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270" r:id="rId44"/>
    <p:sldId id="271" r:id="rId45"/>
    <p:sldId id="272" r:id="rId46"/>
    <p:sldId id="266" r:id="rId47"/>
  </p:sldIdLst>
  <p:sldSz cx="9144000" cy="5715000" type="screen16x1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40" autoAdjust="0"/>
  </p:normalViewPr>
  <p:slideViewPr>
    <p:cSldViewPr>
      <p:cViewPr varScale="1">
        <p:scale>
          <a:sx n="97" d="100"/>
          <a:sy n="97" d="100"/>
        </p:scale>
        <p:origin x="-1032" y="-91"/>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2DB592-F451-486E-97FC-1F9E658440F7}"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C"/>
        </a:p>
      </dgm:t>
    </dgm:pt>
    <dgm:pt modelId="{9D0392A3-0AEC-4578-9DAE-4759047194CB}">
      <dgm:prSet phldrT="[Texto]"/>
      <dgm:spPr/>
      <dgm:t>
        <a:bodyPr/>
        <a:lstStyle/>
        <a:p>
          <a:r>
            <a:rPr lang="es-ES" dirty="0" smtClean="0"/>
            <a:t>Análisis cuantitativo</a:t>
          </a:r>
          <a:endParaRPr lang="es-EC" dirty="0"/>
        </a:p>
      </dgm:t>
    </dgm:pt>
    <dgm:pt modelId="{79CD4318-308F-44FF-AEE4-F70BEBF19BA9}" type="parTrans" cxnId="{DB0DA001-5677-4AB5-AAEB-2D54102203E2}">
      <dgm:prSet/>
      <dgm:spPr/>
      <dgm:t>
        <a:bodyPr/>
        <a:lstStyle/>
        <a:p>
          <a:endParaRPr lang="es-EC"/>
        </a:p>
      </dgm:t>
    </dgm:pt>
    <dgm:pt modelId="{DA26CE54-FD3A-4683-A678-020E02065A04}" type="sibTrans" cxnId="{DB0DA001-5677-4AB5-AAEB-2D54102203E2}">
      <dgm:prSet/>
      <dgm:spPr/>
      <dgm:t>
        <a:bodyPr/>
        <a:lstStyle/>
        <a:p>
          <a:endParaRPr lang="es-EC"/>
        </a:p>
      </dgm:t>
    </dgm:pt>
    <dgm:pt modelId="{F3B59961-6445-41B7-8A53-246EF4D9C145}">
      <dgm:prSet phldrT="[Texto]" custT="1"/>
      <dgm:spPr/>
      <dgm:t>
        <a:bodyPr/>
        <a:lstStyle/>
        <a:p>
          <a:r>
            <a:rPr lang="es-ES" sz="1600" dirty="0" smtClean="0">
              <a:latin typeface="Candara" panose="020E0502030303020204" pitchFamily="34" charset="0"/>
            </a:rPr>
            <a:t>Entender las características socioeconómicas y físicas de los cantones</a:t>
          </a:r>
          <a:endParaRPr lang="es-EC" sz="1600" dirty="0">
            <a:latin typeface="Candara" panose="020E0502030303020204" pitchFamily="34" charset="0"/>
          </a:endParaRPr>
        </a:p>
      </dgm:t>
    </dgm:pt>
    <dgm:pt modelId="{DC46C328-2541-43DF-AC0F-546057884A14}" type="parTrans" cxnId="{E7F6912F-170D-4DFE-BEFD-F23202D0F442}">
      <dgm:prSet/>
      <dgm:spPr/>
      <dgm:t>
        <a:bodyPr/>
        <a:lstStyle/>
        <a:p>
          <a:endParaRPr lang="es-EC"/>
        </a:p>
      </dgm:t>
    </dgm:pt>
    <dgm:pt modelId="{19662E1B-3970-4711-A37E-4BED78AFC8A1}" type="sibTrans" cxnId="{E7F6912F-170D-4DFE-BEFD-F23202D0F442}">
      <dgm:prSet/>
      <dgm:spPr/>
      <dgm:t>
        <a:bodyPr/>
        <a:lstStyle/>
        <a:p>
          <a:endParaRPr lang="es-EC"/>
        </a:p>
      </dgm:t>
    </dgm:pt>
    <dgm:pt modelId="{880B9076-64B6-43B3-8ABF-8E9DF1812DA4}">
      <dgm:prSet phldrT="[Texto]" custT="1"/>
      <dgm:spPr/>
      <dgm:t>
        <a:bodyPr/>
        <a:lstStyle/>
        <a:p>
          <a:r>
            <a:rPr lang="es-ES" sz="1600" dirty="0" smtClean="0">
              <a:latin typeface="Candara" panose="020E0502030303020204" pitchFamily="34" charset="0"/>
            </a:rPr>
            <a:t>Análisis de conglomerados (en un número no mayor a 5)</a:t>
          </a:r>
          <a:endParaRPr lang="es-EC" sz="1600" dirty="0">
            <a:latin typeface="Candara" panose="020E0502030303020204" pitchFamily="34" charset="0"/>
          </a:endParaRPr>
        </a:p>
      </dgm:t>
    </dgm:pt>
    <dgm:pt modelId="{1BD1CAB2-D511-4346-A16E-B2990B5B4F3A}" type="parTrans" cxnId="{A0F58802-3357-46B7-9B0E-3A2CE5F318C9}">
      <dgm:prSet/>
      <dgm:spPr/>
      <dgm:t>
        <a:bodyPr/>
        <a:lstStyle/>
        <a:p>
          <a:endParaRPr lang="es-EC"/>
        </a:p>
      </dgm:t>
    </dgm:pt>
    <dgm:pt modelId="{3F719227-51DC-42EF-88C1-3CD7C26AA419}" type="sibTrans" cxnId="{A0F58802-3357-46B7-9B0E-3A2CE5F318C9}">
      <dgm:prSet/>
      <dgm:spPr/>
      <dgm:t>
        <a:bodyPr/>
        <a:lstStyle/>
        <a:p>
          <a:endParaRPr lang="es-EC"/>
        </a:p>
      </dgm:t>
    </dgm:pt>
    <dgm:pt modelId="{54F64693-D5BB-4431-B2A3-F6945F2532AB}">
      <dgm:prSet phldrT="[Texto]"/>
      <dgm:spPr>
        <a:solidFill>
          <a:schemeClr val="accent5">
            <a:lumMod val="75000"/>
          </a:schemeClr>
        </a:solidFill>
      </dgm:spPr>
      <dgm:t>
        <a:bodyPr/>
        <a:lstStyle/>
        <a:p>
          <a:r>
            <a:rPr lang="es-ES" dirty="0" smtClean="0">
              <a:latin typeface="Candara" panose="020E0502030303020204" pitchFamily="34" charset="0"/>
            </a:rPr>
            <a:t>Análisis cualitativo</a:t>
          </a:r>
          <a:endParaRPr lang="es-EC" dirty="0">
            <a:latin typeface="Candara" panose="020E0502030303020204" pitchFamily="34" charset="0"/>
          </a:endParaRPr>
        </a:p>
      </dgm:t>
    </dgm:pt>
    <dgm:pt modelId="{DB7ECDDD-641B-45AE-8FB9-60DFE6E9F047}" type="parTrans" cxnId="{136E7FA5-BB0D-4808-ACF6-0161B7F16756}">
      <dgm:prSet/>
      <dgm:spPr/>
      <dgm:t>
        <a:bodyPr/>
        <a:lstStyle/>
        <a:p>
          <a:endParaRPr lang="es-EC"/>
        </a:p>
      </dgm:t>
    </dgm:pt>
    <dgm:pt modelId="{4B31E9D6-1CDF-4BCA-8CF7-B7BE991900D1}" type="sibTrans" cxnId="{136E7FA5-BB0D-4808-ACF6-0161B7F16756}">
      <dgm:prSet/>
      <dgm:spPr/>
      <dgm:t>
        <a:bodyPr/>
        <a:lstStyle/>
        <a:p>
          <a:endParaRPr lang="es-EC"/>
        </a:p>
      </dgm:t>
    </dgm:pt>
    <dgm:pt modelId="{4842E1A9-7AB2-4667-BB3D-9BD90651E377}">
      <dgm:prSet phldrT="[Texto]" custT="1"/>
      <dgm:spPr/>
      <dgm:t>
        <a:bodyPr/>
        <a:lstStyle/>
        <a:p>
          <a:r>
            <a:rPr lang="es-ES" sz="1800" dirty="0" smtClean="0">
              <a:latin typeface="Candara" panose="020E0502030303020204" pitchFamily="34" charset="0"/>
            </a:rPr>
            <a:t>Basado en entrevistas </a:t>
          </a:r>
          <a:r>
            <a:rPr lang="es-ES" sz="1800" dirty="0" err="1" smtClean="0">
              <a:latin typeface="Candara" panose="020E0502030303020204" pitchFamily="34" charset="0"/>
            </a:rPr>
            <a:t>semi</a:t>
          </a:r>
          <a:r>
            <a:rPr lang="es-ES" sz="1800" dirty="0" smtClean="0">
              <a:latin typeface="Candara" panose="020E0502030303020204" pitchFamily="34" charset="0"/>
            </a:rPr>
            <a:t>-estructuradas</a:t>
          </a:r>
          <a:endParaRPr lang="es-EC" sz="1800" dirty="0">
            <a:latin typeface="Candara" panose="020E0502030303020204" pitchFamily="34" charset="0"/>
          </a:endParaRPr>
        </a:p>
      </dgm:t>
    </dgm:pt>
    <dgm:pt modelId="{C505DF26-720A-4BE0-AFDC-072D8EB3F698}" type="parTrans" cxnId="{66631936-1BDB-4BC9-954A-A5E39A067CC4}">
      <dgm:prSet/>
      <dgm:spPr/>
      <dgm:t>
        <a:bodyPr/>
        <a:lstStyle/>
        <a:p>
          <a:endParaRPr lang="es-EC"/>
        </a:p>
      </dgm:t>
    </dgm:pt>
    <dgm:pt modelId="{7817BBFB-0930-4823-920A-C0C8552ED744}" type="sibTrans" cxnId="{66631936-1BDB-4BC9-954A-A5E39A067CC4}">
      <dgm:prSet/>
      <dgm:spPr/>
      <dgm:t>
        <a:bodyPr/>
        <a:lstStyle/>
        <a:p>
          <a:endParaRPr lang="es-EC"/>
        </a:p>
      </dgm:t>
    </dgm:pt>
    <dgm:pt modelId="{B40F50D3-26AA-4A91-AC94-DEFD3913330A}">
      <dgm:prSet phldrT="[Texto]"/>
      <dgm:spPr>
        <a:solidFill>
          <a:srgbClr val="002060"/>
        </a:solidFill>
      </dgm:spPr>
      <dgm:t>
        <a:bodyPr/>
        <a:lstStyle/>
        <a:p>
          <a:r>
            <a:rPr lang="es-ES" dirty="0" smtClean="0">
              <a:latin typeface="Candara" panose="020E0502030303020204" pitchFamily="34" charset="0"/>
            </a:rPr>
            <a:t>Cuatro casos de estudio</a:t>
          </a:r>
          <a:endParaRPr lang="es-EC" dirty="0">
            <a:latin typeface="Candara" panose="020E0502030303020204" pitchFamily="34" charset="0"/>
          </a:endParaRPr>
        </a:p>
      </dgm:t>
    </dgm:pt>
    <dgm:pt modelId="{CC882CCE-7464-4CEC-AD95-11BC269B2637}" type="parTrans" cxnId="{AD0DDE77-B5A9-4C9F-AE9A-DAEF3638071A}">
      <dgm:prSet/>
      <dgm:spPr/>
      <dgm:t>
        <a:bodyPr/>
        <a:lstStyle/>
        <a:p>
          <a:endParaRPr lang="es-EC"/>
        </a:p>
      </dgm:t>
    </dgm:pt>
    <dgm:pt modelId="{F713BF02-036E-4C42-8E3F-613D80BA3D7A}" type="sibTrans" cxnId="{AD0DDE77-B5A9-4C9F-AE9A-DAEF3638071A}">
      <dgm:prSet/>
      <dgm:spPr/>
      <dgm:t>
        <a:bodyPr/>
        <a:lstStyle/>
        <a:p>
          <a:endParaRPr lang="es-EC"/>
        </a:p>
      </dgm:t>
    </dgm:pt>
    <dgm:pt modelId="{31F3E637-E5FB-49B3-B9B1-8037CEF15312}">
      <dgm:prSet phldrT="[Texto]" custT="1"/>
      <dgm:spPr/>
      <dgm:t>
        <a:bodyPr/>
        <a:lstStyle/>
        <a:p>
          <a:r>
            <a:rPr lang="es-EC" sz="2000" dirty="0" smtClean="0">
              <a:latin typeface="Candara" panose="020E0502030303020204" pitchFamily="34" charset="0"/>
            </a:rPr>
            <a:t>Dos por cada caso.</a:t>
          </a:r>
          <a:endParaRPr lang="es-EC" sz="2000" dirty="0">
            <a:latin typeface="Candara" panose="020E0502030303020204" pitchFamily="34" charset="0"/>
          </a:endParaRPr>
        </a:p>
      </dgm:t>
    </dgm:pt>
    <dgm:pt modelId="{874EEE3C-A256-4405-B5BB-E26BFD36397B}" type="parTrans" cxnId="{8D7DBBE8-D5DD-4DA2-924C-965AB9C489E0}">
      <dgm:prSet/>
      <dgm:spPr/>
      <dgm:t>
        <a:bodyPr/>
        <a:lstStyle/>
        <a:p>
          <a:endParaRPr lang="es-EC"/>
        </a:p>
      </dgm:t>
    </dgm:pt>
    <dgm:pt modelId="{4C5D6194-D303-432C-A8E6-D6B4A509D0D0}" type="sibTrans" cxnId="{8D7DBBE8-D5DD-4DA2-924C-965AB9C489E0}">
      <dgm:prSet/>
      <dgm:spPr/>
      <dgm:t>
        <a:bodyPr/>
        <a:lstStyle/>
        <a:p>
          <a:endParaRPr lang="es-EC"/>
        </a:p>
      </dgm:t>
    </dgm:pt>
    <dgm:pt modelId="{C6FEB73F-2332-4D24-816B-E643789519AE}">
      <dgm:prSet phldrT="[Texto]" custT="1"/>
      <dgm:spPr/>
      <dgm:t>
        <a:bodyPr/>
        <a:lstStyle/>
        <a:p>
          <a:endParaRPr lang="es-EC" sz="1600" dirty="0">
            <a:latin typeface="Candara" panose="020E0502030303020204" pitchFamily="34" charset="0"/>
          </a:endParaRPr>
        </a:p>
      </dgm:t>
    </dgm:pt>
    <dgm:pt modelId="{702A5B79-8884-49B3-9B0D-EE687E0266A3}" type="parTrans" cxnId="{12D3C32A-C2C6-4D90-AA09-F584725DD89F}">
      <dgm:prSet/>
      <dgm:spPr/>
      <dgm:t>
        <a:bodyPr/>
        <a:lstStyle/>
        <a:p>
          <a:endParaRPr lang="es-EC"/>
        </a:p>
      </dgm:t>
    </dgm:pt>
    <dgm:pt modelId="{AD246E87-5310-4350-A0E6-79B5521FF092}" type="sibTrans" cxnId="{12D3C32A-C2C6-4D90-AA09-F584725DD89F}">
      <dgm:prSet/>
      <dgm:spPr/>
      <dgm:t>
        <a:bodyPr/>
        <a:lstStyle/>
        <a:p>
          <a:endParaRPr lang="es-EC"/>
        </a:p>
      </dgm:t>
    </dgm:pt>
    <dgm:pt modelId="{4736E4D5-3A55-4CB7-9E4B-7D70C3EE46C5}" type="pres">
      <dgm:prSet presAssocID="{D52DB592-F451-486E-97FC-1F9E658440F7}" presName="Name0" presStyleCnt="0">
        <dgm:presLayoutVars>
          <dgm:dir/>
          <dgm:animLvl val="lvl"/>
          <dgm:resizeHandles val="exact"/>
        </dgm:presLayoutVars>
      </dgm:prSet>
      <dgm:spPr/>
      <dgm:t>
        <a:bodyPr/>
        <a:lstStyle/>
        <a:p>
          <a:endParaRPr lang="es-EC"/>
        </a:p>
      </dgm:t>
    </dgm:pt>
    <dgm:pt modelId="{4C30DC37-1837-4C89-A5B7-6DFFC472A095}" type="pres">
      <dgm:prSet presAssocID="{D52DB592-F451-486E-97FC-1F9E658440F7}" presName="tSp" presStyleCnt="0"/>
      <dgm:spPr/>
    </dgm:pt>
    <dgm:pt modelId="{ADC9C2DD-F6A0-475D-81F0-94C85B66FC28}" type="pres">
      <dgm:prSet presAssocID="{D52DB592-F451-486E-97FC-1F9E658440F7}" presName="bSp" presStyleCnt="0"/>
      <dgm:spPr/>
    </dgm:pt>
    <dgm:pt modelId="{D7FE68CC-B024-406B-81C5-481107075A90}" type="pres">
      <dgm:prSet presAssocID="{D52DB592-F451-486E-97FC-1F9E658440F7}" presName="process" presStyleCnt="0"/>
      <dgm:spPr/>
    </dgm:pt>
    <dgm:pt modelId="{0BF498C9-AAE0-4508-A117-0ED5FFA3BC6E}" type="pres">
      <dgm:prSet presAssocID="{9D0392A3-0AEC-4578-9DAE-4759047194CB}" presName="composite1" presStyleCnt="0"/>
      <dgm:spPr/>
    </dgm:pt>
    <dgm:pt modelId="{B7E98745-CCA1-407B-A316-CDEA68C98C56}" type="pres">
      <dgm:prSet presAssocID="{9D0392A3-0AEC-4578-9DAE-4759047194CB}" presName="dummyNode1" presStyleLbl="node1" presStyleIdx="0" presStyleCnt="3"/>
      <dgm:spPr/>
    </dgm:pt>
    <dgm:pt modelId="{BC9F4994-1963-4C94-AF64-B4E74DB8EB45}" type="pres">
      <dgm:prSet presAssocID="{9D0392A3-0AEC-4578-9DAE-4759047194CB}" presName="childNode1" presStyleLbl="bgAcc1" presStyleIdx="0" presStyleCnt="3" custScaleX="140935" custScaleY="196073">
        <dgm:presLayoutVars>
          <dgm:bulletEnabled val="1"/>
        </dgm:presLayoutVars>
      </dgm:prSet>
      <dgm:spPr/>
      <dgm:t>
        <a:bodyPr/>
        <a:lstStyle/>
        <a:p>
          <a:endParaRPr lang="es-EC"/>
        </a:p>
      </dgm:t>
    </dgm:pt>
    <dgm:pt modelId="{0D4E623C-AC18-4F76-BC53-306996EBEF76}" type="pres">
      <dgm:prSet presAssocID="{9D0392A3-0AEC-4578-9DAE-4759047194CB}" presName="childNode1tx" presStyleLbl="bgAcc1" presStyleIdx="0" presStyleCnt="3">
        <dgm:presLayoutVars>
          <dgm:bulletEnabled val="1"/>
        </dgm:presLayoutVars>
      </dgm:prSet>
      <dgm:spPr/>
      <dgm:t>
        <a:bodyPr/>
        <a:lstStyle/>
        <a:p>
          <a:endParaRPr lang="es-EC"/>
        </a:p>
      </dgm:t>
    </dgm:pt>
    <dgm:pt modelId="{6BFC5D57-8D4E-4F14-A315-6D234F9421FC}" type="pres">
      <dgm:prSet presAssocID="{9D0392A3-0AEC-4578-9DAE-4759047194CB}" presName="parentNode1" presStyleLbl="node1" presStyleIdx="0" presStyleCnt="3" custLinFactNeighborX="1817" custLinFactNeighborY="35192">
        <dgm:presLayoutVars>
          <dgm:chMax val="1"/>
          <dgm:bulletEnabled val="1"/>
        </dgm:presLayoutVars>
      </dgm:prSet>
      <dgm:spPr/>
      <dgm:t>
        <a:bodyPr/>
        <a:lstStyle/>
        <a:p>
          <a:endParaRPr lang="es-EC"/>
        </a:p>
      </dgm:t>
    </dgm:pt>
    <dgm:pt modelId="{FFA9544E-E651-4FB1-9DF4-2BA2C777EA5B}" type="pres">
      <dgm:prSet presAssocID="{9D0392A3-0AEC-4578-9DAE-4759047194CB}" presName="connSite1" presStyleCnt="0"/>
      <dgm:spPr/>
    </dgm:pt>
    <dgm:pt modelId="{06AFBADB-07E7-43E7-8027-3ED47FFEEF6D}" type="pres">
      <dgm:prSet presAssocID="{DA26CE54-FD3A-4683-A678-020E02065A04}" presName="Name9" presStyleLbl="sibTrans2D1" presStyleIdx="0" presStyleCnt="2"/>
      <dgm:spPr/>
      <dgm:t>
        <a:bodyPr/>
        <a:lstStyle/>
        <a:p>
          <a:endParaRPr lang="es-EC"/>
        </a:p>
      </dgm:t>
    </dgm:pt>
    <dgm:pt modelId="{71B23623-7C4B-4B54-9785-58512F90926D}" type="pres">
      <dgm:prSet presAssocID="{54F64693-D5BB-4431-B2A3-F6945F2532AB}" presName="composite2" presStyleCnt="0"/>
      <dgm:spPr/>
    </dgm:pt>
    <dgm:pt modelId="{B0EA487B-A4DF-4A16-8F6C-83DAB6B6DDF4}" type="pres">
      <dgm:prSet presAssocID="{54F64693-D5BB-4431-B2A3-F6945F2532AB}" presName="dummyNode2" presStyleLbl="node1" presStyleIdx="0" presStyleCnt="3"/>
      <dgm:spPr/>
    </dgm:pt>
    <dgm:pt modelId="{4D1FFA88-D733-4823-8286-BCE31E9D3193}" type="pres">
      <dgm:prSet presAssocID="{54F64693-D5BB-4431-B2A3-F6945F2532AB}" presName="childNode2" presStyleLbl="bgAcc1" presStyleIdx="1" presStyleCnt="3" custScaleX="131293">
        <dgm:presLayoutVars>
          <dgm:bulletEnabled val="1"/>
        </dgm:presLayoutVars>
      </dgm:prSet>
      <dgm:spPr/>
      <dgm:t>
        <a:bodyPr/>
        <a:lstStyle/>
        <a:p>
          <a:endParaRPr lang="es-EC"/>
        </a:p>
      </dgm:t>
    </dgm:pt>
    <dgm:pt modelId="{5EE757C2-D8E1-4198-81E0-C0F96E883CF8}" type="pres">
      <dgm:prSet presAssocID="{54F64693-D5BB-4431-B2A3-F6945F2532AB}" presName="childNode2tx" presStyleLbl="bgAcc1" presStyleIdx="1" presStyleCnt="3">
        <dgm:presLayoutVars>
          <dgm:bulletEnabled val="1"/>
        </dgm:presLayoutVars>
      </dgm:prSet>
      <dgm:spPr/>
      <dgm:t>
        <a:bodyPr/>
        <a:lstStyle/>
        <a:p>
          <a:endParaRPr lang="es-EC"/>
        </a:p>
      </dgm:t>
    </dgm:pt>
    <dgm:pt modelId="{A6C93799-8267-4828-8C8A-EBA3D17AEBB6}" type="pres">
      <dgm:prSet presAssocID="{54F64693-D5BB-4431-B2A3-F6945F2532AB}" presName="parentNode2" presStyleLbl="node1" presStyleIdx="1" presStyleCnt="3">
        <dgm:presLayoutVars>
          <dgm:chMax val="0"/>
          <dgm:bulletEnabled val="1"/>
        </dgm:presLayoutVars>
      </dgm:prSet>
      <dgm:spPr/>
      <dgm:t>
        <a:bodyPr/>
        <a:lstStyle/>
        <a:p>
          <a:endParaRPr lang="es-EC"/>
        </a:p>
      </dgm:t>
    </dgm:pt>
    <dgm:pt modelId="{E9412AEA-781B-4AD7-A0AD-7D457F9761BE}" type="pres">
      <dgm:prSet presAssocID="{54F64693-D5BB-4431-B2A3-F6945F2532AB}" presName="connSite2" presStyleCnt="0"/>
      <dgm:spPr/>
    </dgm:pt>
    <dgm:pt modelId="{39FBD66B-C563-43B8-8B80-59AAB68BEBA0}" type="pres">
      <dgm:prSet presAssocID="{4B31E9D6-1CDF-4BCA-8CF7-B7BE991900D1}" presName="Name18" presStyleLbl="sibTrans2D1" presStyleIdx="1" presStyleCnt="2"/>
      <dgm:spPr/>
      <dgm:t>
        <a:bodyPr/>
        <a:lstStyle/>
        <a:p>
          <a:endParaRPr lang="es-EC"/>
        </a:p>
      </dgm:t>
    </dgm:pt>
    <dgm:pt modelId="{D6AB4329-0A00-4CE6-9DA5-FEA90B07B82B}" type="pres">
      <dgm:prSet presAssocID="{B40F50D3-26AA-4A91-AC94-DEFD3913330A}" presName="composite1" presStyleCnt="0"/>
      <dgm:spPr/>
    </dgm:pt>
    <dgm:pt modelId="{A42095D8-0484-4A8D-8FEE-AE894E56DAA5}" type="pres">
      <dgm:prSet presAssocID="{B40F50D3-26AA-4A91-AC94-DEFD3913330A}" presName="dummyNode1" presStyleLbl="node1" presStyleIdx="1" presStyleCnt="3"/>
      <dgm:spPr/>
    </dgm:pt>
    <dgm:pt modelId="{E77FDF06-D340-4FE0-891D-0909610DA642}" type="pres">
      <dgm:prSet presAssocID="{B40F50D3-26AA-4A91-AC94-DEFD3913330A}" presName="childNode1" presStyleLbl="bgAcc1" presStyleIdx="2" presStyleCnt="3">
        <dgm:presLayoutVars>
          <dgm:bulletEnabled val="1"/>
        </dgm:presLayoutVars>
      </dgm:prSet>
      <dgm:spPr/>
      <dgm:t>
        <a:bodyPr/>
        <a:lstStyle/>
        <a:p>
          <a:endParaRPr lang="es-EC"/>
        </a:p>
      </dgm:t>
    </dgm:pt>
    <dgm:pt modelId="{C9F465B4-D8B7-4792-8B1A-1366A4C4ED17}" type="pres">
      <dgm:prSet presAssocID="{B40F50D3-26AA-4A91-AC94-DEFD3913330A}" presName="childNode1tx" presStyleLbl="bgAcc1" presStyleIdx="2" presStyleCnt="3">
        <dgm:presLayoutVars>
          <dgm:bulletEnabled val="1"/>
        </dgm:presLayoutVars>
      </dgm:prSet>
      <dgm:spPr/>
      <dgm:t>
        <a:bodyPr/>
        <a:lstStyle/>
        <a:p>
          <a:endParaRPr lang="es-EC"/>
        </a:p>
      </dgm:t>
    </dgm:pt>
    <dgm:pt modelId="{0310A404-75E8-4FAF-B369-E8550C0EF239}" type="pres">
      <dgm:prSet presAssocID="{B40F50D3-26AA-4A91-AC94-DEFD3913330A}" presName="parentNode1" presStyleLbl="node1" presStyleIdx="2" presStyleCnt="3">
        <dgm:presLayoutVars>
          <dgm:chMax val="1"/>
          <dgm:bulletEnabled val="1"/>
        </dgm:presLayoutVars>
      </dgm:prSet>
      <dgm:spPr/>
      <dgm:t>
        <a:bodyPr/>
        <a:lstStyle/>
        <a:p>
          <a:endParaRPr lang="es-EC"/>
        </a:p>
      </dgm:t>
    </dgm:pt>
    <dgm:pt modelId="{69EB4496-B811-48F4-8CB5-E61390B1FE2C}" type="pres">
      <dgm:prSet presAssocID="{B40F50D3-26AA-4A91-AC94-DEFD3913330A}" presName="connSite1" presStyleCnt="0"/>
      <dgm:spPr/>
    </dgm:pt>
  </dgm:ptLst>
  <dgm:cxnLst>
    <dgm:cxn modelId="{AD0DDE77-B5A9-4C9F-AE9A-DAEF3638071A}" srcId="{D52DB592-F451-486E-97FC-1F9E658440F7}" destId="{B40F50D3-26AA-4A91-AC94-DEFD3913330A}" srcOrd="2" destOrd="0" parTransId="{CC882CCE-7464-4CEC-AD95-11BC269B2637}" sibTransId="{F713BF02-036E-4C42-8E3F-613D80BA3D7A}"/>
    <dgm:cxn modelId="{FE04F1FF-F68B-4E7A-B386-0E03C37B095F}" type="presOf" srcId="{9D0392A3-0AEC-4578-9DAE-4759047194CB}" destId="{6BFC5D57-8D4E-4F14-A315-6D234F9421FC}" srcOrd="0" destOrd="0" presId="urn:microsoft.com/office/officeart/2005/8/layout/hProcess4"/>
    <dgm:cxn modelId="{C12A8A58-33DA-4E32-9C32-FEA42D5E4282}" type="presOf" srcId="{31F3E637-E5FB-49B3-B9B1-8037CEF15312}" destId="{C9F465B4-D8B7-4792-8B1A-1366A4C4ED17}" srcOrd="1" destOrd="0" presId="urn:microsoft.com/office/officeart/2005/8/layout/hProcess4"/>
    <dgm:cxn modelId="{12D3C32A-C2C6-4D90-AA09-F584725DD89F}" srcId="{9D0392A3-0AEC-4578-9DAE-4759047194CB}" destId="{C6FEB73F-2332-4D24-816B-E643789519AE}" srcOrd="1" destOrd="0" parTransId="{702A5B79-8884-49B3-9B0D-EE687E0266A3}" sibTransId="{AD246E87-5310-4350-A0E6-79B5521FF092}"/>
    <dgm:cxn modelId="{87845470-C987-477F-A438-34BEA619BF8D}" type="presOf" srcId="{4842E1A9-7AB2-4667-BB3D-9BD90651E377}" destId="{4D1FFA88-D733-4823-8286-BCE31E9D3193}" srcOrd="0" destOrd="0" presId="urn:microsoft.com/office/officeart/2005/8/layout/hProcess4"/>
    <dgm:cxn modelId="{9A7F3782-3B6E-4156-938F-BBD06435C7D7}" type="presOf" srcId="{C6FEB73F-2332-4D24-816B-E643789519AE}" destId="{0D4E623C-AC18-4F76-BC53-306996EBEF76}" srcOrd="1" destOrd="1" presId="urn:microsoft.com/office/officeart/2005/8/layout/hProcess4"/>
    <dgm:cxn modelId="{DB0DA001-5677-4AB5-AAEB-2D54102203E2}" srcId="{D52DB592-F451-486E-97FC-1F9E658440F7}" destId="{9D0392A3-0AEC-4578-9DAE-4759047194CB}" srcOrd="0" destOrd="0" parTransId="{79CD4318-308F-44FF-AEE4-F70BEBF19BA9}" sibTransId="{DA26CE54-FD3A-4683-A678-020E02065A04}"/>
    <dgm:cxn modelId="{3F4F6D28-6CA8-41B6-BE51-3FCC15A1DE96}" type="presOf" srcId="{4B31E9D6-1CDF-4BCA-8CF7-B7BE991900D1}" destId="{39FBD66B-C563-43B8-8B80-59AAB68BEBA0}" srcOrd="0" destOrd="0" presId="urn:microsoft.com/office/officeart/2005/8/layout/hProcess4"/>
    <dgm:cxn modelId="{3E9EF4A3-6BD5-4B19-9A85-5EF6156FCD8A}" type="presOf" srcId="{B40F50D3-26AA-4A91-AC94-DEFD3913330A}" destId="{0310A404-75E8-4FAF-B369-E8550C0EF239}" srcOrd="0" destOrd="0" presId="urn:microsoft.com/office/officeart/2005/8/layout/hProcess4"/>
    <dgm:cxn modelId="{66631936-1BDB-4BC9-954A-A5E39A067CC4}" srcId="{54F64693-D5BB-4431-B2A3-F6945F2532AB}" destId="{4842E1A9-7AB2-4667-BB3D-9BD90651E377}" srcOrd="0" destOrd="0" parTransId="{C505DF26-720A-4BE0-AFDC-072D8EB3F698}" sibTransId="{7817BBFB-0930-4823-920A-C0C8552ED744}"/>
    <dgm:cxn modelId="{136E7FA5-BB0D-4808-ACF6-0161B7F16756}" srcId="{D52DB592-F451-486E-97FC-1F9E658440F7}" destId="{54F64693-D5BB-4431-B2A3-F6945F2532AB}" srcOrd="1" destOrd="0" parTransId="{DB7ECDDD-641B-45AE-8FB9-60DFE6E9F047}" sibTransId="{4B31E9D6-1CDF-4BCA-8CF7-B7BE991900D1}"/>
    <dgm:cxn modelId="{A0F58802-3357-46B7-9B0E-3A2CE5F318C9}" srcId="{9D0392A3-0AEC-4578-9DAE-4759047194CB}" destId="{880B9076-64B6-43B3-8ABF-8E9DF1812DA4}" srcOrd="2" destOrd="0" parTransId="{1BD1CAB2-D511-4346-A16E-B2990B5B4F3A}" sibTransId="{3F719227-51DC-42EF-88C1-3CD7C26AA419}"/>
    <dgm:cxn modelId="{D34B5144-1EAE-4B06-80E7-6CFB2DD65304}" type="presOf" srcId="{880B9076-64B6-43B3-8ABF-8E9DF1812DA4}" destId="{BC9F4994-1963-4C94-AF64-B4E74DB8EB45}" srcOrd="0" destOrd="2" presId="urn:microsoft.com/office/officeart/2005/8/layout/hProcess4"/>
    <dgm:cxn modelId="{64139465-BC9D-4DE9-BDA8-7BA0BE4BEE01}" type="presOf" srcId="{F3B59961-6445-41B7-8A53-246EF4D9C145}" destId="{0D4E623C-AC18-4F76-BC53-306996EBEF76}" srcOrd="1" destOrd="0" presId="urn:microsoft.com/office/officeart/2005/8/layout/hProcess4"/>
    <dgm:cxn modelId="{E7F6912F-170D-4DFE-BEFD-F23202D0F442}" srcId="{9D0392A3-0AEC-4578-9DAE-4759047194CB}" destId="{F3B59961-6445-41B7-8A53-246EF4D9C145}" srcOrd="0" destOrd="0" parTransId="{DC46C328-2541-43DF-AC0F-546057884A14}" sibTransId="{19662E1B-3970-4711-A37E-4BED78AFC8A1}"/>
    <dgm:cxn modelId="{6933B667-C075-4720-BD38-CA9FA1609F34}" type="presOf" srcId="{F3B59961-6445-41B7-8A53-246EF4D9C145}" destId="{BC9F4994-1963-4C94-AF64-B4E74DB8EB45}" srcOrd="0" destOrd="0" presId="urn:microsoft.com/office/officeart/2005/8/layout/hProcess4"/>
    <dgm:cxn modelId="{0BE2DBB2-11D1-46AB-8D50-3044E35311B7}" type="presOf" srcId="{31F3E637-E5FB-49B3-B9B1-8037CEF15312}" destId="{E77FDF06-D340-4FE0-891D-0909610DA642}" srcOrd="0" destOrd="0" presId="urn:microsoft.com/office/officeart/2005/8/layout/hProcess4"/>
    <dgm:cxn modelId="{EFB0354D-DE62-4437-B064-57E5DE55C813}" type="presOf" srcId="{54F64693-D5BB-4431-B2A3-F6945F2532AB}" destId="{A6C93799-8267-4828-8C8A-EBA3D17AEBB6}" srcOrd="0" destOrd="0" presId="urn:microsoft.com/office/officeart/2005/8/layout/hProcess4"/>
    <dgm:cxn modelId="{564FB45A-4BF6-4596-AA25-895940CECB58}" type="presOf" srcId="{DA26CE54-FD3A-4683-A678-020E02065A04}" destId="{06AFBADB-07E7-43E7-8027-3ED47FFEEF6D}" srcOrd="0" destOrd="0" presId="urn:microsoft.com/office/officeart/2005/8/layout/hProcess4"/>
    <dgm:cxn modelId="{15C62CC2-990A-4EC4-875B-0253FFBE58B2}" type="presOf" srcId="{D52DB592-F451-486E-97FC-1F9E658440F7}" destId="{4736E4D5-3A55-4CB7-9E4B-7D70C3EE46C5}" srcOrd="0" destOrd="0" presId="urn:microsoft.com/office/officeart/2005/8/layout/hProcess4"/>
    <dgm:cxn modelId="{723B0B2C-0D19-48CF-9E02-78025E3B6B7E}" type="presOf" srcId="{880B9076-64B6-43B3-8ABF-8E9DF1812DA4}" destId="{0D4E623C-AC18-4F76-BC53-306996EBEF76}" srcOrd="1" destOrd="2" presId="urn:microsoft.com/office/officeart/2005/8/layout/hProcess4"/>
    <dgm:cxn modelId="{4E1ACB0A-7967-4E3A-A338-353404FDE0A9}" type="presOf" srcId="{4842E1A9-7AB2-4667-BB3D-9BD90651E377}" destId="{5EE757C2-D8E1-4198-81E0-C0F96E883CF8}" srcOrd="1" destOrd="0" presId="urn:microsoft.com/office/officeart/2005/8/layout/hProcess4"/>
    <dgm:cxn modelId="{C2484576-D6BA-4CBD-A9C8-B317FCDA3DCC}" type="presOf" srcId="{C6FEB73F-2332-4D24-816B-E643789519AE}" destId="{BC9F4994-1963-4C94-AF64-B4E74DB8EB45}" srcOrd="0" destOrd="1" presId="urn:microsoft.com/office/officeart/2005/8/layout/hProcess4"/>
    <dgm:cxn modelId="{8D7DBBE8-D5DD-4DA2-924C-965AB9C489E0}" srcId="{B40F50D3-26AA-4A91-AC94-DEFD3913330A}" destId="{31F3E637-E5FB-49B3-B9B1-8037CEF15312}" srcOrd="0" destOrd="0" parTransId="{874EEE3C-A256-4405-B5BB-E26BFD36397B}" sibTransId="{4C5D6194-D303-432C-A8E6-D6B4A509D0D0}"/>
    <dgm:cxn modelId="{E8ECAAD9-C079-420B-A52C-BA34F8E2A0A0}" type="presParOf" srcId="{4736E4D5-3A55-4CB7-9E4B-7D70C3EE46C5}" destId="{4C30DC37-1837-4C89-A5B7-6DFFC472A095}" srcOrd="0" destOrd="0" presId="urn:microsoft.com/office/officeart/2005/8/layout/hProcess4"/>
    <dgm:cxn modelId="{06E8851E-B377-4F78-A40E-7A01E10C9906}" type="presParOf" srcId="{4736E4D5-3A55-4CB7-9E4B-7D70C3EE46C5}" destId="{ADC9C2DD-F6A0-475D-81F0-94C85B66FC28}" srcOrd="1" destOrd="0" presId="urn:microsoft.com/office/officeart/2005/8/layout/hProcess4"/>
    <dgm:cxn modelId="{4B65CD87-5D55-474A-81F3-1421C41A368B}" type="presParOf" srcId="{4736E4D5-3A55-4CB7-9E4B-7D70C3EE46C5}" destId="{D7FE68CC-B024-406B-81C5-481107075A90}" srcOrd="2" destOrd="0" presId="urn:microsoft.com/office/officeart/2005/8/layout/hProcess4"/>
    <dgm:cxn modelId="{433875C4-A679-4974-A548-C23926FE2966}" type="presParOf" srcId="{D7FE68CC-B024-406B-81C5-481107075A90}" destId="{0BF498C9-AAE0-4508-A117-0ED5FFA3BC6E}" srcOrd="0" destOrd="0" presId="urn:microsoft.com/office/officeart/2005/8/layout/hProcess4"/>
    <dgm:cxn modelId="{274E40D7-BED7-4912-AAD9-203547A00564}" type="presParOf" srcId="{0BF498C9-AAE0-4508-A117-0ED5FFA3BC6E}" destId="{B7E98745-CCA1-407B-A316-CDEA68C98C56}" srcOrd="0" destOrd="0" presId="urn:microsoft.com/office/officeart/2005/8/layout/hProcess4"/>
    <dgm:cxn modelId="{8A1318B3-27AC-472C-903C-CFA2A7F9DE06}" type="presParOf" srcId="{0BF498C9-AAE0-4508-A117-0ED5FFA3BC6E}" destId="{BC9F4994-1963-4C94-AF64-B4E74DB8EB45}" srcOrd="1" destOrd="0" presId="urn:microsoft.com/office/officeart/2005/8/layout/hProcess4"/>
    <dgm:cxn modelId="{52B55127-C6DF-458F-A964-72373E9792E1}" type="presParOf" srcId="{0BF498C9-AAE0-4508-A117-0ED5FFA3BC6E}" destId="{0D4E623C-AC18-4F76-BC53-306996EBEF76}" srcOrd="2" destOrd="0" presId="urn:microsoft.com/office/officeart/2005/8/layout/hProcess4"/>
    <dgm:cxn modelId="{7455AABC-0CE9-46DF-9786-C978667BAAC2}" type="presParOf" srcId="{0BF498C9-AAE0-4508-A117-0ED5FFA3BC6E}" destId="{6BFC5D57-8D4E-4F14-A315-6D234F9421FC}" srcOrd="3" destOrd="0" presId="urn:microsoft.com/office/officeart/2005/8/layout/hProcess4"/>
    <dgm:cxn modelId="{4C944F05-D07B-4175-AC1B-4A57294C38A2}" type="presParOf" srcId="{0BF498C9-AAE0-4508-A117-0ED5FFA3BC6E}" destId="{FFA9544E-E651-4FB1-9DF4-2BA2C777EA5B}" srcOrd="4" destOrd="0" presId="urn:microsoft.com/office/officeart/2005/8/layout/hProcess4"/>
    <dgm:cxn modelId="{CE42A645-EB11-4A29-9140-89237E02A624}" type="presParOf" srcId="{D7FE68CC-B024-406B-81C5-481107075A90}" destId="{06AFBADB-07E7-43E7-8027-3ED47FFEEF6D}" srcOrd="1" destOrd="0" presId="urn:microsoft.com/office/officeart/2005/8/layout/hProcess4"/>
    <dgm:cxn modelId="{8067B525-6FF5-42B3-867E-071225DED69F}" type="presParOf" srcId="{D7FE68CC-B024-406B-81C5-481107075A90}" destId="{71B23623-7C4B-4B54-9785-58512F90926D}" srcOrd="2" destOrd="0" presId="urn:microsoft.com/office/officeart/2005/8/layout/hProcess4"/>
    <dgm:cxn modelId="{0A1E5AEC-2039-4D77-B2AE-D328AA0788C6}" type="presParOf" srcId="{71B23623-7C4B-4B54-9785-58512F90926D}" destId="{B0EA487B-A4DF-4A16-8F6C-83DAB6B6DDF4}" srcOrd="0" destOrd="0" presId="urn:microsoft.com/office/officeart/2005/8/layout/hProcess4"/>
    <dgm:cxn modelId="{63804186-41FF-4050-939A-3C405A428DDE}" type="presParOf" srcId="{71B23623-7C4B-4B54-9785-58512F90926D}" destId="{4D1FFA88-D733-4823-8286-BCE31E9D3193}" srcOrd="1" destOrd="0" presId="urn:microsoft.com/office/officeart/2005/8/layout/hProcess4"/>
    <dgm:cxn modelId="{F1932056-D476-449A-8AC9-3549DDBFCC36}" type="presParOf" srcId="{71B23623-7C4B-4B54-9785-58512F90926D}" destId="{5EE757C2-D8E1-4198-81E0-C0F96E883CF8}" srcOrd="2" destOrd="0" presId="urn:microsoft.com/office/officeart/2005/8/layout/hProcess4"/>
    <dgm:cxn modelId="{53B72AD0-3AC8-4AC4-AF83-9AF1D312D069}" type="presParOf" srcId="{71B23623-7C4B-4B54-9785-58512F90926D}" destId="{A6C93799-8267-4828-8C8A-EBA3D17AEBB6}" srcOrd="3" destOrd="0" presId="urn:microsoft.com/office/officeart/2005/8/layout/hProcess4"/>
    <dgm:cxn modelId="{3C181425-4DAB-414A-8017-C925A98B8FF6}" type="presParOf" srcId="{71B23623-7C4B-4B54-9785-58512F90926D}" destId="{E9412AEA-781B-4AD7-A0AD-7D457F9761BE}" srcOrd="4" destOrd="0" presId="urn:microsoft.com/office/officeart/2005/8/layout/hProcess4"/>
    <dgm:cxn modelId="{97F8B696-291C-4B9D-A562-272E028F66A3}" type="presParOf" srcId="{D7FE68CC-B024-406B-81C5-481107075A90}" destId="{39FBD66B-C563-43B8-8B80-59AAB68BEBA0}" srcOrd="3" destOrd="0" presId="urn:microsoft.com/office/officeart/2005/8/layout/hProcess4"/>
    <dgm:cxn modelId="{6E7336DA-F329-4D17-9E21-FDDA3E612775}" type="presParOf" srcId="{D7FE68CC-B024-406B-81C5-481107075A90}" destId="{D6AB4329-0A00-4CE6-9DA5-FEA90B07B82B}" srcOrd="4" destOrd="0" presId="urn:microsoft.com/office/officeart/2005/8/layout/hProcess4"/>
    <dgm:cxn modelId="{411F2294-157D-445F-8C93-1CDECB9C67D7}" type="presParOf" srcId="{D6AB4329-0A00-4CE6-9DA5-FEA90B07B82B}" destId="{A42095D8-0484-4A8D-8FEE-AE894E56DAA5}" srcOrd="0" destOrd="0" presId="urn:microsoft.com/office/officeart/2005/8/layout/hProcess4"/>
    <dgm:cxn modelId="{7FF9CC12-32ED-418A-BBF7-AA3390B38DA2}" type="presParOf" srcId="{D6AB4329-0A00-4CE6-9DA5-FEA90B07B82B}" destId="{E77FDF06-D340-4FE0-891D-0909610DA642}" srcOrd="1" destOrd="0" presId="urn:microsoft.com/office/officeart/2005/8/layout/hProcess4"/>
    <dgm:cxn modelId="{6BD7E2A0-F512-4C24-BAB4-77F5F5CEC379}" type="presParOf" srcId="{D6AB4329-0A00-4CE6-9DA5-FEA90B07B82B}" destId="{C9F465B4-D8B7-4792-8B1A-1366A4C4ED17}" srcOrd="2" destOrd="0" presId="urn:microsoft.com/office/officeart/2005/8/layout/hProcess4"/>
    <dgm:cxn modelId="{71D86071-C5A1-4107-9835-CB1EBAADC53E}" type="presParOf" srcId="{D6AB4329-0A00-4CE6-9DA5-FEA90B07B82B}" destId="{0310A404-75E8-4FAF-B369-E8550C0EF239}" srcOrd="3" destOrd="0" presId="urn:microsoft.com/office/officeart/2005/8/layout/hProcess4"/>
    <dgm:cxn modelId="{86BA40A0-340B-4B8A-B1A8-DFD0669FE690}" type="presParOf" srcId="{D6AB4329-0A00-4CE6-9DA5-FEA90B07B82B}" destId="{69EB4496-B811-48F4-8CB5-E61390B1FE2C}"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373CCB-B019-44CE-98BD-3CD439987CC5}"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s-EC"/>
        </a:p>
      </dgm:t>
    </dgm:pt>
    <dgm:pt modelId="{1811DE2D-CFB8-4678-888E-6F7B0BBC8012}">
      <dgm:prSet phldrT="[Texto]" phldr="1" custT="1"/>
      <dgm:spPr/>
      <dgm:t>
        <a:bodyPr/>
        <a:lstStyle/>
        <a:p>
          <a:endParaRPr lang="es-EC" sz="2200"/>
        </a:p>
      </dgm:t>
    </dgm:pt>
    <dgm:pt modelId="{D13096A4-7E43-40D5-83BA-4EDF4DFBBB6C}" type="parTrans" cxnId="{510A9CFF-E8ED-4888-822D-BC8163577F6F}">
      <dgm:prSet/>
      <dgm:spPr/>
      <dgm:t>
        <a:bodyPr/>
        <a:lstStyle/>
        <a:p>
          <a:endParaRPr lang="es-EC" sz="2200"/>
        </a:p>
      </dgm:t>
    </dgm:pt>
    <dgm:pt modelId="{0599DCBD-D23E-4791-82DD-09EDB310AB6F}" type="sibTrans" cxnId="{510A9CFF-E8ED-4888-822D-BC8163577F6F}">
      <dgm:prSet/>
      <dgm:spPr/>
      <dgm:t>
        <a:bodyPr/>
        <a:lstStyle/>
        <a:p>
          <a:endParaRPr lang="es-EC" sz="2200"/>
        </a:p>
      </dgm:t>
    </dgm:pt>
    <dgm:pt modelId="{AF7B294A-B705-4505-B272-560BAAE58B97}">
      <dgm:prSet phldrT="[Texto]" custT="1"/>
      <dgm:spPr/>
      <dgm:t>
        <a:bodyPr/>
        <a:lstStyle/>
        <a:p>
          <a:r>
            <a:rPr lang="es-EC" sz="2200" dirty="0" smtClean="0"/>
            <a:t>Grupos étnicos</a:t>
          </a:r>
          <a:endParaRPr lang="es-EC" sz="2200" dirty="0"/>
        </a:p>
      </dgm:t>
    </dgm:pt>
    <dgm:pt modelId="{E15BAC51-46DA-4C67-BA0A-77939AFAC7CF}" type="parTrans" cxnId="{19C7ED5E-3929-4900-AB48-2BAE7D7004DE}">
      <dgm:prSet/>
      <dgm:spPr/>
      <dgm:t>
        <a:bodyPr/>
        <a:lstStyle/>
        <a:p>
          <a:endParaRPr lang="es-EC" sz="2200"/>
        </a:p>
      </dgm:t>
    </dgm:pt>
    <dgm:pt modelId="{37B75BEF-E3DA-4703-A211-11FFA6A736F8}" type="sibTrans" cxnId="{19C7ED5E-3929-4900-AB48-2BAE7D7004DE}">
      <dgm:prSet/>
      <dgm:spPr/>
      <dgm:t>
        <a:bodyPr/>
        <a:lstStyle/>
        <a:p>
          <a:endParaRPr lang="es-EC" sz="2200"/>
        </a:p>
      </dgm:t>
    </dgm:pt>
    <dgm:pt modelId="{CF7D888D-58A5-4429-856E-0F55A37DC3D0}">
      <dgm:prSet phldrT="[Texto]" phldr="1" custT="1"/>
      <dgm:spPr/>
      <dgm:t>
        <a:bodyPr/>
        <a:lstStyle/>
        <a:p>
          <a:endParaRPr lang="es-EC" sz="2200" dirty="0"/>
        </a:p>
      </dgm:t>
    </dgm:pt>
    <dgm:pt modelId="{B893E37F-1E6D-4BA4-8C37-44A237F77DFD}" type="parTrans" cxnId="{0EF48EC4-F9C5-4873-B9DB-1DE469DD808D}">
      <dgm:prSet/>
      <dgm:spPr/>
      <dgm:t>
        <a:bodyPr/>
        <a:lstStyle/>
        <a:p>
          <a:endParaRPr lang="es-EC" sz="2200"/>
        </a:p>
      </dgm:t>
    </dgm:pt>
    <dgm:pt modelId="{F2E8DA90-C3ED-470C-9072-41EE92B6FD72}" type="sibTrans" cxnId="{0EF48EC4-F9C5-4873-B9DB-1DE469DD808D}">
      <dgm:prSet/>
      <dgm:spPr/>
      <dgm:t>
        <a:bodyPr/>
        <a:lstStyle/>
        <a:p>
          <a:endParaRPr lang="es-EC" sz="2200"/>
        </a:p>
      </dgm:t>
    </dgm:pt>
    <dgm:pt modelId="{2D7BDF80-020A-4044-AECA-DB08C2675D65}">
      <dgm:prSet phldrT="[Texto]" custT="1"/>
      <dgm:spPr/>
      <dgm:t>
        <a:bodyPr/>
        <a:lstStyle/>
        <a:p>
          <a:r>
            <a:rPr lang="es-EC" sz="2200" dirty="0" smtClean="0"/>
            <a:t>NBI</a:t>
          </a:r>
          <a:endParaRPr lang="es-EC" sz="2200" dirty="0"/>
        </a:p>
      </dgm:t>
    </dgm:pt>
    <dgm:pt modelId="{76B66863-2C87-46CE-9E08-95252ABB22D7}" type="parTrans" cxnId="{D7939355-1019-44C1-A73E-1BB781149838}">
      <dgm:prSet/>
      <dgm:spPr/>
      <dgm:t>
        <a:bodyPr/>
        <a:lstStyle/>
        <a:p>
          <a:endParaRPr lang="es-EC" sz="2200"/>
        </a:p>
      </dgm:t>
    </dgm:pt>
    <dgm:pt modelId="{34DF0D32-A8C8-4EAA-9DB6-C749C9B274DE}" type="sibTrans" cxnId="{D7939355-1019-44C1-A73E-1BB781149838}">
      <dgm:prSet/>
      <dgm:spPr/>
      <dgm:t>
        <a:bodyPr/>
        <a:lstStyle/>
        <a:p>
          <a:endParaRPr lang="es-EC" sz="2200"/>
        </a:p>
      </dgm:t>
    </dgm:pt>
    <dgm:pt modelId="{6D25C4F1-8216-4AF7-84EC-0ABDF574220F}">
      <dgm:prSet phldrT="[Texto]" phldr="1" custT="1"/>
      <dgm:spPr/>
      <dgm:t>
        <a:bodyPr/>
        <a:lstStyle/>
        <a:p>
          <a:endParaRPr lang="es-EC" sz="2200" dirty="0"/>
        </a:p>
      </dgm:t>
    </dgm:pt>
    <dgm:pt modelId="{35DDDA13-61C1-449A-B4D1-5595094C39AF}" type="parTrans" cxnId="{5DC157CA-2F43-4867-A4C6-1A32E658530D}">
      <dgm:prSet/>
      <dgm:spPr/>
      <dgm:t>
        <a:bodyPr/>
        <a:lstStyle/>
        <a:p>
          <a:endParaRPr lang="es-EC" sz="2200"/>
        </a:p>
      </dgm:t>
    </dgm:pt>
    <dgm:pt modelId="{82DC472F-4F61-423B-8259-B09D428321CC}" type="sibTrans" cxnId="{5DC157CA-2F43-4867-A4C6-1A32E658530D}">
      <dgm:prSet/>
      <dgm:spPr/>
      <dgm:t>
        <a:bodyPr/>
        <a:lstStyle/>
        <a:p>
          <a:endParaRPr lang="es-EC" sz="2200"/>
        </a:p>
      </dgm:t>
    </dgm:pt>
    <dgm:pt modelId="{1DA379C8-5C16-4BBD-9B31-87AB5D418CA5}">
      <dgm:prSet phldrT="[Texto]" custT="1"/>
      <dgm:spPr/>
      <dgm:t>
        <a:bodyPr/>
        <a:lstStyle/>
        <a:p>
          <a:r>
            <a:rPr lang="es-ES" sz="2200" dirty="0" smtClean="0">
              <a:latin typeface="Candara" panose="020E0502030303020204" pitchFamily="34" charset="0"/>
            </a:rPr>
            <a:t>Escaños políticos</a:t>
          </a:r>
          <a:endParaRPr lang="es-EC" sz="2200" dirty="0"/>
        </a:p>
      </dgm:t>
    </dgm:pt>
    <dgm:pt modelId="{072440FC-5651-4932-9879-FDD98F42319D}" type="parTrans" cxnId="{753FB064-7881-48A6-AA87-BF6527FB0441}">
      <dgm:prSet/>
      <dgm:spPr/>
      <dgm:t>
        <a:bodyPr/>
        <a:lstStyle/>
        <a:p>
          <a:endParaRPr lang="es-EC" sz="2200"/>
        </a:p>
      </dgm:t>
    </dgm:pt>
    <dgm:pt modelId="{A1F9840C-2273-4070-818A-06494EC5364E}" type="sibTrans" cxnId="{753FB064-7881-48A6-AA87-BF6527FB0441}">
      <dgm:prSet/>
      <dgm:spPr/>
      <dgm:t>
        <a:bodyPr/>
        <a:lstStyle/>
        <a:p>
          <a:endParaRPr lang="es-EC" sz="2200"/>
        </a:p>
      </dgm:t>
    </dgm:pt>
    <dgm:pt modelId="{45875421-9A44-42F5-A423-11443D8B090C}">
      <dgm:prSet custT="1"/>
      <dgm:spPr/>
      <dgm:t>
        <a:bodyPr/>
        <a:lstStyle/>
        <a:p>
          <a:endParaRPr lang="es-EC" sz="2200"/>
        </a:p>
      </dgm:t>
    </dgm:pt>
    <dgm:pt modelId="{AD4B889E-F279-4440-9AFA-9328F5A61D19}" type="parTrans" cxnId="{EBC62342-7BC6-4A11-98D7-C4BB68D89827}">
      <dgm:prSet/>
      <dgm:spPr/>
      <dgm:t>
        <a:bodyPr/>
        <a:lstStyle/>
        <a:p>
          <a:endParaRPr lang="es-EC" sz="2200"/>
        </a:p>
      </dgm:t>
    </dgm:pt>
    <dgm:pt modelId="{74AA464F-344D-460C-926E-514350D5BCAA}" type="sibTrans" cxnId="{EBC62342-7BC6-4A11-98D7-C4BB68D89827}">
      <dgm:prSet/>
      <dgm:spPr/>
      <dgm:t>
        <a:bodyPr/>
        <a:lstStyle/>
        <a:p>
          <a:endParaRPr lang="es-EC" sz="2200"/>
        </a:p>
      </dgm:t>
    </dgm:pt>
    <dgm:pt modelId="{5674E706-B11B-4F02-84ED-C855B132129D}">
      <dgm:prSet custT="1"/>
      <dgm:spPr/>
      <dgm:t>
        <a:bodyPr/>
        <a:lstStyle/>
        <a:p>
          <a:endParaRPr lang="es-EC" sz="2200"/>
        </a:p>
      </dgm:t>
    </dgm:pt>
    <dgm:pt modelId="{C149EFBF-5593-4A6E-A173-AC0FAD3208CE}" type="parTrans" cxnId="{3FA0C7D4-6B2E-451A-88A1-9616C45AF983}">
      <dgm:prSet/>
      <dgm:spPr/>
      <dgm:t>
        <a:bodyPr/>
        <a:lstStyle/>
        <a:p>
          <a:endParaRPr lang="es-EC" sz="2200"/>
        </a:p>
      </dgm:t>
    </dgm:pt>
    <dgm:pt modelId="{ABB8BB26-B93C-43FD-9F16-3DD82671054E}" type="sibTrans" cxnId="{3FA0C7D4-6B2E-451A-88A1-9616C45AF983}">
      <dgm:prSet/>
      <dgm:spPr/>
      <dgm:t>
        <a:bodyPr/>
        <a:lstStyle/>
        <a:p>
          <a:endParaRPr lang="es-EC" sz="2200"/>
        </a:p>
      </dgm:t>
    </dgm:pt>
    <dgm:pt modelId="{62D3FF5B-51D8-4BCB-B484-44F44C0B28DE}">
      <dgm:prSet custT="1"/>
      <dgm:spPr/>
      <dgm:t>
        <a:bodyPr/>
        <a:lstStyle/>
        <a:p>
          <a:r>
            <a:rPr lang="es-ES" sz="2200" dirty="0" smtClean="0">
              <a:latin typeface="Candara" panose="020E0502030303020204" pitchFamily="34" charset="0"/>
            </a:rPr>
            <a:t>Densidad poblacional</a:t>
          </a:r>
          <a:endParaRPr lang="es-EC" sz="2200" dirty="0"/>
        </a:p>
      </dgm:t>
    </dgm:pt>
    <dgm:pt modelId="{6996F34E-FA69-4126-ABE7-D45DFA349919}" type="parTrans" cxnId="{AD435C56-27E6-4276-81C5-A72B66209EEC}">
      <dgm:prSet/>
      <dgm:spPr/>
      <dgm:t>
        <a:bodyPr/>
        <a:lstStyle/>
        <a:p>
          <a:endParaRPr lang="es-EC" sz="2200"/>
        </a:p>
      </dgm:t>
    </dgm:pt>
    <dgm:pt modelId="{A931C93E-BBD7-401F-A587-E17795AE109E}" type="sibTrans" cxnId="{AD435C56-27E6-4276-81C5-A72B66209EEC}">
      <dgm:prSet/>
      <dgm:spPr/>
      <dgm:t>
        <a:bodyPr/>
        <a:lstStyle/>
        <a:p>
          <a:endParaRPr lang="es-EC" sz="2200"/>
        </a:p>
      </dgm:t>
    </dgm:pt>
    <dgm:pt modelId="{C6D45E6D-3789-42AF-B714-4F5E43D89265}">
      <dgm:prSet custT="1"/>
      <dgm:spPr/>
      <dgm:t>
        <a:bodyPr/>
        <a:lstStyle/>
        <a:p>
          <a:r>
            <a:rPr lang="es-ES" sz="2200" dirty="0" smtClean="0">
              <a:latin typeface="Candara" panose="020E0502030303020204" pitchFamily="34" charset="0"/>
            </a:rPr>
            <a:t>Disponibilidad de servicios básicos</a:t>
          </a:r>
          <a:endParaRPr lang="es-EC" sz="2200" dirty="0"/>
        </a:p>
      </dgm:t>
    </dgm:pt>
    <dgm:pt modelId="{6E2EE060-D199-4FF8-8965-59D447E322DD}" type="parTrans" cxnId="{00916D31-182A-47DC-B9F0-6080FBBBEC04}">
      <dgm:prSet/>
      <dgm:spPr/>
      <dgm:t>
        <a:bodyPr/>
        <a:lstStyle/>
        <a:p>
          <a:endParaRPr lang="es-EC" sz="2200"/>
        </a:p>
      </dgm:t>
    </dgm:pt>
    <dgm:pt modelId="{BAB41E75-590B-4B89-85FB-62DE4D76C84E}" type="sibTrans" cxnId="{00916D31-182A-47DC-B9F0-6080FBBBEC04}">
      <dgm:prSet/>
      <dgm:spPr/>
      <dgm:t>
        <a:bodyPr/>
        <a:lstStyle/>
        <a:p>
          <a:endParaRPr lang="es-EC" sz="2200"/>
        </a:p>
      </dgm:t>
    </dgm:pt>
    <dgm:pt modelId="{171A40AC-5C25-434D-9E00-31045F4AD454}" type="pres">
      <dgm:prSet presAssocID="{80373CCB-B019-44CE-98BD-3CD439987CC5}" presName="linearFlow" presStyleCnt="0">
        <dgm:presLayoutVars>
          <dgm:dir/>
          <dgm:animLvl val="lvl"/>
          <dgm:resizeHandles val="exact"/>
        </dgm:presLayoutVars>
      </dgm:prSet>
      <dgm:spPr/>
      <dgm:t>
        <a:bodyPr/>
        <a:lstStyle/>
        <a:p>
          <a:endParaRPr lang="es-EC"/>
        </a:p>
      </dgm:t>
    </dgm:pt>
    <dgm:pt modelId="{E285D648-00BC-423E-8EF5-814EE0B79B88}" type="pres">
      <dgm:prSet presAssocID="{1811DE2D-CFB8-4678-888E-6F7B0BBC8012}" presName="composite" presStyleCnt="0"/>
      <dgm:spPr/>
    </dgm:pt>
    <dgm:pt modelId="{6938300F-BD78-488A-A08B-6291EF1B621E}" type="pres">
      <dgm:prSet presAssocID="{1811DE2D-CFB8-4678-888E-6F7B0BBC8012}" presName="parentText" presStyleLbl="alignNode1" presStyleIdx="0" presStyleCnt="5">
        <dgm:presLayoutVars>
          <dgm:chMax val="1"/>
          <dgm:bulletEnabled val="1"/>
        </dgm:presLayoutVars>
      </dgm:prSet>
      <dgm:spPr/>
      <dgm:t>
        <a:bodyPr/>
        <a:lstStyle/>
        <a:p>
          <a:endParaRPr lang="es-EC"/>
        </a:p>
      </dgm:t>
    </dgm:pt>
    <dgm:pt modelId="{84507870-F218-450E-8559-F5345F18F596}" type="pres">
      <dgm:prSet presAssocID="{1811DE2D-CFB8-4678-888E-6F7B0BBC8012}" presName="descendantText" presStyleLbl="alignAcc1" presStyleIdx="0" presStyleCnt="5">
        <dgm:presLayoutVars>
          <dgm:bulletEnabled val="1"/>
        </dgm:presLayoutVars>
      </dgm:prSet>
      <dgm:spPr/>
      <dgm:t>
        <a:bodyPr/>
        <a:lstStyle/>
        <a:p>
          <a:endParaRPr lang="es-EC"/>
        </a:p>
      </dgm:t>
    </dgm:pt>
    <dgm:pt modelId="{17F38C8C-3C75-4630-B9A3-546C5F991C29}" type="pres">
      <dgm:prSet presAssocID="{0599DCBD-D23E-4791-82DD-09EDB310AB6F}" presName="sp" presStyleCnt="0"/>
      <dgm:spPr/>
    </dgm:pt>
    <dgm:pt modelId="{170F428E-41D7-486D-9C0C-4FBEB47C7BBF}" type="pres">
      <dgm:prSet presAssocID="{CF7D888D-58A5-4429-856E-0F55A37DC3D0}" presName="composite" presStyleCnt="0"/>
      <dgm:spPr/>
    </dgm:pt>
    <dgm:pt modelId="{352147CC-BD0F-434A-ADC6-27BB7D7B5584}" type="pres">
      <dgm:prSet presAssocID="{CF7D888D-58A5-4429-856E-0F55A37DC3D0}" presName="parentText" presStyleLbl="alignNode1" presStyleIdx="1" presStyleCnt="5">
        <dgm:presLayoutVars>
          <dgm:chMax val="1"/>
          <dgm:bulletEnabled val="1"/>
        </dgm:presLayoutVars>
      </dgm:prSet>
      <dgm:spPr/>
      <dgm:t>
        <a:bodyPr/>
        <a:lstStyle/>
        <a:p>
          <a:endParaRPr lang="es-EC"/>
        </a:p>
      </dgm:t>
    </dgm:pt>
    <dgm:pt modelId="{0214A2BD-99A8-4CBE-9224-CE75353DA397}" type="pres">
      <dgm:prSet presAssocID="{CF7D888D-58A5-4429-856E-0F55A37DC3D0}" presName="descendantText" presStyleLbl="alignAcc1" presStyleIdx="1" presStyleCnt="5">
        <dgm:presLayoutVars>
          <dgm:bulletEnabled val="1"/>
        </dgm:presLayoutVars>
      </dgm:prSet>
      <dgm:spPr/>
      <dgm:t>
        <a:bodyPr/>
        <a:lstStyle/>
        <a:p>
          <a:endParaRPr lang="es-EC"/>
        </a:p>
      </dgm:t>
    </dgm:pt>
    <dgm:pt modelId="{AE92E75C-01F3-4E4E-B3A8-791F7A901CD5}" type="pres">
      <dgm:prSet presAssocID="{F2E8DA90-C3ED-470C-9072-41EE92B6FD72}" presName="sp" presStyleCnt="0"/>
      <dgm:spPr/>
    </dgm:pt>
    <dgm:pt modelId="{385B2607-EA2A-473D-9574-17E6B1077F41}" type="pres">
      <dgm:prSet presAssocID="{6D25C4F1-8216-4AF7-84EC-0ABDF574220F}" presName="composite" presStyleCnt="0"/>
      <dgm:spPr/>
    </dgm:pt>
    <dgm:pt modelId="{3573BB07-8057-4F76-BA0D-85FE40CBE135}" type="pres">
      <dgm:prSet presAssocID="{6D25C4F1-8216-4AF7-84EC-0ABDF574220F}" presName="parentText" presStyleLbl="alignNode1" presStyleIdx="2" presStyleCnt="5">
        <dgm:presLayoutVars>
          <dgm:chMax val="1"/>
          <dgm:bulletEnabled val="1"/>
        </dgm:presLayoutVars>
      </dgm:prSet>
      <dgm:spPr/>
      <dgm:t>
        <a:bodyPr/>
        <a:lstStyle/>
        <a:p>
          <a:endParaRPr lang="es-EC"/>
        </a:p>
      </dgm:t>
    </dgm:pt>
    <dgm:pt modelId="{F0FD1ED7-AE1B-4B43-B5C1-25E541B3AB20}" type="pres">
      <dgm:prSet presAssocID="{6D25C4F1-8216-4AF7-84EC-0ABDF574220F}" presName="descendantText" presStyleLbl="alignAcc1" presStyleIdx="2" presStyleCnt="5">
        <dgm:presLayoutVars>
          <dgm:bulletEnabled val="1"/>
        </dgm:presLayoutVars>
      </dgm:prSet>
      <dgm:spPr/>
      <dgm:t>
        <a:bodyPr/>
        <a:lstStyle/>
        <a:p>
          <a:endParaRPr lang="es-EC"/>
        </a:p>
      </dgm:t>
    </dgm:pt>
    <dgm:pt modelId="{56569E71-09C4-4826-AA17-4BB156814915}" type="pres">
      <dgm:prSet presAssocID="{82DC472F-4F61-423B-8259-B09D428321CC}" presName="sp" presStyleCnt="0"/>
      <dgm:spPr/>
    </dgm:pt>
    <dgm:pt modelId="{48EB83A3-2785-448B-A02D-2451749FB584}" type="pres">
      <dgm:prSet presAssocID="{45875421-9A44-42F5-A423-11443D8B090C}" presName="composite" presStyleCnt="0"/>
      <dgm:spPr/>
    </dgm:pt>
    <dgm:pt modelId="{708D677C-BF29-4C36-80A0-39F7083C6AF6}" type="pres">
      <dgm:prSet presAssocID="{45875421-9A44-42F5-A423-11443D8B090C}" presName="parentText" presStyleLbl="alignNode1" presStyleIdx="3" presStyleCnt="5">
        <dgm:presLayoutVars>
          <dgm:chMax val="1"/>
          <dgm:bulletEnabled val="1"/>
        </dgm:presLayoutVars>
      </dgm:prSet>
      <dgm:spPr/>
      <dgm:t>
        <a:bodyPr/>
        <a:lstStyle/>
        <a:p>
          <a:endParaRPr lang="es-EC"/>
        </a:p>
      </dgm:t>
    </dgm:pt>
    <dgm:pt modelId="{C973F7B2-F489-4ECC-9692-C54FBB9BF694}" type="pres">
      <dgm:prSet presAssocID="{45875421-9A44-42F5-A423-11443D8B090C}" presName="descendantText" presStyleLbl="alignAcc1" presStyleIdx="3" presStyleCnt="5">
        <dgm:presLayoutVars>
          <dgm:bulletEnabled val="1"/>
        </dgm:presLayoutVars>
      </dgm:prSet>
      <dgm:spPr/>
      <dgm:t>
        <a:bodyPr/>
        <a:lstStyle/>
        <a:p>
          <a:endParaRPr lang="es-EC"/>
        </a:p>
      </dgm:t>
    </dgm:pt>
    <dgm:pt modelId="{BC7A3A2B-3F58-499E-9B7F-E50BF7997F7A}" type="pres">
      <dgm:prSet presAssocID="{74AA464F-344D-460C-926E-514350D5BCAA}" presName="sp" presStyleCnt="0"/>
      <dgm:spPr/>
    </dgm:pt>
    <dgm:pt modelId="{40AA2E48-CE90-441C-9B31-A4B3D4DC9A19}" type="pres">
      <dgm:prSet presAssocID="{5674E706-B11B-4F02-84ED-C855B132129D}" presName="composite" presStyleCnt="0"/>
      <dgm:spPr/>
    </dgm:pt>
    <dgm:pt modelId="{DC8E2292-5BEB-4D67-BF71-122865C88E0A}" type="pres">
      <dgm:prSet presAssocID="{5674E706-B11B-4F02-84ED-C855B132129D}" presName="parentText" presStyleLbl="alignNode1" presStyleIdx="4" presStyleCnt="5">
        <dgm:presLayoutVars>
          <dgm:chMax val="1"/>
          <dgm:bulletEnabled val="1"/>
        </dgm:presLayoutVars>
      </dgm:prSet>
      <dgm:spPr/>
      <dgm:t>
        <a:bodyPr/>
        <a:lstStyle/>
        <a:p>
          <a:endParaRPr lang="es-EC"/>
        </a:p>
      </dgm:t>
    </dgm:pt>
    <dgm:pt modelId="{368E3F3E-3CE8-471A-A70F-5CA8570C1895}" type="pres">
      <dgm:prSet presAssocID="{5674E706-B11B-4F02-84ED-C855B132129D}" presName="descendantText" presStyleLbl="alignAcc1" presStyleIdx="4" presStyleCnt="5" custScaleY="131419">
        <dgm:presLayoutVars>
          <dgm:bulletEnabled val="1"/>
        </dgm:presLayoutVars>
      </dgm:prSet>
      <dgm:spPr/>
      <dgm:t>
        <a:bodyPr/>
        <a:lstStyle/>
        <a:p>
          <a:endParaRPr lang="es-EC"/>
        </a:p>
      </dgm:t>
    </dgm:pt>
  </dgm:ptLst>
  <dgm:cxnLst>
    <dgm:cxn modelId="{19C7ED5E-3929-4900-AB48-2BAE7D7004DE}" srcId="{1811DE2D-CFB8-4678-888E-6F7B0BBC8012}" destId="{AF7B294A-B705-4505-B272-560BAAE58B97}" srcOrd="0" destOrd="0" parTransId="{E15BAC51-46DA-4C67-BA0A-77939AFAC7CF}" sibTransId="{37B75BEF-E3DA-4703-A211-11FFA6A736F8}"/>
    <dgm:cxn modelId="{0EF48EC4-F9C5-4873-B9DB-1DE469DD808D}" srcId="{80373CCB-B019-44CE-98BD-3CD439987CC5}" destId="{CF7D888D-58A5-4429-856E-0F55A37DC3D0}" srcOrd="1" destOrd="0" parTransId="{B893E37F-1E6D-4BA4-8C37-44A237F77DFD}" sibTransId="{F2E8DA90-C3ED-470C-9072-41EE92B6FD72}"/>
    <dgm:cxn modelId="{A8D27967-BD12-4A89-BCB5-C5B1EEA662E8}" type="presOf" srcId="{62D3FF5B-51D8-4BCB-B484-44F44C0B28DE}" destId="{C973F7B2-F489-4ECC-9692-C54FBB9BF694}" srcOrd="0" destOrd="0" presId="urn:microsoft.com/office/officeart/2005/8/layout/chevron2"/>
    <dgm:cxn modelId="{753FB064-7881-48A6-AA87-BF6527FB0441}" srcId="{6D25C4F1-8216-4AF7-84EC-0ABDF574220F}" destId="{1DA379C8-5C16-4BBD-9B31-87AB5D418CA5}" srcOrd="0" destOrd="0" parTransId="{072440FC-5651-4932-9879-FDD98F42319D}" sibTransId="{A1F9840C-2273-4070-818A-06494EC5364E}"/>
    <dgm:cxn modelId="{9FB2A3D0-9A01-40FF-AA4C-260F11239F98}" type="presOf" srcId="{2D7BDF80-020A-4044-AECA-DB08C2675D65}" destId="{0214A2BD-99A8-4CBE-9224-CE75353DA397}" srcOrd="0" destOrd="0" presId="urn:microsoft.com/office/officeart/2005/8/layout/chevron2"/>
    <dgm:cxn modelId="{5DC157CA-2F43-4867-A4C6-1A32E658530D}" srcId="{80373CCB-B019-44CE-98BD-3CD439987CC5}" destId="{6D25C4F1-8216-4AF7-84EC-0ABDF574220F}" srcOrd="2" destOrd="0" parTransId="{35DDDA13-61C1-449A-B4D1-5595094C39AF}" sibTransId="{82DC472F-4F61-423B-8259-B09D428321CC}"/>
    <dgm:cxn modelId="{04EAA177-0242-4535-83AC-2F91D07BD2AE}" type="presOf" srcId="{5674E706-B11B-4F02-84ED-C855B132129D}" destId="{DC8E2292-5BEB-4D67-BF71-122865C88E0A}" srcOrd="0" destOrd="0" presId="urn:microsoft.com/office/officeart/2005/8/layout/chevron2"/>
    <dgm:cxn modelId="{510A9CFF-E8ED-4888-822D-BC8163577F6F}" srcId="{80373CCB-B019-44CE-98BD-3CD439987CC5}" destId="{1811DE2D-CFB8-4678-888E-6F7B0BBC8012}" srcOrd="0" destOrd="0" parTransId="{D13096A4-7E43-40D5-83BA-4EDF4DFBBB6C}" sibTransId="{0599DCBD-D23E-4791-82DD-09EDB310AB6F}"/>
    <dgm:cxn modelId="{1FBB269E-6007-446D-9401-DF59AA94D184}" type="presOf" srcId="{45875421-9A44-42F5-A423-11443D8B090C}" destId="{708D677C-BF29-4C36-80A0-39F7083C6AF6}" srcOrd="0" destOrd="0" presId="urn:microsoft.com/office/officeart/2005/8/layout/chevron2"/>
    <dgm:cxn modelId="{00916D31-182A-47DC-B9F0-6080FBBBEC04}" srcId="{5674E706-B11B-4F02-84ED-C855B132129D}" destId="{C6D45E6D-3789-42AF-B714-4F5E43D89265}" srcOrd="0" destOrd="0" parTransId="{6E2EE060-D199-4FF8-8965-59D447E322DD}" sibTransId="{BAB41E75-590B-4B89-85FB-62DE4D76C84E}"/>
    <dgm:cxn modelId="{EBC62342-7BC6-4A11-98D7-C4BB68D89827}" srcId="{80373CCB-B019-44CE-98BD-3CD439987CC5}" destId="{45875421-9A44-42F5-A423-11443D8B090C}" srcOrd="3" destOrd="0" parTransId="{AD4B889E-F279-4440-9AFA-9328F5A61D19}" sibTransId="{74AA464F-344D-460C-926E-514350D5BCAA}"/>
    <dgm:cxn modelId="{E0B4FD63-57CF-40C7-997D-21D9E1D7FDC6}" type="presOf" srcId="{1811DE2D-CFB8-4678-888E-6F7B0BBC8012}" destId="{6938300F-BD78-488A-A08B-6291EF1B621E}" srcOrd="0" destOrd="0" presId="urn:microsoft.com/office/officeart/2005/8/layout/chevron2"/>
    <dgm:cxn modelId="{B7EE3FBF-E612-4B65-83FE-D70FCFFB1F3D}" type="presOf" srcId="{80373CCB-B019-44CE-98BD-3CD439987CC5}" destId="{171A40AC-5C25-434D-9E00-31045F4AD454}" srcOrd="0" destOrd="0" presId="urn:microsoft.com/office/officeart/2005/8/layout/chevron2"/>
    <dgm:cxn modelId="{60A65179-064F-48D3-A6E6-6AC1D4712F3D}" type="presOf" srcId="{6D25C4F1-8216-4AF7-84EC-0ABDF574220F}" destId="{3573BB07-8057-4F76-BA0D-85FE40CBE135}" srcOrd="0" destOrd="0" presId="urn:microsoft.com/office/officeart/2005/8/layout/chevron2"/>
    <dgm:cxn modelId="{5843E492-9E0C-4AA1-8F33-A24A651B340C}" type="presOf" srcId="{1DA379C8-5C16-4BBD-9B31-87AB5D418CA5}" destId="{F0FD1ED7-AE1B-4B43-B5C1-25E541B3AB20}" srcOrd="0" destOrd="0" presId="urn:microsoft.com/office/officeart/2005/8/layout/chevron2"/>
    <dgm:cxn modelId="{5A55F3FB-59FC-482F-805E-501F421D7ED9}" type="presOf" srcId="{C6D45E6D-3789-42AF-B714-4F5E43D89265}" destId="{368E3F3E-3CE8-471A-A70F-5CA8570C1895}" srcOrd="0" destOrd="0" presId="urn:microsoft.com/office/officeart/2005/8/layout/chevron2"/>
    <dgm:cxn modelId="{326301A7-8A8E-4623-83EF-5300DB5CD174}" type="presOf" srcId="{CF7D888D-58A5-4429-856E-0F55A37DC3D0}" destId="{352147CC-BD0F-434A-ADC6-27BB7D7B5584}" srcOrd="0" destOrd="0" presId="urn:microsoft.com/office/officeart/2005/8/layout/chevron2"/>
    <dgm:cxn modelId="{AD435C56-27E6-4276-81C5-A72B66209EEC}" srcId="{45875421-9A44-42F5-A423-11443D8B090C}" destId="{62D3FF5B-51D8-4BCB-B484-44F44C0B28DE}" srcOrd="0" destOrd="0" parTransId="{6996F34E-FA69-4126-ABE7-D45DFA349919}" sibTransId="{A931C93E-BBD7-401F-A587-E17795AE109E}"/>
    <dgm:cxn modelId="{DE60C38B-3D5A-44D5-9A05-08110D4B32DA}" type="presOf" srcId="{AF7B294A-B705-4505-B272-560BAAE58B97}" destId="{84507870-F218-450E-8559-F5345F18F596}" srcOrd="0" destOrd="0" presId="urn:microsoft.com/office/officeart/2005/8/layout/chevron2"/>
    <dgm:cxn modelId="{D7939355-1019-44C1-A73E-1BB781149838}" srcId="{CF7D888D-58A5-4429-856E-0F55A37DC3D0}" destId="{2D7BDF80-020A-4044-AECA-DB08C2675D65}" srcOrd="0" destOrd="0" parTransId="{76B66863-2C87-46CE-9E08-95252ABB22D7}" sibTransId="{34DF0D32-A8C8-4EAA-9DB6-C749C9B274DE}"/>
    <dgm:cxn modelId="{3FA0C7D4-6B2E-451A-88A1-9616C45AF983}" srcId="{80373CCB-B019-44CE-98BD-3CD439987CC5}" destId="{5674E706-B11B-4F02-84ED-C855B132129D}" srcOrd="4" destOrd="0" parTransId="{C149EFBF-5593-4A6E-A173-AC0FAD3208CE}" sibTransId="{ABB8BB26-B93C-43FD-9F16-3DD82671054E}"/>
    <dgm:cxn modelId="{69736FF4-70B4-4355-A6FF-05BC46EC4782}" type="presParOf" srcId="{171A40AC-5C25-434D-9E00-31045F4AD454}" destId="{E285D648-00BC-423E-8EF5-814EE0B79B88}" srcOrd="0" destOrd="0" presId="urn:microsoft.com/office/officeart/2005/8/layout/chevron2"/>
    <dgm:cxn modelId="{836144D6-EF3C-4F8B-A43B-DC7B0B032CFE}" type="presParOf" srcId="{E285D648-00BC-423E-8EF5-814EE0B79B88}" destId="{6938300F-BD78-488A-A08B-6291EF1B621E}" srcOrd="0" destOrd="0" presId="urn:microsoft.com/office/officeart/2005/8/layout/chevron2"/>
    <dgm:cxn modelId="{DF744CBB-A833-4000-A07E-7EF8D6046883}" type="presParOf" srcId="{E285D648-00BC-423E-8EF5-814EE0B79B88}" destId="{84507870-F218-450E-8559-F5345F18F596}" srcOrd="1" destOrd="0" presId="urn:microsoft.com/office/officeart/2005/8/layout/chevron2"/>
    <dgm:cxn modelId="{0CAE9F99-AE0B-4B4C-B908-C480D86E700D}" type="presParOf" srcId="{171A40AC-5C25-434D-9E00-31045F4AD454}" destId="{17F38C8C-3C75-4630-B9A3-546C5F991C29}" srcOrd="1" destOrd="0" presId="urn:microsoft.com/office/officeart/2005/8/layout/chevron2"/>
    <dgm:cxn modelId="{16CA1FD8-452D-4C0E-82D1-70073135D5DA}" type="presParOf" srcId="{171A40AC-5C25-434D-9E00-31045F4AD454}" destId="{170F428E-41D7-486D-9C0C-4FBEB47C7BBF}" srcOrd="2" destOrd="0" presId="urn:microsoft.com/office/officeart/2005/8/layout/chevron2"/>
    <dgm:cxn modelId="{CFB3B8C8-8BDF-4322-97DF-F25633139767}" type="presParOf" srcId="{170F428E-41D7-486D-9C0C-4FBEB47C7BBF}" destId="{352147CC-BD0F-434A-ADC6-27BB7D7B5584}" srcOrd="0" destOrd="0" presId="urn:microsoft.com/office/officeart/2005/8/layout/chevron2"/>
    <dgm:cxn modelId="{DA1D0E84-49FE-4968-8175-72650E8BB0E9}" type="presParOf" srcId="{170F428E-41D7-486D-9C0C-4FBEB47C7BBF}" destId="{0214A2BD-99A8-4CBE-9224-CE75353DA397}" srcOrd="1" destOrd="0" presId="urn:microsoft.com/office/officeart/2005/8/layout/chevron2"/>
    <dgm:cxn modelId="{4B6EA690-4C8B-43B9-A819-38AB45BB857A}" type="presParOf" srcId="{171A40AC-5C25-434D-9E00-31045F4AD454}" destId="{AE92E75C-01F3-4E4E-B3A8-791F7A901CD5}" srcOrd="3" destOrd="0" presId="urn:microsoft.com/office/officeart/2005/8/layout/chevron2"/>
    <dgm:cxn modelId="{46A775D9-803A-4AB5-99F2-D1F9E7D6B4FF}" type="presParOf" srcId="{171A40AC-5C25-434D-9E00-31045F4AD454}" destId="{385B2607-EA2A-473D-9574-17E6B1077F41}" srcOrd="4" destOrd="0" presId="urn:microsoft.com/office/officeart/2005/8/layout/chevron2"/>
    <dgm:cxn modelId="{8DA9750C-D3A7-4CFA-8EDA-4A8DA84AE538}" type="presParOf" srcId="{385B2607-EA2A-473D-9574-17E6B1077F41}" destId="{3573BB07-8057-4F76-BA0D-85FE40CBE135}" srcOrd="0" destOrd="0" presId="urn:microsoft.com/office/officeart/2005/8/layout/chevron2"/>
    <dgm:cxn modelId="{B01E2E7D-B29A-456A-9529-8567DBD71007}" type="presParOf" srcId="{385B2607-EA2A-473D-9574-17E6B1077F41}" destId="{F0FD1ED7-AE1B-4B43-B5C1-25E541B3AB20}" srcOrd="1" destOrd="0" presId="urn:microsoft.com/office/officeart/2005/8/layout/chevron2"/>
    <dgm:cxn modelId="{A19F08F4-BD8C-48F8-B861-94802FFF44BA}" type="presParOf" srcId="{171A40AC-5C25-434D-9E00-31045F4AD454}" destId="{56569E71-09C4-4826-AA17-4BB156814915}" srcOrd="5" destOrd="0" presId="urn:microsoft.com/office/officeart/2005/8/layout/chevron2"/>
    <dgm:cxn modelId="{45213DFC-B1EB-4CA6-AB16-2E002FDCEC2C}" type="presParOf" srcId="{171A40AC-5C25-434D-9E00-31045F4AD454}" destId="{48EB83A3-2785-448B-A02D-2451749FB584}" srcOrd="6" destOrd="0" presId="urn:microsoft.com/office/officeart/2005/8/layout/chevron2"/>
    <dgm:cxn modelId="{DFF9A2D4-7BA2-42AE-BB81-8FFCE8D27A02}" type="presParOf" srcId="{48EB83A3-2785-448B-A02D-2451749FB584}" destId="{708D677C-BF29-4C36-80A0-39F7083C6AF6}" srcOrd="0" destOrd="0" presId="urn:microsoft.com/office/officeart/2005/8/layout/chevron2"/>
    <dgm:cxn modelId="{752D0C41-17FF-4F25-B25A-1532DB89281B}" type="presParOf" srcId="{48EB83A3-2785-448B-A02D-2451749FB584}" destId="{C973F7B2-F489-4ECC-9692-C54FBB9BF694}" srcOrd="1" destOrd="0" presId="urn:microsoft.com/office/officeart/2005/8/layout/chevron2"/>
    <dgm:cxn modelId="{A572879B-9137-416B-8E33-7038805B9FDB}" type="presParOf" srcId="{171A40AC-5C25-434D-9E00-31045F4AD454}" destId="{BC7A3A2B-3F58-499E-9B7F-E50BF7997F7A}" srcOrd="7" destOrd="0" presId="urn:microsoft.com/office/officeart/2005/8/layout/chevron2"/>
    <dgm:cxn modelId="{0108CB31-4046-4F52-B915-339CA6303343}" type="presParOf" srcId="{171A40AC-5C25-434D-9E00-31045F4AD454}" destId="{40AA2E48-CE90-441C-9B31-A4B3D4DC9A19}" srcOrd="8" destOrd="0" presId="urn:microsoft.com/office/officeart/2005/8/layout/chevron2"/>
    <dgm:cxn modelId="{82E301B4-B2A6-44EF-8E59-B3BD95170F36}" type="presParOf" srcId="{40AA2E48-CE90-441C-9B31-A4B3D4DC9A19}" destId="{DC8E2292-5BEB-4D67-BF71-122865C88E0A}" srcOrd="0" destOrd="0" presId="urn:microsoft.com/office/officeart/2005/8/layout/chevron2"/>
    <dgm:cxn modelId="{2047F9D0-26D0-4F0C-8AED-9B6890908466}" type="presParOf" srcId="{40AA2E48-CE90-441C-9B31-A4B3D4DC9A19}" destId="{368E3F3E-3CE8-471A-A70F-5CA8570C189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373CCB-B019-44CE-98BD-3CD439987CC5}"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s-EC"/>
        </a:p>
      </dgm:t>
    </dgm:pt>
    <dgm:pt modelId="{1811DE2D-CFB8-4678-888E-6F7B0BBC8012}">
      <dgm:prSet phldrT="[Texto]" phldr="1" custT="1"/>
      <dgm:spPr/>
      <dgm:t>
        <a:bodyPr/>
        <a:lstStyle/>
        <a:p>
          <a:endParaRPr lang="es-EC" sz="2200" dirty="0"/>
        </a:p>
      </dgm:t>
    </dgm:pt>
    <dgm:pt modelId="{D13096A4-7E43-40D5-83BA-4EDF4DFBBB6C}" type="parTrans" cxnId="{510A9CFF-E8ED-4888-822D-BC8163577F6F}">
      <dgm:prSet/>
      <dgm:spPr/>
      <dgm:t>
        <a:bodyPr/>
        <a:lstStyle/>
        <a:p>
          <a:endParaRPr lang="es-EC" sz="2200"/>
        </a:p>
      </dgm:t>
    </dgm:pt>
    <dgm:pt modelId="{0599DCBD-D23E-4791-82DD-09EDB310AB6F}" type="sibTrans" cxnId="{510A9CFF-E8ED-4888-822D-BC8163577F6F}">
      <dgm:prSet/>
      <dgm:spPr/>
      <dgm:t>
        <a:bodyPr/>
        <a:lstStyle/>
        <a:p>
          <a:endParaRPr lang="es-EC" sz="2200"/>
        </a:p>
      </dgm:t>
    </dgm:pt>
    <dgm:pt modelId="{AF7B294A-B705-4505-B272-560BAAE58B97}">
      <dgm:prSet phldrT="[Texto]" custT="1"/>
      <dgm:spPr/>
      <dgm:t>
        <a:bodyPr/>
        <a:lstStyle/>
        <a:p>
          <a:r>
            <a:rPr lang="es-ES" sz="2200" dirty="0" smtClean="0">
              <a:latin typeface="Candara" panose="020E0502030303020204" pitchFamily="34" charset="0"/>
            </a:rPr>
            <a:t>Fuerza laboral agrícola</a:t>
          </a:r>
          <a:endParaRPr lang="es-EC" sz="2200" dirty="0"/>
        </a:p>
      </dgm:t>
    </dgm:pt>
    <dgm:pt modelId="{E15BAC51-46DA-4C67-BA0A-77939AFAC7CF}" type="parTrans" cxnId="{19C7ED5E-3929-4900-AB48-2BAE7D7004DE}">
      <dgm:prSet/>
      <dgm:spPr/>
      <dgm:t>
        <a:bodyPr/>
        <a:lstStyle/>
        <a:p>
          <a:endParaRPr lang="es-EC" sz="2200"/>
        </a:p>
      </dgm:t>
    </dgm:pt>
    <dgm:pt modelId="{37B75BEF-E3DA-4703-A211-11FFA6A736F8}" type="sibTrans" cxnId="{19C7ED5E-3929-4900-AB48-2BAE7D7004DE}">
      <dgm:prSet/>
      <dgm:spPr/>
      <dgm:t>
        <a:bodyPr/>
        <a:lstStyle/>
        <a:p>
          <a:endParaRPr lang="es-EC" sz="2200"/>
        </a:p>
      </dgm:t>
    </dgm:pt>
    <dgm:pt modelId="{2D7BDF80-020A-4044-AECA-DB08C2675D65}">
      <dgm:prSet phldrT="[Texto]" custT="1"/>
      <dgm:spPr/>
      <dgm:t>
        <a:bodyPr/>
        <a:lstStyle/>
        <a:p>
          <a:r>
            <a:rPr lang="es-ES" sz="2200" dirty="0" smtClean="0">
              <a:latin typeface="Candara" panose="020E0502030303020204" pitchFamily="34" charset="0"/>
            </a:rPr>
            <a:t>Área agrícola</a:t>
          </a:r>
          <a:endParaRPr lang="es-EC" sz="2200" dirty="0"/>
        </a:p>
      </dgm:t>
    </dgm:pt>
    <dgm:pt modelId="{76B66863-2C87-46CE-9E08-95252ABB22D7}" type="parTrans" cxnId="{D7939355-1019-44C1-A73E-1BB781149838}">
      <dgm:prSet/>
      <dgm:spPr/>
      <dgm:t>
        <a:bodyPr/>
        <a:lstStyle/>
        <a:p>
          <a:endParaRPr lang="es-EC" sz="2200"/>
        </a:p>
      </dgm:t>
    </dgm:pt>
    <dgm:pt modelId="{34DF0D32-A8C8-4EAA-9DB6-C749C9B274DE}" type="sibTrans" cxnId="{D7939355-1019-44C1-A73E-1BB781149838}">
      <dgm:prSet/>
      <dgm:spPr/>
      <dgm:t>
        <a:bodyPr/>
        <a:lstStyle/>
        <a:p>
          <a:endParaRPr lang="es-EC" sz="2200"/>
        </a:p>
      </dgm:t>
    </dgm:pt>
    <dgm:pt modelId="{6D25C4F1-8216-4AF7-84EC-0ABDF574220F}">
      <dgm:prSet phldrT="[Texto]" phldr="1" custT="1"/>
      <dgm:spPr/>
      <dgm:t>
        <a:bodyPr/>
        <a:lstStyle/>
        <a:p>
          <a:endParaRPr lang="es-EC" sz="2200" dirty="0"/>
        </a:p>
      </dgm:t>
    </dgm:pt>
    <dgm:pt modelId="{35DDDA13-61C1-449A-B4D1-5595094C39AF}" type="parTrans" cxnId="{5DC157CA-2F43-4867-A4C6-1A32E658530D}">
      <dgm:prSet/>
      <dgm:spPr/>
      <dgm:t>
        <a:bodyPr/>
        <a:lstStyle/>
        <a:p>
          <a:endParaRPr lang="es-EC" sz="2200"/>
        </a:p>
      </dgm:t>
    </dgm:pt>
    <dgm:pt modelId="{82DC472F-4F61-423B-8259-B09D428321CC}" type="sibTrans" cxnId="{5DC157CA-2F43-4867-A4C6-1A32E658530D}">
      <dgm:prSet/>
      <dgm:spPr/>
      <dgm:t>
        <a:bodyPr/>
        <a:lstStyle/>
        <a:p>
          <a:endParaRPr lang="es-EC" sz="2200"/>
        </a:p>
      </dgm:t>
    </dgm:pt>
    <dgm:pt modelId="{1DA379C8-5C16-4BBD-9B31-87AB5D418CA5}">
      <dgm:prSet phldrT="[Texto]" custT="1"/>
      <dgm:spPr/>
      <dgm:t>
        <a:bodyPr/>
        <a:lstStyle/>
        <a:p>
          <a:r>
            <a:rPr lang="es-ES" sz="2200" dirty="0" smtClean="0">
              <a:latin typeface="Candara" panose="020E0502030303020204" pitchFamily="34" charset="0"/>
            </a:rPr>
            <a:t>Área forestal</a:t>
          </a:r>
          <a:endParaRPr lang="es-EC" sz="2200" dirty="0"/>
        </a:p>
      </dgm:t>
    </dgm:pt>
    <dgm:pt modelId="{072440FC-5651-4932-9879-FDD98F42319D}" type="parTrans" cxnId="{753FB064-7881-48A6-AA87-BF6527FB0441}">
      <dgm:prSet/>
      <dgm:spPr/>
      <dgm:t>
        <a:bodyPr/>
        <a:lstStyle/>
        <a:p>
          <a:endParaRPr lang="es-EC" sz="2200"/>
        </a:p>
      </dgm:t>
    </dgm:pt>
    <dgm:pt modelId="{A1F9840C-2273-4070-818A-06494EC5364E}" type="sibTrans" cxnId="{753FB064-7881-48A6-AA87-BF6527FB0441}">
      <dgm:prSet/>
      <dgm:spPr/>
      <dgm:t>
        <a:bodyPr/>
        <a:lstStyle/>
        <a:p>
          <a:endParaRPr lang="es-EC" sz="2200"/>
        </a:p>
      </dgm:t>
    </dgm:pt>
    <dgm:pt modelId="{45875421-9A44-42F5-A423-11443D8B090C}">
      <dgm:prSet custT="1"/>
      <dgm:spPr/>
      <dgm:t>
        <a:bodyPr/>
        <a:lstStyle/>
        <a:p>
          <a:endParaRPr lang="es-EC" sz="2200"/>
        </a:p>
      </dgm:t>
    </dgm:pt>
    <dgm:pt modelId="{AD4B889E-F279-4440-9AFA-9328F5A61D19}" type="parTrans" cxnId="{EBC62342-7BC6-4A11-98D7-C4BB68D89827}">
      <dgm:prSet/>
      <dgm:spPr/>
      <dgm:t>
        <a:bodyPr/>
        <a:lstStyle/>
        <a:p>
          <a:endParaRPr lang="es-EC" sz="2200"/>
        </a:p>
      </dgm:t>
    </dgm:pt>
    <dgm:pt modelId="{74AA464F-344D-460C-926E-514350D5BCAA}" type="sibTrans" cxnId="{EBC62342-7BC6-4A11-98D7-C4BB68D89827}">
      <dgm:prSet/>
      <dgm:spPr/>
      <dgm:t>
        <a:bodyPr/>
        <a:lstStyle/>
        <a:p>
          <a:endParaRPr lang="es-EC" sz="2200"/>
        </a:p>
      </dgm:t>
    </dgm:pt>
    <dgm:pt modelId="{5674E706-B11B-4F02-84ED-C855B132129D}">
      <dgm:prSet custT="1"/>
      <dgm:spPr/>
      <dgm:t>
        <a:bodyPr/>
        <a:lstStyle/>
        <a:p>
          <a:endParaRPr lang="es-EC" sz="2200"/>
        </a:p>
      </dgm:t>
    </dgm:pt>
    <dgm:pt modelId="{C149EFBF-5593-4A6E-A173-AC0FAD3208CE}" type="parTrans" cxnId="{3FA0C7D4-6B2E-451A-88A1-9616C45AF983}">
      <dgm:prSet/>
      <dgm:spPr/>
      <dgm:t>
        <a:bodyPr/>
        <a:lstStyle/>
        <a:p>
          <a:endParaRPr lang="es-EC" sz="2200"/>
        </a:p>
      </dgm:t>
    </dgm:pt>
    <dgm:pt modelId="{ABB8BB26-B93C-43FD-9F16-3DD82671054E}" type="sibTrans" cxnId="{3FA0C7D4-6B2E-451A-88A1-9616C45AF983}">
      <dgm:prSet/>
      <dgm:spPr/>
      <dgm:t>
        <a:bodyPr/>
        <a:lstStyle/>
        <a:p>
          <a:endParaRPr lang="es-EC" sz="2200"/>
        </a:p>
      </dgm:t>
    </dgm:pt>
    <dgm:pt modelId="{62D3FF5B-51D8-4BCB-B484-44F44C0B28DE}">
      <dgm:prSet custT="1"/>
      <dgm:spPr/>
      <dgm:t>
        <a:bodyPr/>
        <a:lstStyle/>
        <a:p>
          <a:r>
            <a:rPr lang="es-ES" sz="2200" dirty="0" smtClean="0">
              <a:latin typeface="Candara" panose="020E0502030303020204" pitchFamily="34" charset="0"/>
            </a:rPr>
            <a:t>Población Urbana</a:t>
          </a:r>
          <a:endParaRPr lang="es-EC" sz="2200" dirty="0"/>
        </a:p>
      </dgm:t>
    </dgm:pt>
    <dgm:pt modelId="{6996F34E-FA69-4126-ABE7-D45DFA349919}" type="parTrans" cxnId="{AD435C56-27E6-4276-81C5-A72B66209EEC}">
      <dgm:prSet/>
      <dgm:spPr/>
      <dgm:t>
        <a:bodyPr/>
        <a:lstStyle/>
        <a:p>
          <a:endParaRPr lang="es-EC" sz="2200"/>
        </a:p>
      </dgm:t>
    </dgm:pt>
    <dgm:pt modelId="{A931C93E-BBD7-401F-A587-E17795AE109E}" type="sibTrans" cxnId="{AD435C56-27E6-4276-81C5-A72B66209EEC}">
      <dgm:prSet/>
      <dgm:spPr/>
      <dgm:t>
        <a:bodyPr/>
        <a:lstStyle/>
        <a:p>
          <a:endParaRPr lang="es-EC" sz="2200"/>
        </a:p>
      </dgm:t>
    </dgm:pt>
    <dgm:pt modelId="{C6D45E6D-3789-42AF-B714-4F5E43D89265}">
      <dgm:prSet custT="1"/>
      <dgm:spPr/>
      <dgm:t>
        <a:bodyPr/>
        <a:lstStyle/>
        <a:p>
          <a:r>
            <a:rPr lang="es-ES" sz="2200" dirty="0" smtClean="0">
              <a:latin typeface="Candara" panose="020E0502030303020204" pitchFamily="34" charset="0"/>
            </a:rPr>
            <a:t>Población Rural</a:t>
          </a:r>
          <a:endParaRPr lang="es-EC" sz="2200" dirty="0"/>
        </a:p>
      </dgm:t>
    </dgm:pt>
    <dgm:pt modelId="{6E2EE060-D199-4FF8-8965-59D447E322DD}" type="parTrans" cxnId="{00916D31-182A-47DC-B9F0-6080FBBBEC04}">
      <dgm:prSet/>
      <dgm:spPr/>
      <dgm:t>
        <a:bodyPr/>
        <a:lstStyle/>
        <a:p>
          <a:endParaRPr lang="es-EC" sz="2200"/>
        </a:p>
      </dgm:t>
    </dgm:pt>
    <dgm:pt modelId="{BAB41E75-590B-4B89-85FB-62DE4D76C84E}" type="sibTrans" cxnId="{00916D31-182A-47DC-B9F0-6080FBBBEC04}">
      <dgm:prSet/>
      <dgm:spPr/>
      <dgm:t>
        <a:bodyPr/>
        <a:lstStyle/>
        <a:p>
          <a:endParaRPr lang="es-EC" sz="2200"/>
        </a:p>
      </dgm:t>
    </dgm:pt>
    <dgm:pt modelId="{D045D091-330E-4113-9721-09B9C71597CC}">
      <dgm:prSet custT="1"/>
      <dgm:spPr/>
      <dgm:t>
        <a:bodyPr/>
        <a:lstStyle/>
        <a:p>
          <a:endParaRPr lang="es-EC" sz="2200"/>
        </a:p>
      </dgm:t>
    </dgm:pt>
    <dgm:pt modelId="{1CD5B6C7-52D6-44F6-8DF7-803AD91BDFEB}" type="parTrans" cxnId="{A2C1F06E-4803-471C-85BD-5E98A3AAAA3B}">
      <dgm:prSet/>
      <dgm:spPr/>
      <dgm:t>
        <a:bodyPr/>
        <a:lstStyle/>
        <a:p>
          <a:endParaRPr lang="es-EC" sz="2200"/>
        </a:p>
      </dgm:t>
    </dgm:pt>
    <dgm:pt modelId="{F1790903-9D54-479B-AC8E-1E8A0D9B9B0A}" type="sibTrans" cxnId="{A2C1F06E-4803-471C-85BD-5E98A3AAAA3B}">
      <dgm:prSet/>
      <dgm:spPr/>
      <dgm:t>
        <a:bodyPr/>
        <a:lstStyle/>
        <a:p>
          <a:endParaRPr lang="es-EC" sz="2200"/>
        </a:p>
      </dgm:t>
    </dgm:pt>
    <dgm:pt modelId="{8805CEF6-F952-47AC-AD31-D7146A769437}">
      <dgm:prSet custT="1"/>
      <dgm:spPr/>
      <dgm:t>
        <a:bodyPr/>
        <a:lstStyle/>
        <a:p>
          <a:r>
            <a:rPr lang="es-ES" sz="2200" dirty="0" smtClean="0">
              <a:latin typeface="Candara" panose="020E0502030303020204" pitchFamily="34" charset="0"/>
            </a:rPr>
            <a:t>Densidad de localidades</a:t>
          </a:r>
          <a:endParaRPr lang="es-EC" sz="2200" dirty="0"/>
        </a:p>
      </dgm:t>
    </dgm:pt>
    <dgm:pt modelId="{9643E88A-7717-4CD9-AEEC-FB93922C0F73}" type="parTrans" cxnId="{592A3572-F655-47CD-B883-E9D2E5197857}">
      <dgm:prSet/>
      <dgm:spPr/>
      <dgm:t>
        <a:bodyPr/>
        <a:lstStyle/>
        <a:p>
          <a:endParaRPr lang="es-EC" sz="2200"/>
        </a:p>
      </dgm:t>
    </dgm:pt>
    <dgm:pt modelId="{C0BE398E-5AF2-490A-A813-E673A7E65460}" type="sibTrans" cxnId="{592A3572-F655-47CD-B883-E9D2E5197857}">
      <dgm:prSet/>
      <dgm:spPr/>
      <dgm:t>
        <a:bodyPr/>
        <a:lstStyle/>
        <a:p>
          <a:endParaRPr lang="es-EC" sz="2200"/>
        </a:p>
      </dgm:t>
    </dgm:pt>
    <dgm:pt modelId="{CF7D888D-58A5-4429-856E-0F55A37DC3D0}">
      <dgm:prSet phldrT="[Texto]" phldr="1" custT="1"/>
      <dgm:spPr/>
      <dgm:t>
        <a:bodyPr/>
        <a:lstStyle/>
        <a:p>
          <a:endParaRPr lang="es-EC" sz="2200" dirty="0"/>
        </a:p>
      </dgm:t>
    </dgm:pt>
    <dgm:pt modelId="{F2E8DA90-C3ED-470C-9072-41EE92B6FD72}" type="sibTrans" cxnId="{0EF48EC4-F9C5-4873-B9DB-1DE469DD808D}">
      <dgm:prSet/>
      <dgm:spPr/>
      <dgm:t>
        <a:bodyPr/>
        <a:lstStyle/>
        <a:p>
          <a:endParaRPr lang="es-EC" sz="2200"/>
        </a:p>
      </dgm:t>
    </dgm:pt>
    <dgm:pt modelId="{B893E37F-1E6D-4BA4-8C37-44A237F77DFD}" type="parTrans" cxnId="{0EF48EC4-F9C5-4873-B9DB-1DE469DD808D}">
      <dgm:prSet/>
      <dgm:spPr/>
      <dgm:t>
        <a:bodyPr/>
        <a:lstStyle/>
        <a:p>
          <a:endParaRPr lang="es-EC" sz="2200"/>
        </a:p>
      </dgm:t>
    </dgm:pt>
    <dgm:pt modelId="{171A40AC-5C25-434D-9E00-31045F4AD454}" type="pres">
      <dgm:prSet presAssocID="{80373CCB-B019-44CE-98BD-3CD439987CC5}" presName="linearFlow" presStyleCnt="0">
        <dgm:presLayoutVars>
          <dgm:dir/>
          <dgm:animLvl val="lvl"/>
          <dgm:resizeHandles val="exact"/>
        </dgm:presLayoutVars>
      </dgm:prSet>
      <dgm:spPr/>
      <dgm:t>
        <a:bodyPr/>
        <a:lstStyle/>
        <a:p>
          <a:endParaRPr lang="es-EC"/>
        </a:p>
      </dgm:t>
    </dgm:pt>
    <dgm:pt modelId="{E285D648-00BC-423E-8EF5-814EE0B79B88}" type="pres">
      <dgm:prSet presAssocID="{1811DE2D-CFB8-4678-888E-6F7B0BBC8012}" presName="composite" presStyleCnt="0"/>
      <dgm:spPr/>
    </dgm:pt>
    <dgm:pt modelId="{6938300F-BD78-488A-A08B-6291EF1B621E}" type="pres">
      <dgm:prSet presAssocID="{1811DE2D-CFB8-4678-888E-6F7B0BBC8012}" presName="parentText" presStyleLbl="alignNode1" presStyleIdx="0" presStyleCnt="6">
        <dgm:presLayoutVars>
          <dgm:chMax val="1"/>
          <dgm:bulletEnabled val="1"/>
        </dgm:presLayoutVars>
      </dgm:prSet>
      <dgm:spPr/>
      <dgm:t>
        <a:bodyPr/>
        <a:lstStyle/>
        <a:p>
          <a:endParaRPr lang="es-EC"/>
        </a:p>
      </dgm:t>
    </dgm:pt>
    <dgm:pt modelId="{84507870-F218-450E-8559-F5345F18F596}" type="pres">
      <dgm:prSet presAssocID="{1811DE2D-CFB8-4678-888E-6F7B0BBC8012}" presName="descendantText" presStyleLbl="alignAcc1" presStyleIdx="0" presStyleCnt="6">
        <dgm:presLayoutVars>
          <dgm:bulletEnabled val="1"/>
        </dgm:presLayoutVars>
      </dgm:prSet>
      <dgm:spPr/>
      <dgm:t>
        <a:bodyPr/>
        <a:lstStyle/>
        <a:p>
          <a:endParaRPr lang="es-EC"/>
        </a:p>
      </dgm:t>
    </dgm:pt>
    <dgm:pt modelId="{17F38C8C-3C75-4630-B9A3-546C5F991C29}" type="pres">
      <dgm:prSet presAssocID="{0599DCBD-D23E-4791-82DD-09EDB310AB6F}" presName="sp" presStyleCnt="0"/>
      <dgm:spPr/>
    </dgm:pt>
    <dgm:pt modelId="{170F428E-41D7-486D-9C0C-4FBEB47C7BBF}" type="pres">
      <dgm:prSet presAssocID="{CF7D888D-58A5-4429-856E-0F55A37DC3D0}" presName="composite" presStyleCnt="0"/>
      <dgm:spPr/>
    </dgm:pt>
    <dgm:pt modelId="{352147CC-BD0F-434A-ADC6-27BB7D7B5584}" type="pres">
      <dgm:prSet presAssocID="{CF7D888D-58A5-4429-856E-0F55A37DC3D0}" presName="parentText" presStyleLbl="alignNode1" presStyleIdx="1" presStyleCnt="6">
        <dgm:presLayoutVars>
          <dgm:chMax val="1"/>
          <dgm:bulletEnabled val="1"/>
        </dgm:presLayoutVars>
      </dgm:prSet>
      <dgm:spPr/>
      <dgm:t>
        <a:bodyPr/>
        <a:lstStyle/>
        <a:p>
          <a:endParaRPr lang="es-EC"/>
        </a:p>
      </dgm:t>
    </dgm:pt>
    <dgm:pt modelId="{0214A2BD-99A8-4CBE-9224-CE75353DA397}" type="pres">
      <dgm:prSet presAssocID="{CF7D888D-58A5-4429-856E-0F55A37DC3D0}" presName="descendantText" presStyleLbl="alignAcc1" presStyleIdx="1" presStyleCnt="6">
        <dgm:presLayoutVars>
          <dgm:bulletEnabled val="1"/>
        </dgm:presLayoutVars>
      </dgm:prSet>
      <dgm:spPr/>
      <dgm:t>
        <a:bodyPr/>
        <a:lstStyle/>
        <a:p>
          <a:endParaRPr lang="es-EC"/>
        </a:p>
      </dgm:t>
    </dgm:pt>
    <dgm:pt modelId="{AE92E75C-01F3-4E4E-B3A8-791F7A901CD5}" type="pres">
      <dgm:prSet presAssocID="{F2E8DA90-C3ED-470C-9072-41EE92B6FD72}" presName="sp" presStyleCnt="0"/>
      <dgm:spPr/>
    </dgm:pt>
    <dgm:pt modelId="{385B2607-EA2A-473D-9574-17E6B1077F41}" type="pres">
      <dgm:prSet presAssocID="{6D25C4F1-8216-4AF7-84EC-0ABDF574220F}" presName="composite" presStyleCnt="0"/>
      <dgm:spPr/>
    </dgm:pt>
    <dgm:pt modelId="{3573BB07-8057-4F76-BA0D-85FE40CBE135}" type="pres">
      <dgm:prSet presAssocID="{6D25C4F1-8216-4AF7-84EC-0ABDF574220F}" presName="parentText" presStyleLbl="alignNode1" presStyleIdx="2" presStyleCnt="6">
        <dgm:presLayoutVars>
          <dgm:chMax val="1"/>
          <dgm:bulletEnabled val="1"/>
        </dgm:presLayoutVars>
      </dgm:prSet>
      <dgm:spPr/>
      <dgm:t>
        <a:bodyPr/>
        <a:lstStyle/>
        <a:p>
          <a:endParaRPr lang="es-EC"/>
        </a:p>
      </dgm:t>
    </dgm:pt>
    <dgm:pt modelId="{F0FD1ED7-AE1B-4B43-B5C1-25E541B3AB20}" type="pres">
      <dgm:prSet presAssocID="{6D25C4F1-8216-4AF7-84EC-0ABDF574220F}" presName="descendantText" presStyleLbl="alignAcc1" presStyleIdx="2" presStyleCnt="6">
        <dgm:presLayoutVars>
          <dgm:bulletEnabled val="1"/>
        </dgm:presLayoutVars>
      </dgm:prSet>
      <dgm:spPr/>
      <dgm:t>
        <a:bodyPr/>
        <a:lstStyle/>
        <a:p>
          <a:endParaRPr lang="es-EC"/>
        </a:p>
      </dgm:t>
    </dgm:pt>
    <dgm:pt modelId="{56569E71-09C4-4826-AA17-4BB156814915}" type="pres">
      <dgm:prSet presAssocID="{82DC472F-4F61-423B-8259-B09D428321CC}" presName="sp" presStyleCnt="0"/>
      <dgm:spPr/>
    </dgm:pt>
    <dgm:pt modelId="{48EB83A3-2785-448B-A02D-2451749FB584}" type="pres">
      <dgm:prSet presAssocID="{45875421-9A44-42F5-A423-11443D8B090C}" presName="composite" presStyleCnt="0"/>
      <dgm:spPr/>
    </dgm:pt>
    <dgm:pt modelId="{708D677C-BF29-4C36-80A0-39F7083C6AF6}" type="pres">
      <dgm:prSet presAssocID="{45875421-9A44-42F5-A423-11443D8B090C}" presName="parentText" presStyleLbl="alignNode1" presStyleIdx="3" presStyleCnt="6">
        <dgm:presLayoutVars>
          <dgm:chMax val="1"/>
          <dgm:bulletEnabled val="1"/>
        </dgm:presLayoutVars>
      </dgm:prSet>
      <dgm:spPr/>
      <dgm:t>
        <a:bodyPr/>
        <a:lstStyle/>
        <a:p>
          <a:endParaRPr lang="es-EC"/>
        </a:p>
      </dgm:t>
    </dgm:pt>
    <dgm:pt modelId="{C973F7B2-F489-4ECC-9692-C54FBB9BF694}" type="pres">
      <dgm:prSet presAssocID="{45875421-9A44-42F5-A423-11443D8B090C}" presName="descendantText" presStyleLbl="alignAcc1" presStyleIdx="3" presStyleCnt="6">
        <dgm:presLayoutVars>
          <dgm:bulletEnabled val="1"/>
        </dgm:presLayoutVars>
      </dgm:prSet>
      <dgm:spPr/>
      <dgm:t>
        <a:bodyPr/>
        <a:lstStyle/>
        <a:p>
          <a:endParaRPr lang="es-EC"/>
        </a:p>
      </dgm:t>
    </dgm:pt>
    <dgm:pt modelId="{BC7A3A2B-3F58-499E-9B7F-E50BF7997F7A}" type="pres">
      <dgm:prSet presAssocID="{74AA464F-344D-460C-926E-514350D5BCAA}" presName="sp" presStyleCnt="0"/>
      <dgm:spPr/>
    </dgm:pt>
    <dgm:pt modelId="{40AA2E48-CE90-441C-9B31-A4B3D4DC9A19}" type="pres">
      <dgm:prSet presAssocID="{5674E706-B11B-4F02-84ED-C855B132129D}" presName="composite" presStyleCnt="0"/>
      <dgm:spPr/>
    </dgm:pt>
    <dgm:pt modelId="{DC8E2292-5BEB-4D67-BF71-122865C88E0A}" type="pres">
      <dgm:prSet presAssocID="{5674E706-B11B-4F02-84ED-C855B132129D}" presName="parentText" presStyleLbl="alignNode1" presStyleIdx="4" presStyleCnt="6">
        <dgm:presLayoutVars>
          <dgm:chMax val="1"/>
          <dgm:bulletEnabled val="1"/>
        </dgm:presLayoutVars>
      </dgm:prSet>
      <dgm:spPr/>
      <dgm:t>
        <a:bodyPr/>
        <a:lstStyle/>
        <a:p>
          <a:endParaRPr lang="es-EC"/>
        </a:p>
      </dgm:t>
    </dgm:pt>
    <dgm:pt modelId="{368E3F3E-3CE8-471A-A70F-5CA8570C1895}" type="pres">
      <dgm:prSet presAssocID="{5674E706-B11B-4F02-84ED-C855B132129D}" presName="descendantText" presStyleLbl="alignAcc1" presStyleIdx="4" presStyleCnt="6">
        <dgm:presLayoutVars>
          <dgm:bulletEnabled val="1"/>
        </dgm:presLayoutVars>
      </dgm:prSet>
      <dgm:spPr/>
      <dgm:t>
        <a:bodyPr/>
        <a:lstStyle/>
        <a:p>
          <a:endParaRPr lang="es-EC"/>
        </a:p>
      </dgm:t>
    </dgm:pt>
    <dgm:pt modelId="{2F368F3A-752E-4D78-8BF0-618D82810ACB}" type="pres">
      <dgm:prSet presAssocID="{ABB8BB26-B93C-43FD-9F16-3DD82671054E}" presName="sp" presStyleCnt="0"/>
      <dgm:spPr/>
    </dgm:pt>
    <dgm:pt modelId="{9A80B23F-EE67-4220-8822-28E9E7ADC809}" type="pres">
      <dgm:prSet presAssocID="{D045D091-330E-4113-9721-09B9C71597CC}" presName="composite" presStyleCnt="0"/>
      <dgm:spPr/>
    </dgm:pt>
    <dgm:pt modelId="{BDCE0EA2-4A53-4943-974E-90084273743D}" type="pres">
      <dgm:prSet presAssocID="{D045D091-330E-4113-9721-09B9C71597CC}" presName="parentText" presStyleLbl="alignNode1" presStyleIdx="5" presStyleCnt="6">
        <dgm:presLayoutVars>
          <dgm:chMax val="1"/>
          <dgm:bulletEnabled val="1"/>
        </dgm:presLayoutVars>
      </dgm:prSet>
      <dgm:spPr/>
      <dgm:t>
        <a:bodyPr/>
        <a:lstStyle/>
        <a:p>
          <a:endParaRPr lang="es-EC"/>
        </a:p>
      </dgm:t>
    </dgm:pt>
    <dgm:pt modelId="{3FC50CED-A4C1-4D5F-803C-D7251D0AB768}" type="pres">
      <dgm:prSet presAssocID="{D045D091-330E-4113-9721-09B9C71597CC}" presName="descendantText" presStyleLbl="alignAcc1" presStyleIdx="5" presStyleCnt="6">
        <dgm:presLayoutVars>
          <dgm:bulletEnabled val="1"/>
        </dgm:presLayoutVars>
      </dgm:prSet>
      <dgm:spPr/>
      <dgm:t>
        <a:bodyPr/>
        <a:lstStyle/>
        <a:p>
          <a:endParaRPr lang="es-EC"/>
        </a:p>
      </dgm:t>
    </dgm:pt>
  </dgm:ptLst>
  <dgm:cxnLst>
    <dgm:cxn modelId="{0F0AF898-4FA0-45AA-827A-91484F76BF4B}" type="presOf" srcId="{2D7BDF80-020A-4044-AECA-DB08C2675D65}" destId="{0214A2BD-99A8-4CBE-9224-CE75353DA397}" srcOrd="0" destOrd="0" presId="urn:microsoft.com/office/officeart/2005/8/layout/chevron2"/>
    <dgm:cxn modelId="{9106D7DC-31E6-4F8D-B8D4-1DA8DB4A3185}" type="presOf" srcId="{6D25C4F1-8216-4AF7-84EC-0ABDF574220F}" destId="{3573BB07-8057-4F76-BA0D-85FE40CBE135}" srcOrd="0" destOrd="0" presId="urn:microsoft.com/office/officeart/2005/8/layout/chevron2"/>
    <dgm:cxn modelId="{8AB1F13F-C5C5-4DAC-B959-B7E3387959E4}" type="presOf" srcId="{C6D45E6D-3789-42AF-B714-4F5E43D89265}" destId="{368E3F3E-3CE8-471A-A70F-5CA8570C1895}" srcOrd="0" destOrd="0" presId="urn:microsoft.com/office/officeart/2005/8/layout/chevron2"/>
    <dgm:cxn modelId="{3D365023-9040-4308-897E-74F35AA860B2}" type="presOf" srcId="{1811DE2D-CFB8-4678-888E-6F7B0BBC8012}" destId="{6938300F-BD78-488A-A08B-6291EF1B621E}" srcOrd="0" destOrd="0" presId="urn:microsoft.com/office/officeart/2005/8/layout/chevron2"/>
    <dgm:cxn modelId="{D7939355-1019-44C1-A73E-1BB781149838}" srcId="{CF7D888D-58A5-4429-856E-0F55A37DC3D0}" destId="{2D7BDF80-020A-4044-AECA-DB08C2675D65}" srcOrd="0" destOrd="0" parTransId="{76B66863-2C87-46CE-9E08-95252ABB22D7}" sibTransId="{34DF0D32-A8C8-4EAA-9DB6-C749C9B274DE}"/>
    <dgm:cxn modelId="{AD435C56-27E6-4276-81C5-A72B66209EEC}" srcId="{45875421-9A44-42F5-A423-11443D8B090C}" destId="{62D3FF5B-51D8-4BCB-B484-44F44C0B28DE}" srcOrd="0" destOrd="0" parTransId="{6996F34E-FA69-4126-ABE7-D45DFA349919}" sibTransId="{A931C93E-BBD7-401F-A587-E17795AE109E}"/>
    <dgm:cxn modelId="{815914CF-B3E6-4072-8906-E6DA9FA3689F}" type="presOf" srcId="{80373CCB-B019-44CE-98BD-3CD439987CC5}" destId="{171A40AC-5C25-434D-9E00-31045F4AD454}" srcOrd="0" destOrd="0" presId="urn:microsoft.com/office/officeart/2005/8/layout/chevron2"/>
    <dgm:cxn modelId="{592A3572-F655-47CD-B883-E9D2E5197857}" srcId="{D045D091-330E-4113-9721-09B9C71597CC}" destId="{8805CEF6-F952-47AC-AD31-D7146A769437}" srcOrd="0" destOrd="0" parTransId="{9643E88A-7717-4CD9-AEEC-FB93922C0F73}" sibTransId="{C0BE398E-5AF2-490A-A813-E673A7E65460}"/>
    <dgm:cxn modelId="{753FB064-7881-48A6-AA87-BF6527FB0441}" srcId="{6D25C4F1-8216-4AF7-84EC-0ABDF574220F}" destId="{1DA379C8-5C16-4BBD-9B31-87AB5D418CA5}" srcOrd="0" destOrd="0" parTransId="{072440FC-5651-4932-9879-FDD98F42319D}" sibTransId="{A1F9840C-2273-4070-818A-06494EC5364E}"/>
    <dgm:cxn modelId="{E4C0DA85-1025-4C8B-AF89-1D6A9825697F}" type="presOf" srcId="{45875421-9A44-42F5-A423-11443D8B090C}" destId="{708D677C-BF29-4C36-80A0-39F7083C6AF6}" srcOrd="0" destOrd="0" presId="urn:microsoft.com/office/officeart/2005/8/layout/chevron2"/>
    <dgm:cxn modelId="{A2C1F06E-4803-471C-85BD-5E98A3AAAA3B}" srcId="{80373CCB-B019-44CE-98BD-3CD439987CC5}" destId="{D045D091-330E-4113-9721-09B9C71597CC}" srcOrd="5" destOrd="0" parTransId="{1CD5B6C7-52D6-44F6-8DF7-803AD91BDFEB}" sibTransId="{F1790903-9D54-479B-AC8E-1E8A0D9B9B0A}"/>
    <dgm:cxn modelId="{1959EF22-B391-406E-B994-746B60FE7274}" type="presOf" srcId="{CF7D888D-58A5-4429-856E-0F55A37DC3D0}" destId="{352147CC-BD0F-434A-ADC6-27BB7D7B5584}" srcOrd="0" destOrd="0" presId="urn:microsoft.com/office/officeart/2005/8/layout/chevron2"/>
    <dgm:cxn modelId="{EBC62342-7BC6-4A11-98D7-C4BB68D89827}" srcId="{80373CCB-B019-44CE-98BD-3CD439987CC5}" destId="{45875421-9A44-42F5-A423-11443D8B090C}" srcOrd="3" destOrd="0" parTransId="{AD4B889E-F279-4440-9AFA-9328F5A61D19}" sibTransId="{74AA464F-344D-460C-926E-514350D5BCAA}"/>
    <dgm:cxn modelId="{0EF48EC4-F9C5-4873-B9DB-1DE469DD808D}" srcId="{80373CCB-B019-44CE-98BD-3CD439987CC5}" destId="{CF7D888D-58A5-4429-856E-0F55A37DC3D0}" srcOrd="1" destOrd="0" parTransId="{B893E37F-1E6D-4BA4-8C37-44A237F77DFD}" sibTransId="{F2E8DA90-C3ED-470C-9072-41EE92B6FD72}"/>
    <dgm:cxn modelId="{C2062C0A-C9DD-4D79-8788-79C18D35780B}" type="presOf" srcId="{5674E706-B11B-4F02-84ED-C855B132129D}" destId="{DC8E2292-5BEB-4D67-BF71-122865C88E0A}" srcOrd="0" destOrd="0" presId="urn:microsoft.com/office/officeart/2005/8/layout/chevron2"/>
    <dgm:cxn modelId="{302140E1-3115-4C41-966B-FEBAC5E419CB}" type="presOf" srcId="{8805CEF6-F952-47AC-AD31-D7146A769437}" destId="{3FC50CED-A4C1-4D5F-803C-D7251D0AB768}" srcOrd="0" destOrd="0" presId="urn:microsoft.com/office/officeart/2005/8/layout/chevron2"/>
    <dgm:cxn modelId="{F21D2016-7DF8-469A-8289-17FD49B79269}" type="presOf" srcId="{62D3FF5B-51D8-4BCB-B484-44F44C0B28DE}" destId="{C973F7B2-F489-4ECC-9692-C54FBB9BF694}" srcOrd="0" destOrd="0" presId="urn:microsoft.com/office/officeart/2005/8/layout/chevron2"/>
    <dgm:cxn modelId="{5DC157CA-2F43-4867-A4C6-1A32E658530D}" srcId="{80373CCB-B019-44CE-98BD-3CD439987CC5}" destId="{6D25C4F1-8216-4AF7-84EC-0ABDF574220F}" srcOrd="2" destOrd="0" parTransId="{35DDDA13-61C1-449A-B4D1-5595094C39AF}" sibTransId="{82DC472F-4F61-423B-8259-B09D428321CC}"/>
    <dgm:cxn modelId="{510A9CFF-E8ED-4888-822D-BC8163577F6F}" srcId="{80373CCB-B019-44CE-98BD-3CD439987CC5}" destId="{1811DE2D-CFB8-4678-888E-6F7B0BBC8012}" srcOrd="0" destOrd="0" parTransId="{D13096A4-7E43-40D5-83BA-4EDF4DFBBB6C}" sibTransId="{0599DCBD-D23E-4791-82DD-09EDB310AB6F}"/>
    <dgm:cxn modelId="{19C7ED5E-3929-4900-AB48-2BAE7D7004DE}" srcId="{1811DE2D-CFB8-4678-888E-6F7B0BBC8012}" destId="{AF7B294A-B705-4505-B272-560BAAE58B97}" srcOrd="0" destOrd="0" parTransId="{E15BAC51-46DA-4C67-BA0A-77939AFAC7CF}" sibTransId="{37B75BEF-E3DA-4703-A211-11FFA6A736F8}"/>
    <dgm:cxn modelId="{5E59FB51-B858-4B6A-AA6E-767C8FEFF55F}" type="presOf" srcId="{1DA379C8-5C16-4BBD-9B31-87AB5D418CA5}" destId="{F0FD1ED7-AE1B-4B43-B5C1-25E541B3AB20}" srcOrd="0" destOrd="0" presId="urn:microsoft.com/office/officeart/2005/8/layout/chevron2"/>
    <dgm:cxn modelId="{3FA0C7D4-6B2E-451A-88A1-9616C45AF983}" srcId="{80373CCB-B019-44CE-98BD-3CD439987CC5}" destId="{5674E706-B11B-4F02-84ED-C855B132129D}" srcOrd="4" destOrd="0" parTransId="{C149EFBF-5593-4A6E-A173-AC0FAD3208CE}" sibTransId="{ABB8BB26-B93C-43FD-9F16-3DD82671054E}"/>
    <dgm:cxn modelId="{00916D31-182A-47DC-B9F0-6080FBBBEC04}" srcId="{5674E706-B11B-4F02-84ED-C855B132129D}" destId="{C6D45E6D-3789-42AF-B714-4F5E43D89265}" srcOrd="0" destOrd="0" parTransId="{6E2EE060-D199-4FF8-8965-59D447E322DD}" sibTransId="{BAB41E75-590B-4B89-85FB-62DE4D76C84E}"/>
    <dgm:cxn modelId="{6406FE4E-2585-43D7-B1E8-D0553C8AE9EC}" type="presOf" srcId="{AF7B294A-B705-4505-B272-560BAAE58B97}" destId="{84507870-F218-450E-8559-F5345F18F596}" srcOrd="0" destOrd="0" presId="urn:microsoft.com/office/officeart/2005/8/layout/chevron2"/>
    <dgm:cxn modelId="{FB139CBC-CA0D-484A-B7DE-8D3CB6562E55}" type="presOf" srcId="{D045D091-330E-4113-9721-09B9C71597CC}" destId="{BDCE0EA2-4A53-4943-974E-90084273743D}" srcOrd="0" destOrd="0" presId="urn:microsoft.com/office/officeart/2005/8/layout/chevron2"/>
    <dgm:cxn modelId="{A699CA17-CE67-4092-89F2-F22412C0E35A}" type="presParOf" srcId="{171A40AC-5C25-434D-9E00-31045F4AD454}" destId="{E285D648-00BC-423E-8EF5-814EE0B79B88}" srcOrd="0" destOrd="0" presId="urn:microsoft.com/office/officeart/2005/8/layout/chevron2"/>
    <dgm:cxn modelId="{D620A5EE-A616-4621-9FC2-DE8BD7DFD38B}" type="presParOf" srcId="{E285D648-00BC-423E-8EF5-814EE0B79B88}" destId="{6938300F-BD78-488A-A08B-6291EF1B621E}" srcOrd="0" destOrd="0" presId="urn:microsoft.com/office/officeart/2005/8/layout/chevron2"/>
    <dgm:cxn modelId="{D89428C7-34FD-4AE6-B6EB-85E04D9A671C}" type="presParOf" srcId="{E285D648-00BC-423E-8EF5-814EE0B79B88}" destId="{84507870-F218-450E-8559-F5345F18F596}" srcOrd="1" destOrd="0" presId="urn:microsoft.com/office/officeart/2005/8/layout/chevron2"/>
    <dgm:cxn modelId="{3F1CEC15-B387-4E3C-B20C-7537F1FE0564}" type="presParOf" srcId="{171A40AC-5C25-434D-9E00-31045F4AD454}" destId="{17F38C8C-3C75-4630-B9A3-546C5F991C29}" srcOrd="1" destOrd="0" presId="urn:microsoft.com/office/officeart/2005/8/layout/chevron2"/>
    <dgm:cxn modelId="{2F76F8A5-C74D-4238-B8F3-07D64CB69D53}" type="presParOf" srcId="{171A40AC-5C25-434D-9E00-31045F4AD454}" destId="{170F428E-41D7-486D-9C0C-4FBEB47C7BBF}" srcOrd="2" destOrd="0" presId="urn:microsoft.com/office/officeart/2005/8/layout/chevron2"/>
    <dgm:cxn modelId="{AEFF0688-3298-4FB1-9F39-6C94F5A8820F}" type="presParOf" srcId="{170F428E-41D7-486D-9C0C-4FBEB47C7BBF}" destId="{352147CC-BD0F-434A-ADC6-27BB7D7B5584}" srcOrd="0" destOrd="0" presId="urn:microsoft.com/office/officeart/2005/8/layout/chevron2"/>
    <dgm:cxn modelId="{4DCF30C8-80B1-49F5-8D97-FCC3ADB0B0B5}" type="presParOf" srcId="{170F428E-41D7-486D-9C0C-4FBEB47C7BBF}" destId="{0214A2BD-99A8-4CBE-9224-CE75353DA397}" srcOrd="1" destOrd="0" presId="urn:microsoft.com/office/officeart/2005/8/layout/chevron2"/>
    <dgm:cxn modelId="{E14494A8-A862-4BD2-9320-A768EDE19604}" type="presParOf" srcId="{171A40AC-5C25-434D-9E00-31045F4AD454}" destId="{AE92E75C-01F3-4E4E-B3A8-791F7A901CD5}" srcOrd="3" destOrd="0" presId="urn:microsoft.com/office/officeart/2005/8/layout/chevron2"/>
    <dgm:cxn modelId="{2D904BD9-1B36-495F-9685-B5213B967A04}" type="presParOf" srcId="{171A40AC-5C25-434D-9E00-31045F4AD454}" destId="{385B2607-EA2A-473D-9574-17E6B1077F41}" srcOrd="4" destOrd="0" presId="urn:microsoft.com/office/officeart/2005/8/layout/chevron2"/>
    <dgm:cxn modelId="{2A4F9758-8646-45A5-9F2D-A4FC5068DBE0}" type="presParOf" srcId="{385B2607-EA2A-473D-9574-17E6B1077F41}" destId="{3573BB07-8057-4F76-BA0D-85FE40CBE135}" srcOrd="0" destOrd="0" presId="urn:microsoft.com/office/officeart/2005/8/layout/chevron2"/>
    <dgm:cxn modelId="{86E19EF7-4CE4-4DCA-8BB2-53F7D3E78C8B}" type="presParOf" srcId="{385B2607-EA2A-473D-9574-17E6B1077F41}" destId="{F0FD1ED7-AE1B-4B43-B5C1-25E541B3AB20}" srcOrd="1" destOrd="0" presId="urn:microsoft.com/office/officeart/2005/8/layout/chevron2"/>
    <dgm:cxn modelId="{5E3F2C6F-492C-43A1-8A71-430D46CE76C7}" type="presParOf" srcId="{171A40AC-5C25-434D-9E00-31045F4AD454}" destId="{56569E71-09C4-4826-AA17-4BB156814915}" srcOrd="5" destOrd="0" presId="urn:microsoft.com/office/officeart/2005/8/layout/chevron2"/>
    <dgm:cxn modelId="{47421402-71F1-4B63-9F26-E7AB63F65C9E}" type="presParOf" srcId="{171A40AC-5C25-434D-9E00-31045F4AD454}" destId="{48EB83A3-2785-448B-A02D-2451749FB584}" srcOrd="6" destOrd="0" presId="urn:microsoft.com/office/officeart/2005/8/layout/chevron2"/>
    <dgm:cxn modelId="{9BE9B3F9-889F-42AF-9E2C-6780C68D7035}" type="presParOf" srcId="{48EB83A3-2785-448B-A02D-2451749FB584}" destId="{708D677C-BF29-4C36-80A0-39F7083C6AF6}" srcOrd="0" destOrd="0" presId="urn:microsoft.com/office/officeart/2005/8/layout/chevron2"/>
    <dgm:cxn modelId="{7E195294-C5CD-4C64-B562-058D34C2115B}" type="presParOf" srcId="{48EB83A3-2785-448B-A02D-2451749FB584}" destId="{C973F7B2-F489-4ECC-9692-C54FBB9BF694}" srcOrd="1" destOrd="0" presId="urn:microsoft.com/office/officeart/2005/8/layout/chevron2"/>
    <dgm:cxn modelId="{05360C7E-CA21-4264-A242-1A80CCF60D0B}" type="presParOf" srcId="{171A40AC-5C25-434D-9E00-31045F4AD454}" destId="{BC7A3A2B-3F58-499E-9B7F-E50BF7997F7A}" srcOrd="7" destOrd="0" presId="urn:microsoft.com/office/officeart/2005/8/layout/chevron2"/>
    <dgm:cxn modelId="{A28C69AC-6805-4F9D-9CCC-E2A6477AD753}" type="presParOf" srcId="{171A40AC-5C25-434D-9E00-31045F4AD454}" destId="{40AA2E48-CE90-441C-9B31-A4B3D4DC9A19}" srcOrd="8" destOrd="0" presId="urn:microsoft.com/office/officeart/2005/8/layout/chevron2"/>
    <dgm:cxn modelId="{536AFCCD-8564-49A3-B8EA-506603603FDF}" type="presParOf" srcId="{40AA2E48-CE90-441C-9B31-A4B3D4DC9A19}" destId="{DC8E2292-5BEB-4D67-BF71-122865C88E0A}" srcOrd="0" destOrd="0" presId="urn:microsoft.com/office/officeart/2005/8/layout/chevron2"/>
    <dgm:cxn modelId="{0BCFE3AC-2B2A-41E5-8D14-7C477D65E0DB}" type="presParOf" srcId="{40AA2E48-CE90-441C-9B31-A4B3D4DC9A19}" destId="{368E3F3E-3CE8-471A-A70F-5CA8570C1895}" srcOrd="1" destOrd="0" presId="urn:microsoft.com/office/officeart/2005/8/layout/chevron2"/>
    <dgm:cxn modelId="{474637F9-0ACC-4A23-BB77-8369C1D18E0A}" type="presParOf" srcId="{171A40AC-5C25-434D-9E00-31045F4AD454}" destId="{2F368F3A-752E-4D78-8BF0-618D82810ACB}" srcOrd="9" destOrd="0" presId="urn:microsoft.com/office/officeart/2005/8/layout/chevron2"/>
    <dgm:cxn modelId="{EA9BD343-E509-4ECD-85EB-782E6056C20B}" type="presParOf" srcId="{171A40AC-5C25-434D-9E00-31045F4AD454}" destId="{9A80B23F-EE67-4220-8822-28E9E7ADC809}" srcOrd="10" destOrd="0" presId="urn:microsoft.com/office/officeart/2005/8/layout/chevron2"/>
    <dgm:cxn modelId="{27CCFC67-4BBC-4F17-8BA8-9BF410957F8E}" type="presParOf" srcId="{9A80B23F-EE67-4220-8822-28E9E7ADC809}" destId="{BDCE0EA2-4A53-4943-974E-90084273743D}" srcOrd="0" destOrd="0" presId="urn:microsoft.com/office/officeart/2005/8/layout/chevron2"/>
    <dgm:cxn modelId="{5E61868F-F3F8-4A81-9AE7-2805974B3A07}" type="presParOf" srcId="{9A80B23F-EE67-4220-8822-28E9E7ADC809}" destId="{3FC50CED-A4C1-4D5F-803C-D7251D0AB768}"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D28993-351B-4A3A-86C3-7FC26CEE4ED0}"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s-EC"/>
        </a:p>
      </dgm:t>
    </dgm:pt>
    <dgm:pt modelId="{16F4F17D-7026-4F5C-AE6F-3F47B1988EF7}">
      <dgm:prSet phldrT="[Texto]" custT="1"/>
      <dgm:spPr/>
      <dgm:t>
        <a:bodyPr/>
        <a:lstStyle/>
        <a:p>
          <a:pPr>
            <a:lnSpc>
              <a:spcPct val="100000"/>
            </a:lnSpc>
          </a:pPr>
          <a:r>
            <a:rPr lang="es-EC" sz="1500" dirty="0" smtClean="0"/>
            <a:t>Conocer los medios y recursos económicos con que se cuentan al momento de formular el plan.</a:t>
          </a:r>
          <a:endParaRPr lang="es-EC" sz="1500" dirty="0"/>
        </a:p>
      </dgm:t>
    </dgm:pt>
    <dgm:pt modelId="{A5B19E2A-F281-4038-964C-9288C718FF48}" type="parTrans" cxnId="{C4F3A889-1C48-44AF-B962-494E31E53319}">
      <dgm:prSet/>
      <dgm:spPr/>
      <dgm:t>
        <a:bodyPr/>
        <a:lstStyle/>
        <a:p>
          <a:pPr>
            <a:lnSpc>
              <a:spcPct val="100000"/>
            </a:lnSpc>
          </a:pPr>
          <a:endParaRPr lang="es-EC" sz="1500"/>
        </a:p>
      </dgm:t>
    </dgm:pt>
    <dgm:pt modelId="{B8A0FE12-210E-4EFD-AFCD-C533AA27A05E}" type="sibTrans" cxnId="{C4F3A889-1C48-44AF-B962-494E31E53319}">
      <dgm:prSet/>
      <dgm:spPr/>
      <dgm:t>
        <a:bodyPr/>
        <a:lstStyle/>
        <a:p>
          <a:pPr>
            <a:lnSpc>
              <a:spcPct val="100000"/>
            </a:lnSpc>
          </a:pPr>
          <a:endParaRPr lang="es-EC" sz="1500"/>
        </a:p>
      </dgm:t>
    </dgm:pt>
    <dgm:pt modelId="{C72BC7AC-0FD9-4162-A630-977D59921AD2}">
      <dgm:prSet phldrT="[Texto]" custT="1"/>
      <dgm:spPr/>
      <dgm:t>
        <a:bodyPr/>
        <a:lstStyle/>
        <a:p>
          <a:pPr>
            <a:lnSpc>
              <a:spcPct val="100000"/>
            </a:lnSpc>
          </a:pPr>
          <a:r>
            <a:rPr lang="es-EC" sz="1500" smtClean="0"/>
            <a:t>Complementariedad entre </a:t>
          </a:r>
          <a:r>
            <a:rPr lang="es-EC" sz="1500" dirty="0" smtClean="0"/>
            <a:t>el interés privado y los objetivos del OT, los agentes económicos privados demandan más regulaciones para la localización de sus inversiones.</a:t>
          </a:r>
          <a:endParaRPr lang="es-EC" sz="1500" dirty="0"/>
        </a:p>
      </dgm:t>
    </dgm:pt>
    <dgm:pt modelId="{2F7DDE93-EF2B-4807-9240-7A8752E458E7}" type="parTrans" cxnId="{A3BE7DEB-179E-4E07-B04D-902E22BB612A}">
      <dgm:prSet/>
      <dgm:spPr/>
      <dgm:t>
        <a:bodyPr/>
        <a:lstStyle/>
        <a:p>
          <a:pPr>
            <a:lnSpc>
              <a:spcPct val="100000"/>
            </a:lnSpc>
          </a:pPr>
          <a:endParaRPr lang="es-EC" sz="1500"/>
        </a:p>
      </dgm:t>
    </dgm:pt>
    <dgm:pt modelId="{166EF529-8AF8-49A8-AB9B-31C0B86FFFD8}" type="sibTrans" cxnId="{A3BE7DEB-179E-4E07-B04D-902E22BB612A}">
      <dgm:prSet/>
      <dgm:spPr/>
      <dgm:t>
        <a:bodyPr/>
        <a:lstStyle/>
        <a:p>
          <a:pPr>
            <a:lnSpc>
              <a:spcPct val="100000"/>
            </a:lnSpc>
          </a:pPr>
          <a:endParaRPr lang="es-EC" sz="1500"/>
        </a:p>
      </dgm:t>
    </dgm:pt>
    <dgm:pt modelId="{626C3622-21A7-41ED-9CF9-FBD229603F09}">
      <dgm:prSet phldrT="[Texto]" custT="1"/>
      <dgm:spPr/>
      <dgm:t>
        <a:bodyPr/>
        <a:lstStyle/>
        <a:p>
          <a:pPr>
            <a:lnSpc>
              <a:spcPct val="100000"/>
            </a:lnSpc>
          </a:pPr>
          <a:r>
            <a:rPr lang="es-EC" sz="1500" dirty="0" smtClean="0"/>
            <a:t>Los cantones con sector empresarial mayor son propensos a aprobar un PDOT, aportando mayor seguridad jurídica a las inversiones empresariales</a:t>
          </a:r>
          <a:endParaRPr lang="es-EC" sz="1500" dirty="0"/>
        </a:p>
      </dgm:t>
    </dgm:pt>
    <dgm:pt modelId="{E5AE5E97-BF85-46B5-A2F9-F07C045B8DC6}" type="parTrans" cxnId="{85CAF736-57DA-409D-A184-155B80585914}">
      <dgm:prSet/>
      <dgm:spPr/>
      <dgm:t>
        <a:bodyPr/>
        <a:lstStyle/>
        <a:p>
          <a:pPr>
            <a:lnSpc>
              <a:spcPct val="100000"/>
            </a:lnSpc>
          </a:pPr>
          <a:endParaRPr lang="es-EC" sz="1500"/>
        </a:p>
      </dgm:t>
    </dgm:pt>
    <dgm:pt modelId="{C0C2EC7F-C212-40F0-8E94-DDE0EF3C99C8}" type="sibTrans" cxnId="{85CAF736-57DA-409D-A184-155B80585914}">
      <dgm:prSet/>
      <dgm:spPr/>
      <dgm:t>
        <a:bodyPr/>
        <a:lstStyle/>
        <a:p>
          <a:pPr>
            <a:lnSpc>
              <a:spcPct val="100000"/>
            </a:lnSpc>
          </a:pPr>
          <a:endParaRPr lang="es-EC" sz="1500"/>
        </a:p>
      </dgm:t>
    </dgm:pt>
    <dgm:pt modelId="{0C586A5A-54D7-47DE-BDD4-B41FF2DD502A}">
      <dgm:prSet custT="1"/>
      <dgm:spPr/>
      <dgm:t>
        <a:bodyPr/>
        <a:lstStyle/>
        <a:p>
          <a:pPr>
            <a:lnSpc>
              <a:spcPct val="100000"/>
            </a:lnSpc>
          </a:pPr>
          <a:r>
            <a:rPr lang="es-EC" sz="1500" dirty="0" smtClean="0"/>
            <a:t>El control de los desequilibrios en el mercado, originado por el uso de suelo sin ningún tipo de restricción.</a:t>
          </a:r>
          <a:endParaRPr lang="es-EC" sz="1500" dirty="0"/>
        </a:p>
      </dgm:t>
    </dgm:pt>
    <dgm:pt modelId="{EB7BF747-B40D-4EB2-AFA8-0187B1A60225}" type="parTrans" cxnId="{A5951931-5A15-43A4-A52A-0ED4FD74D47F}">
      <dgm:prSet/>
      <dgm:spPr/>
      <dgm:t>
        <a:bodyPr/>
        <a:lstStyle/>
        <a:p>
          <a:pPr>
            <a:lnSpc>
              <a:spcPct val="100000"/>
            </a:lnSpc>
          </a:pPr>
          <a:endParaRPr lang="es-EC" sz="1500"/>
        </a:p>
      </dgm:t>
    </dgm:pt>
    <dgm:pt modelId="{6AD76750-AD40-4A13-BB39-56C49053D9E3}" type="sibTrans" cxnId="{A5951931-5A15-43A4-A52A-0ED4FD74D47F}">
      <dgm:prSet/>
      <dgm:spPr/>
      <dgm:t>
        <a:bodyPr/>
        <a:lstStyle/>
        <a:p>
          <a:pPr>
            <a:lnSpc>
              <a:spcPct val="100000"/>
            </a:lnSpc>
          </a:pPr>
          <a:endParaRPr lang="es-EC" sz="1500"/>
        </a:p>
      </dgm:t>
    </dgm:pt>
    <dgm:pt modelId="{379D2D88-2D8F-4DBF-8619-F574627EE341}">
      <dgm:prSet custT="1"/>
      <dgm:spPr/>
      <dgm:t>
        <a:bodyPr/>
        <a:lstStyle/>
        <a:p>
          <a:pPr>
            <a:lnSpc>
              <a:spcPct val="100000"/>
            </a:lnSpc>
          </a:pPr>
          <a:r>
            <a:rPr lang="es-EC" sz="1500" dirty="0" smtClean="0"/>
            <a:t>Disminuir la brecha urbano-rural en la prestación de servicios de educación, salud, vivienda e inclusión social</a:t>
          </a:r>
          <a:endParaRPr lang="es-EC" sz="1500" dirty="0"/>
        </a:p>
      </dgm:t>
    </dgm:pt>
    <dgm:pt modelId="{DB93EC57-5111-47AA-A591-E1DCFB214D62}" type="parTrans" cxnId="{65DB66C0-D0FE-4F1D-9196-BC0182E76324}">
      <dgm:prSet/>
      <dgm:spPr/>
      <dgm:t>
        <a:bodyPr/>
        <a:lstStyle/>
        <a:p>
          <a:pPr>
            <a:lnSpc>
              <a:spcPct val="100000"/>
            </a:lnSpc>
          </a:pPr>
          <a:endParaRPr lang="es-EC" sz="1500"/>
        </a:p>
      </dgm:t>
    </dgm:pt>
    <dgm:pt modelId="{08354803-5D82-4885-8769-FE82F91B7D33}" type="sibTrans" cxnId="{65DB66C0-D0FE-4F1D-9196-BC0182E76324}">
      <dgm:prSet/>
      <dgm:spPr/>
      <dgm:t>
        <a:bodyPr/>
        <a:lstStyle/>
        <a:p>
          <a:pPr>
            <a:lnSpc>
              <a:spcPct val="100000"/>
            </a:lnSpc>
          </a:pPr>
          <a:endParaRPr lang="es-EC" sz="1500"/>
        </a:p>
      </dgm:t>
    </dgm:pt>
    <dgm:pt modelId="{7E3BA16D-A251-4771-9A41-48F276621870}" type="pres">
      <dgm:prSet presAssocID="{6AD28993-351B-4A3A-86C3-7FC26CEE4ED0}" presName="Name0" presStyleCnt="0">
        <dgm:presLayoutVars>
          <dgm:chMax val="7"/>
          <dgm:chPref val="7"/>
          <dgm:dir/>
        </dgm:presLayoutVars>
      </dgm:prSet>
      <dgm:spPr/>
      <dgm:t>
        <a:bodyPr/>
        <a:lstStyle/>
        <a:p>
          <a:endParaRPr lang="es-EC"/>
        </a:p>
      </dgm:t>
    </dgm:pt>
    <dgm:pt modelId="{5A757326-D2FB-47AA-BC04-460768A9BCA9}" type="pres">
      <dgm:prSet presAssocID="{6AD28993-351B-4A3A-86C3-7FC26CEE4ED0}" presName="Name1" presStyleCnt="0"/>
      <dgm:spPr/>
      <dgm:t>
        <a:bodyPr/>
        <a:lstStyle/>
        <a:p>
          <a:endParaRPr lang="es-EC"/>
        </a:p>
      </dgm:t>
    </dgm:pt>
    <dgm:pt modelId="{FC615CD2-0A47-4DB9-9DCB-2734A38422FE}" type="pres">
      <dgm:prSet presAssocID="{6AD28993-351B-4A3A-86C3-7FC26CEE4ED0}" presName="cycle" presStyleCnt="0"/>
      <dgm:spPr/>
      <dgm:t>
        <a:bodyPr/>
        <a:lstStyle/>
        <a:p>
          <a:endParaRPr lang="es-EC"/>
        </a:p>
      </dgm:t>
    </dgm:pt>
    <dgm:pt modelId="{C2F8AEA4-8C16-4763-A624-EEA72ED9EC22}" type="pres">
      <dgm:prSet presAssocID="{6AD28993-351B-4A3A-86C3-7FC26CEE4ED0}" presName="srcNode" presStyleLbl="node1" presStyleIdx="0" presStyleCnt="5"/>
      <dgm:spPr/>
      <dgm:t>
        <a:bodyPr/>
        <a:lstStyle/>
        <a:p>
          <a:endParaRPr lang="es-EC"/>
        </a:p>
      </dgm:t>
    </dgm:pt>
    <dgm:pt modelId="{EDFF8517-C295-4712-9049-4DCF12D5D584}" type="pres">
      <dgm:prSet presAssocID="{6AD28993-351B-4A3A-86C3-7FC26CEE4ED0}" presName="conn" presStyleLbl="parChTrans1D2" presStyleIdx="0" presStyleCnt="1"/>
      <dgm:spPr/>
      <dgm:t>
        <a:bodyPr/>
        <a:lstStyle/>
        <a:p>
          <a:endParaRPr lang="es-EC"/>
        </a:p>
      </dgm:t>
    </dgm:pt>
    <dgm:pt modelId="{02DE6A8D-ABF9-48E9-86BF-C8673C84ACF2}" type="pres">
      <dgm:prSet presAssocID="{6AD28993-351B-4A3A-86C3-7FC26CEE4ED0}" presName="extraNode" presStyleLbl="node1" presStyleIdx="0" presStyleCnt="5"/>
      <dgm:spPr/>
      <dgm:t>
        <a:bodyPr/>
        <a:lstStyle/>
        <a:p>
          <a:endParaRPr lang="es-EC"/>
        </a:p>
      </dgm:t>
    </dgm:pt>
    <dgm:pt modelId="{920362B6-85BC-4D9D-B7BD-E12EE3C70EA3}" type="pres">
      <dgm:prSet presAssocID="{6AD28993-351B-4A3A-86C3-7FC26CEE4ED0}" presName="dstNode" presStyleLbl="node1" presStyleIdx="0" presStyleCnt="5"/>
      <dgm:spPr/>
      <dgm:t>
        <a:bodyPr/>
        <a:lstStyle/>
        <a:p>
          <a:endParaRPr lang="es-EC"/>
        </a:p>
      </dgm:t>
    </dgm:pt>
    <dgm:pt modelId="{CEE4662D-69EF-4556-8CAA-B0B5444876CF}" type="pres">
      <dgm:prSet presAssocID="{16F4F17D-7026-4F5C-AE6F-3F47B1988EF7}" presName="text_1" presStyleLbl="node1" presStyleIdx="0" presStyleCnt="5">
        <dgm:presLayoutVars>
          <dgm:bulletEnabled val="1"/>
        </dgm:presLayoutVars>
      </dgm:prSet>
      <dgm:spPr/>
      <dgm:t>
        <a:bodyPr/>
        <a:lstStyle/>
        <a:p>
          <a:endParaRPr lang="es-EC"/>
        </a:p>
      </dgm:t>
    </dgm:pt>
    <dgm:pt modelId="{09F91F83-A02C-469D-8061-D353261F756E}" type="pres">
      <dgm:prSet presAssocID="{16F4F17D-7026-4F5C-AE6F-3F47B1988EF7}" presName="accent_1" presStyleCnt="0"/>
      <dgm:spPr/>
      <dgm:t>
        <a:bodyPr/>
        <a:lstStyle/>
        <a:p>
          <a:endParaRPr lang="es-EC"/>
        </a:p>
      </dgm:t>
    </dgm:pt>
    <dgm:pt modelId="{3A43B562-3BAE-4100-AB1A-D7F54B33279C}" type="pres">
      <dgm:prSet presAssocID="{16F4F17D-7026-4F5C-AE6F-3F47B1988EF7}" presName="accentRepeatNode" presStyleLbl="solidFgAcc1" presStyleIdx="0" presStyleCnt="5"/>
      <dgm:spPr/>
      <dgm:t>
        <a:bodyPr/>
        <a:lstStyle/>
        <a:p>
          <a:endParaRPr lang="es-EC"/>
        </a:p>
      </dgm:t>
    </dgm:pt>
    <dgm:pt modelId="{B6CE0BF7-E585-4301-BCEA-F2ABD4F51B24}" type="pres">
      <dgm:prSet presAssocID="{C72BC7AC-0FD9-4162-A630-977D59921AD2}" presName="text_2" presStyleLbl="node1" presStyleIdx="1" presStyleCnt="5">
        <dgm:presLayoutVars>
          <dgm:bulletEnabled val="1"/>
        </dgm:presLayoutVars>
      </dgm:prSet>
      <dgm:spPr/>
      <dgm:t>
        <a:bodyPr/>
        <a:lstStyle/>
        <a:p>
          <a:endParaRPr lang="es-EC"/>
        </a:p>
      </dgm:t>
    </dgm:pt>
    <dgm:pt modelId="{39DF4D1F-627C-4624-B58B-5645D2F715ED}" type="pres">
      <dgm:prSet presAssocID="{C72BC7AC-0FD9-4162-A630-977D59921AD2}" presName="accent_2" presStyleCnt="0"/>
      <dgm:spPr/>
      <dgm:t>
        <a:bodyPr/>
        <a:lstStyle/>
        <a:p>
          <a:endParaRPr lang="es-EC"/>
        </a:p>
      </dgm:t>
    </dgm:pt>
    <dgm:pt modelId="{9AE19CA0-1BBF-4DC1-99D2-5FCB57571D8E}" type="pres">
      <dgm:prSet presAssocID="{C72BC7AC-0FD9-4162-A630-977D59921AD2}" presName="accentRepeatNode" presStyleLbl="solidFgAcc1" presStyleIdx="1" presStyleCnt="5"/>
      <dgm:spPr/>
      <dgm:t>
        <a:bodyPr/>
        <a:lstStyle/>
        <a:p>
          <a:endParaRPr lang="es-EC"/>
        </a:p>
      </dgm:t>
    </dgm:pt>
    <dgm:pt modelId="{DD6D4420-B4DB-4C95-A3D2-CB2AFC63580C}" type="pres">
      <dgm:prSet presAssocID="{626C3622-21A7-41ED-9CF9-FBD229603F09}" presName="text_3" presStyleLbl="node1" presStyleIdx="2" presStyleCnt="5">
        <dgm:presLayoutVars>
          <dgm:bulletEnabled val="1"/>
        </dgm:presLayoutVars>
      </dgm:prSet>
      <dgm:spPr/>
      <dgm:t>
        <a:bodyPr/>
        <a:lstStyle/>
        <a:p>
          <a:endParaRPr lang="es-EC"/>
        </a:p>
      </dgm:t>
    </dgm:pt>
    <dgm:pt modelId="{8CF122A7-9F8E-468A-AA94-143295B27762}" type="pres">
      <dgm:prSet presAssocID="{626C3622-21A7-41ED-9CF9-FBD229603F09}" presName="accent_3" presStyleCnt="0"/>
      <dgm:spPr/>
      <dgm:t>
        <a:bodyPr/>
        <a:lstStyle/>
        <a:p>
          <a:endParaRPr lang="es-EC"/>
        </a:p>
      </dgm:t>
    </dgm:pt>
    <dgm:pt modelId="{C0DEFDA7-F783-400E-A72C-7C328961AA7F}" type="pres">
      <dgm:prSet presAssocID="{626C3622-21A7-41ED-9CF9-FBD229603F09}" presName="accentRepeatNode" presStyleLbl="solidFgAcc1" presStyleIdx="2" presStyleCnt="5"/>
      <dgm:spPr/>
      <dgm:t>
        <a:bodyPr/>
        <a:lstStyle/>
        <a:p>
          <a:endParaRPr lang="es-EC"/>
        </a:p>
      </dgm:t>
    </dgm:pt>
    <dgm:pt modelId="{F39C96C7-A978-4B1F-98E0-61BEAD2CFDC8}" type="pres">
      <dgm:prSet presAssocID="{0C586A5A-54D7-47DE-BDD4-B41FF2DD502A}" presName="text_4" presStyleLbl="node1" presStyleIdx="3" presStyleCnt="5">
        <dgm:presLayoutVars>
          <dgm:bulletEnabled val="1"/>
        </dgm:presLayoutVars>
      </dgm:prSet>
      <dgm:spPr/>
      <dgm:t>
        <a:bodyPr/>
        <a:lstStyle/>
        <a:p>
          <a:endParaRPr lang="es-EC"/>
        </a:p>
      </dgm:t>
    </dgm:pt>
    <dgm:pt modelId="{E1B55CBC-FFF4-4F69-BB23-FFCAE9BD2A9B}" type="pres">
      <dgm:prSet presAssocID="{0C586A5A-54D7-47DE-BDD4-B41FF2DD502A}" presName="accent_4" presStyleCnt="0"/>
      <dgm:spPr/>
      <dgm:t>
        <a:bodyPr/>
        <a:lstStyle/>
        <a:p>
          <a:endParaRPr lang="es-EC"/>
        </a:p>
      </dgm:t>
    </dgm:pt>
    <dgm:pt modelId="{4E7488D4-7E04-4174-9EC0-C11F4ED6E98E}" type="pres">
      <dgm:prSet presAssocID="{0C586A5A-54D7-47DE-BDD4-B41FF2DD502A}" presName="accentRepeatNode" presStyleLbl="solidFgAcc1" presStyleIdx="3" presStyleCnt="5"/>
      <dgm:spPr/>
      <dgm:t>
        <a:bodyPr/>
        <a:lstStyle/>
        <a:p>
          <a:endParaRPr lang="es-EC"/>
        </a:p>
      </dgm:t>
    </dgm:pt>
    <dgm:pt modelId="{0F54B186-78A1-4701-9517-C9E524583612}" type="pres">
      <dgm:prSet presAssocID="{379D2D88-2D8F-4DBF-8619-F574627EE341}" presName="text_5" presStyleLbl="node1" presStyleIdx="4" presStyleCnt="5">
        <dgm:presLayoutVars>
          <dgm:bulletEnabled val="1"/>
        </dgm:presLayoutVars>
      </dgm:prSet>
      <dgm:spPr/>
      <dgm:t>
        <a:bodyPr/>
        <a:lstStyle/>
        <a:p>
          <a:endParaRPr lang="es-EC"/>
        </a:p>
      </dgm:t>
    </dgm:pt>
    <dgm:pt modelId="{5846D1DF-BD56-4EB7-8C6C-98220AF789E8}" type="pres">
      <dgm:prSet presAssocID="{379D2D88-2D8F-4DBF-8619-F574627EE341}" presName="accent_5" presStyleCnt="0"/>
      <dgm:spPr/>
      <dgm:t>
        <a:bodyPr/>
        <a:lstStyle/>
        <a:p>
          <a:endParaRPr lang="es-EC"/>
        </a:p>
      </dgm:t>
    </dgm:pt>
    <dgm:pt modelId="{40FD5C17-7380-45C3-BB0D-63D11B341880}" type="pres">
      <dgm:prSet presAssocID="{379D2D88-2D8F-4DBF-8619-F574627EE341}" presName="accentRepeatNode" presStyleLbl="solidFgAcc1" presStyleIdx="4" presStyleCnt="5"/>
      <dgm:spPr/>
      <dgm:t>
        <a:bodyPr/>
        <a:lstStyle/>
        <a:p>
          <a:endParaRPr lang="es-EC"/>
        </a:p>
      </dgm:t>
    </dgm:pt>
  </dgm:ptLst>
  <dgm:cxnLst>
    <dgm:cxn modelId="{17DCB8BC-9050-4B5C-A40F-F90D897619ED}" type="presOf" srcId="{626C3622-21A7-41ED-9CF9-FBD229603F09}" destId="{DD6D4420-B4DB-4C95-A3D2-CB2AFC63580C}" srcOrd="0" destOrd="0" presId="urn:microsoft.com/office/officeart/2008/layout/VerticalCurvedList"/>
    <dgm:cxn modelId="{A3BE7DEB-179E-4E07-B04D-902E22BB612A}" srcId="{6AD28993-351B-4A3A-86C3-7FC26CEE4ED0}" destId="{C72BC7AC-0FD9-4162-A630-977D59921AD2}" srcOrd="1" destOrd="0" parTransId="{2F7DDE93-EF2B-4807-9240-7A8752E458E7}" sibTransId="{166EF529-8AF8-49A8-AB9B-31C0B86FFFD8}"/>
    <dgm:cxn modelId="{FAE27AB5-B2F1-445A-A75C-2CF7D4474A7D}" type="presOf" srcId="{16F4F17D-7026-4F5C-AE6F-3F47B1988EF7}" destId="{CEE4662D-69EF-4556-8CAA-B0B5444876CF}" srcOrd="0" destOrd="0" presId="urn:microsoft.com/office/officeart/2008/layout/VerticalCurvedList"/>
    <dgm:cxn modelId="{A5951931-5A15-43A4-A52A-0ED4FD74D47F}" srcId="{6AD28993-351B-4A3A-86C3-7FC26CEE4ED0}" destId="{0C586A5A-54D7-47DE-BDD4-B41FF2DD502A}" srcOrd="3" destOrd="0" parTransId="{EB7BF747-B40D-4EB2-AFA8-0187B1A60225}" sibTransId="{6AD76750-AD40-4A13-BB39-56C49053D9E3}"/>
    <dgm:cxn modelId="{C603200E-BDA9-44AC-B624-377080D932D9}" type="presOf" srcId="{0C586A5A-54D7-47DE-BDD4-B41FF2DD502A}" destId="{F39C96C7-A978-4B1F-98E0-61BEAD2CFDC8}" srcOrd="0" destOrd="0" presId="urn:microsoft.com/office/officeart/2008/layout/VerticalCurvedList"/>
    <dgm:cxn modelId="{65DB66C0-D0FE-4F1D-9196-BC0182E76324}" srcId="{6AD28993-351B-4A3A-86C3-7FC26CEE4ED0}" destId="{379D2D88-2D8F-4DBF-8619-F574627EE341}" srcOrd="4" destOrd="0" parTransId="{DB93EC57-5111-47AA-A591-E1DCFB214D62}" sibTransId="{08354803-5D82-4885-8769-FE82F91B7D33}"/>
    <dgm:cxn modelId="{D02DEE2A-4A24-4ADD-B993-F39ACE110895}" type="presOf" srcId="{C72BC7AC-0FD9-4162-A630-977D59921AD2}" destId="{B6CE0BF7-E585-4301-BCEA-F2ABD4F51B24}" srcOrd="0" destOrd="0" presId="urn:microsoft.com/office/officeart/2008/layout/VerticalCurvedList"/>
    <dgm:cxn modelId="{C4F3A889-1C48-44AF-B962-494E31E53319}" srcId="{6AD28993-351B-4A3A-86C3-7FC26CEE4ED0}" destId="{16F4F17D-7026-4F5C-AE6F-3F47B1988EF7}" srcOrd="0" destOrd="0" parTransId="{A5B19E2A-F281-4038-964C-9288C718FF48}" sibTransId="{B8A0FE12-210E-4EFD-AFCD-C533AA27A05E}"/>
    <dgm:cxn modelId="{A9717F91-06DF-4C10-A603-56E020D2685A}" type="presOf" srcId="{B8A0FE12-210E-4EFD-AFCD-C533AA27A05E}" destId="{EDFF8517-C295-4712-9049-4DCF12D5D584}" srcOrd="0" destOrd="0" presId="urn:microsoft.com/office/officeart/2008/layout/VerticalCurvedList"/>
    <dgm:cxn modelId="{DAE87A3A-A467-4501-BAA7-9B5EE254F1CD}" type="presOf" srcId="{379D2D88-2D8F-4DBF-8619-F574627EE341}" destId="{0F54B186-78A1-4701-9517-C9E524583612}" srcOrd="0" destOrd="0" presId="urn:microsoft.com/office/officeart/2008/layout/VerticalCurvedList"/>
    <dgm:cxn modelId="{51940AC0-1673-435E-AE42-63594506289F}" type="presOf" srcId="{6AD28993-351B-4A3A-86C3-7FC26CEE4ED0}" destId="{7E3BA16D-A251-4771-9A41-48F276621870}" srcOrd="0" destOrd="0" presId="urn:microsoft.com/office/officeart/2008/layout/VerticalCurvedList"/>
    <dgm:cxn modelId="{85CAF736-57DA-409D-A184-155B80585914}" srcId="{6AD28993-351B-4A3A-86C3-7FC26CEE4ED0}" destId="{626C3622-21A7-41ED-9CF9-FBD229603F09}" srcOrd="2" destOrd="0" parTransId="{E5AE5E97-BF85-46B5-A2F9-F07C045B8DC6}" sibTransId="{C0C2EC7F-C212-40F0-8E94-DDE0EF3C99C8}"/>
    <dgm:cxn modelId="{A1A8B735-49B8-4F9F-896F-55BDC0F3231C}" type="presParOf" srcId="{7E3BA16D-A251-4771-9A41-48F276621870}" destId="{5A757326-D2FB-47AA-BC04-460768A9BCA9}" srcOrd="0" destOrd="0" presId="urn:microsoft.com/office/officeart/2008/layout/VerticalCurvedList"/>
    <dgm:cxn modelId="{4C8786AC-40D9-469B-9B9E-AA4FFAACE0F4}" type="presParOf" srcId="{5A757326-D2FB-47AA-BC04-460768A9BCA9}" destId="{FC615CD2-0A47-4DB9-9DCB-2734A38422FE}" srcOrd="0" destOrd="0" presId="urn:microsoft.com/office/officeart/2008/layout/VerticalCurvedList"/>
    <dgm:cxn modelId="{FF6A00EC-BB78-4E05-B4FC-1704906CCF5E}" type="presParOf" srcId="{FC615CD2-0A47-4DB9-9DCB-2734A38422FE}" destId="{C2F8AEA4-8C16-4763-A624-EEA72ED9EC22}" srcOrd="0" destOrd="0" presId="urn:microsoft.com/office/officeart/2008/layout/VerticalCurvedList"/>
    <dgm:cxn modelId="{D36F3776-4737-40AB-8877-540D1FA94666}" type="presParOf" srcId="{FC615CD2-0A47-4DB9-9DCB-2734A38422FE}" destId="{EDFF8517-C295-4712-9049-4DCF12D5D584}" srcOrd="1" destOrd="0" presId="urn:microsoft.com/office/officeart/2008/layout/VerticalCurvedList"/>
    <dgm:cxn modelId="{C8FC22B0-B71F-421D-AE3B-E5C02D2AE15E}" type="presParOf" srcId="{FC615CD2-0A47-4DB9-9DCB-2734A38422FE}" destId="{02DE6A8D-ABF9-48E9-86BF-C8673C84ACF2}" srcOrd="2" destOrd="0" presId="urn:microsoft.com/office/officeart/2008/layout/VerticalCurvedList"/>
    <dgm:cxn modelId="{1C4F6F86-A2CD-4E80-8AED-264EBCB7E664}" type="presParOf" srcId="{FC615CD2-0A47-4DB9-9DCB-2734A38422FE}" destId="{920362B6-85BC-4D9D-B7BD-E12EE3C70EA3}" srcOrd="3" destOrd="0" presId="urn:microsoft.com/office/officeart/2008/layout/VerticalCurvedList"/>
    <dgm:cxn modelId="{8B8D833E-B27D-47E7-91E6-4E40DEFA83FA}" type="presParOf" srcId="{5A757326-D2FB-47AA-BC04-460768A9BCA9}" destId="{CEE4662D-69EF-4556-8CAA-B0B5444876CF}" srcOrd="1" destOrd="0" presId="urn:microsoft.com/office/officeart/2008/layout/VerticalCurvedList"/>
    <dgm:cxn modelId="{FE96E17D-5048-470A-BBC1-200EBEDA041F}" type="presParOf" srcId="{5A757326-D2FB-47AA-BC04-460768A9BCA9}" destId="{09F91F83-A02C-469D-8061-D353261F756E}" srcOrd="2" destOrd="0" presId="urn:microsoft.com/office/officeart/2008/layout/VerticalCurvedList"/>
    <dgm:cxn modelId="{6ED683AB-0E7A-4519-82DC-81048C7478B2}" type="presParOf" srcId="{09F91F83-A02C-469D-8061-D353261F756E}" destId="{3A43B562-3BAE-4100-AB1A-D7F54B33279C}" srcOrd="0" destOrd="0" presId="urn:microsoft.com/office/officeart/2008/layout/VerticalCurvedList"/>
    <dgm:cxn modelId="{F52085D8-DE24-4EC9-9526-C3AD2F0337A6}" type="presParOf" srcId="{5A757326-D2FB-47AA-BC04-460768A9BCA9}" destId="{B6CE0BF7-E585-4301-BCEA-F2ABD4F51B24}" srcOrd="3" destOrd="0" presId="urn:microsoft.com/office/officeart/2008/layout/VerticalCurvedList"/>
    <dgm:cxn modelId="{44498E73-AC45-4500-9112-0E55E3F46C22}" type="presParOf" srcId="{5A757326-D2FB-47AA-BC04-460768A9BCA9}" destId="{39DF4D1F-627C-4624-B58B-5645D2F715ED}" srcOrd="4" destOrd="0" presId="urn:microsoft.com/office/officeart/2008/layout/VerticalCurvedList"/>
    <dgm:cxn modelId="{A0BDB9D2-AC4D-44BF-8FE9-68EA15FC8AE1}" type="presParOf" srcId="{39DF4D1F-627C-4624-B58B-5645D2F715ED}" destId="{9AE19CA0-1BBF-4DC1-99D2-5FCB57571D8E}" srcOrd="0" destOrd="0" presId="urn:microsoft.com/office/officeart/2008/layout/VerticalCurvedList"/>
    <dgm:cxn modelId="{F52039A3-9875-4EB7-A4F0-AF66B1DC11ED}" type="presParOf" srcId="{5A757326-D2FB-47AA-BC04-460768A9BCA9}" destId="{DD6D4420-B4DB-4C95-A3D2-CB2AFC63580C}" srcOrd="5" destOrd="0" presId="urn:microsoft.com/office/officeart/2008/layout/VerticalCurvedList"/>
    <dgm:cxn modelId="{6E5EF9F1-A31E-4943-B223-79A937A82639}" type="presParOf" srcId="{5A757326-D2FB-47AA-BC04-460768A9BCA9}" destId="{8CF122A7-9F8E-468A-AA94-143295B27762}" srcOrd="6" destOrd="0" presId="urn:microsoft.com/office/officeart/2008/layout/VerticalCurvedList"/>
    <dgm:cxn modelId="{6CDA2E06-F7F4-4B0B-8493-CBAD2B52455F}" type="presParOf" srcId="{8CF122A7-9F8E-468A-AA94-143295B27762}" destId="{C0DEFDA7-F783-400E-A72C-7C328961AA7F}" srcOrd="0" destOrd="0" presId="urn:microsoft.com/office/officeart/2008/layout/VerticalCurvedList"/>
    <dgm:cxn modelId="{E2E869D4-B2AE-4CEF-AF56-8D9B3E775F5F}" type="presParOf" srcId="{5A757326-D2FB-47AA-BC04-460768A9BCA9}" destId="{F39C96C7-A978-4B1F-98E0-61BEAD2CFDC8}" srcOrd="7" destOrd="0" presId="urn:microsoft.com/office/officeart/2008/layout/VerticalCurvedList"/>
    <dgm:cxn modelId="{3CB451DD-5976-4AEC-9974-07FBE28B4355}" type="presParOf" srcId="{5A757326-D2FB-47AA-BC04-460768A9BCA9}" destId="{E1B55CBC-FFF4-4F69-BB23-FFCAE9BD2A9B}" srcOrd="8" destOrd="0" presId="urn:microsoft.com/office/officeart/2008/layout/VerticalCurvedList"/>
    <dgm:cxn modelId="{F673B1AD-697A-456C-8589-0B09D4D9A764}" type="presParOf" srcId="{E1B55CBC-FFF4-4F69-BB23-FFCAE9BD2A9B}" destId="{4E7488D4-7E04-4174-9EC0-C11F4ED6E98E}" srcOrd="0" destOrd="0" presId="urn:microsoft.com/office/officeart/2008/layout/VerticalCurvedList"/>
    <dgm:cxn modelId="{EF6BF4B7-7BEC-4AF6-BC95-9FC225FF9F03}" type="presParOf" srcId="{5A757326-D2FB-47AA-BC04-460768A9BCA9}" destId="{0F54B186-78A1-4701-9517-C9E524583612}" srcOrd="9" destOrd="0" presId="urn:microsoft.com/office/officeart/2008/layout/VerticalCurvedList"/>
    <dgm:cxn modelId="{9DA980F1-CBD9-4547-ABF8-8761C91D6537}" type="presParOf" srcId="{5A757326-D2FB-47AA-BC04-460768A9BCA9}" destId="{5846D1DF-BD56-4EB7-8C6C-98220AF789E8}" srcOrd="10" destOrd="0" presId="urn:microsoft.com/office/officeart/2008/layout/VerticalCurvedList"/>
    <dgm:cxn modelId="{617AA20E-90EA-4783-8731-9AFF31487DD5}" type="presParOf" srcId="{5846D1DF-BD56-4EB7-8C6C-98220AF789E8}" destId="{40FD5C17-7380-45C3-BB0D-63D11B34188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42FBB5-5280-4810-901A-C54EC1D5C089}" type="doc">
      <dgm:prSet loTypeId="urn:microsoft.com/office/officeart/2008/layout/VerticalCurvedList" loCatId="list" qsTypeId="urn:microsoft.com/office/officeart/2005/8/quickstyle/simple5" qsCatId="simple" csTypeId="urn:microsoft.com/office/officeart/2005/8/colors/accent3_3" csCatId="accent3" phldr="1"/>
      <dgm:spPr/>
      <dgm:t>
        <a:bodyPr/>
        <a:lstStyle/>
        <a:p>
          <a:endParaRPr lang="es-EC"/>
        </a:p>
      </dgm:t>
    </dgm:pt>
    <dgm:pt modelId="{82F7FACA-FFF5-4D6B-BE0C-4D3A66167BFB}">
      <dgm:prSet phldrT="[Texto]" custT="1"/>
      <dgm:spPr/>
      <dgm:t>
        <a:bodyPr/>
        <a:lstStyle/>
        <a:p>
          <a:pPr algn="just"/>
          <a:r>
            <a:rPr lang="es-EC" sz="1500" dirty="0" smtClean="0"/>
            <a:t>Si la representación política de los miembros del concejo cantonal, conforma mayoría absoluta en el poder legislativo, ello facilita la aprobación o no de planes.</a:t>
          </a:r>
          <a:endParaRPr lang="es-EC" sz="1500" dirty="0"/>
        </a:p>
      </dgm:t>
    </dgm:pt>
    <dgm:pt modelId="{5C2B0320-8286-4803-A836-12FF8331AEC3}" type="parTrans" cxnId="{85848A8C-EAFF-40A1-AB3B-FDC51D9DDC61}">
      <dgm:prSet/>
      <dgm:spPr/>
      <dgm:t>
        <a:bodyPr/>
        <a:lstStyle/>
        <a:p>
          <a:pPr algn="just"/>
          <a:endParaRPr lang="es-EC" sz="1500"/>
        </a:p>
      </dgm:t>
    </dgm:pt>
    <dgm:pt modelId="{005F0EE1-1677-4869-AC4A-D2958370825B}" type="sibTrans" cxnId="{85848A8C-EAFF-40A1-AB3B-FDC51D9DDC61}">
      <dgm:prSet/>
      <dgm:spPr/>
      <dgm:t>
        <a:bodyPr/>
        <a:lstStyle/>
        <a:p>
          <a:pPr algn="just"/>
          <a:endParaRPr lang="es-EC" sz="1500"/>
        </a:p>
      </dgm:t>
    </dgm:pt>
    <dgm:pt modelId="{2E6F27A8-6CF9-4EC5-9497-C25F3AEDDAEA}">
      <dgm:prSet phldrT="[Texto]" custT="1"/>
      <dgm:spPr/>
      <dgm:t>
        <a:bodyPr/>
        <a:lstStyle/>
        <a:p>
          <a:pPr algn="just"/>
          <a:r>
            <a:rPr lang="es-EC" sz="1500" dirty="0" smtClean="0"/>
            <a:t>La “relación de poder” entre lo urbano y lo rural, y consecuentemente los deseos de la sociedad. Se considera que las sociedades más urbanas son más propensas a aprobar políticas de uso del suelo.</a:t>
          </a:r>
          <a:endParaRPr lang="es-EC" sz="1500" dirty="0"/>
        </a:p>
      </dgm:t>
    </dgm:pt>
    <dgm:pt modelId="{FD4EDBA6-8ECB-4C6B-82F8-703E4D781D06}" type="parTrans" cxnId="{2FB94AA7-5E00-4769-B31A-6692662D4215}">
      <dgm:prSet/>
      <dgm:spPr/>
      <dgm:t>
        <a:bodyPr/>
        <a:lstStyle/>
        <a:p>
          <a:pPr algn="just"/>
          <a:endParaRPr lang="es-EC" sz="1500"/>
        </a:p>
      </dgm:t>
    </dgm:pt>
    <dgm:pt modelId="{B382DFDF-9FED-4379-A7CF-0EC3B1ECA1CF}" type="sibTrans" cxnId="{2FB94AA7-5E00-4769-B31A-6692662D4215}">
      <dgm:prSet/>
      <dgm:spPr/>
      <dgm:t>
        <a:bodyPr/>
        <a:lstStyle/>
        <a:p>
          <a:pPr algn="just"/>
          <a:endParaRPr lang="es-EC" sz="1500"/>
        </a:p>
      </dgm:t>
    </dgm:pt>
    <dgm:pt modelId="{1F2B1C28-F75F-446F-9B6D-3FE422D831EB}">
      <dgm:prSet phldrT="[Texto]" custT="1"/>
      <dgm:spPr/>
      <dgm:t>
        <a:bodyPr/>
        <a:lstStyle/>
        <a:p>
          <a:pPr algn="just"/>
          <a:r>
            <a:rPr lang="es-EC" sz="1500" dirty="0" smtClean="0"/>
            <a:t>La sociedad indígena en el Ecuador, a través de organizaciones o movimientos políticos ha luchado por un espacio étnico y de representación en la escena pública. Es necesario identificar, como el marco legal instituido y los principios de los movimientos indígenas pueden o no incidir en la aprobación de planes.</a:t>
          </a:r>
          <a:endParaRPr lang="es-EC" sz="1500" dirty="0"/>
        </a:p>
      </dgm:t>
    </dgm:pt>
    <dgm:pt modelId="{82B899F5-5EFB-4E8A-A3ED-153B91431235}" type="parTrans" cxnId="{0E34BD2A-E7F7-4471-AA15-CFBF37C3C4D3}">
      <dgm:prSet/>
      <dgm:spPr/>
      <dgm:t>
        <a:bodyPr/>
        <a:lstStyle/>
        <a:p>
          <a:pPr algn="just"/>
          <a:endParaRPr lang="es-EC" sz="1500"/>
        </a:p>
      </dgm:t>
    </dgm:pt>
    <dgm:pt modelId="{4A4A5582-8F3B-4846-AA04-7CCDCF810B92}" type="sibTrans" cxnId="{0E34BD2A-E7F7-4471-AA15-CFBF37C3C4D3}">
      <dgm:prSet/>
      <dgm:spPr/>
      <dgm:t>
        <a:bodyPr/>
        <a:lstStyle/>
        <a:p>
          <a:pPr algn="just"/>
          <a:endParaRPr lang="es-EC" sz="1500"/>
        </a:p>
      </dgm:t>
    </dgm:pt>
    <dgm:pt modelId="{5240A315-E448-4EF7-B33A-B92AD8C35EE7}" type="pres">
      <dgm:prSet presAssocID="{3342FBB5-5280-4810-901A-C54EC1D5C089}" presName="Name0" presStyleCnt="0">
        <dgm:presLayoutVars>
          <dgm:chMax val="7"/>
          <dgm:chPref val="7"/>
          <dgm:dir/>
        </dgm:presLayoutVars>
      </dgm:prSet>
      <dgm:spPr/>
      <dgm:t>
        <a:bodyPr/>
        <a:lstStyle/>
        <a:p>
          <a:endParaRPr lang="es-EC"/>
        </a:p>
      </dgm:t>
    </dgm:pt>
    <dgm:pt modelId="{068C3204-884B-4678-B3C3-85BC79F12495}" type="pres">
      <dgm:prSet presAssocID="{3342FBB5-5280-4810-901A-C54EC1D5C089}" presName="Name1" presStyleCnt="0"/>
      <dgm:spPr/>
      <dgm:t>
        <a:bodyPr/>
        <a:lstStyle/>
        <a:p>
          <a:endParaRPr lang="es-EC"/>
        </a:p>
      </dgm:t>
    </dgm:pt>
    <dgm:pt modelId="{F3A006EE-F8A2-4D9F-876C-D15B7F6D57B6}" type="pres">
      <dgm:prSet presAssocID="{3342FBB5-5280-4810-901A-C54EC1D5C089}" presName="cycle" presStyleCnt="0"/>
      <dgm:spPr/>
      <dgm:t>
        <a:bodyPr/>
        <a:lstStyle/>
        <a:p>
          <a:endParaRPr lang="es-EC"/>
        </a:p>
      </dgm:t>
    </dgm:pt>
    <dgm:pt modelId="{A8CFC7E3-E3D1-4395-A2A2-AB4CB3B09098}" type="pres">
      <dgm:prSet presAssocID="{3342FBB5-5280-4810-901A-C54EC1D5C089}" presName="srcNode" presStyleLbl="node1" presStyleIdx="0" presStyleCnt="3"/>
      <dgm:spPr/>
      <dgm:t>
        <a:bodyPr/>
        <a:lstStyle/>
        <a:p>
          <a:endParaRPr lang="es-EC"/>
        </a:p>
      </dgm:t>
    </dgm:pt>
    <dgm:pt modelId="{A65C57C3-0DA7-4AC3-8DB3-A9897EB8ACB7}" type="pres">
      <dgm:prSet presAssocID="{3342FBB5-5280-4810-901A-C54EC1D5C089}" presName="conn" presStyleLbl="parChTrans1D2" presStyleIdx="0" presStyleCnt="1"/>
      <dgm:spPr/>
      <dgm:t>
        <a:bodyPr/>
        <a:lstStyle/>
        <a:p>
          <a:endParaRPr lang="es-EC"/>
        </a:p>
      </dgm:t>
    </dgm:pt>
    <dgm:pt modelId="{E77A7A2F-AE26-4C21-8457-C9F74E0AD622}" type="pres">
      <dgm:prSet presAssocID="{3342FBB5-5280-4810-901A-C54EC1D5C089}" presName="extraNode" presStyleLbl="node1" presStyleIdx="0" presStyleCnt="3"/>
      <dgm:spPr/>
      <dgm:t>
        <a:bodyPr/>
        <a:lstStyle/>
        <a:p>
          <a:endParaRPr lang="es-EC"/>
        </a:p>
      </dgm:t>
    </dgm:pt>
    <dgm:pt modelId="{0306B18B-AFC2-4FEA-8669-AF9894760CCF}" type="pres">
      <dgm:prSet presAssocID="{3342FBB5-5280-4810-901A-C54EC1D5C089}" presName="dstNode" presStyleLbl="node1" presStyleIdx="0" presStyleCnt="3"/>
      <dgm:spPr/>
      <dgm:t>
        <a:bodyPr/>
        <a:lstStyle/>
        <a:p>
          <a:endParaRPr lang="es-EC"/>
        </a:p>
      </dgm:t>
    </dgm:pt>
    <dgm:pt modelId="{21D81911-921F-4A79-ABD4-351F0148599E}" type="pres">
      <dgm:prSet presAssocID="{82F7FACA-FFF5-4D6B-BE0C-4D3A66167BFB}" presName="text_1" presStyleLbl="node1" presStyleIdx="0" presStyleCnt="3">
        <dgm:presLayoutVars>
          <dgm:bulletEnabled val="1"/>
        </dgm:presLayoutVars>
      </dgm:prSet>
      <dgm:spPr/>
      <dgm:t>
        <a:bodyPr/>
        <a:lstStyle/>
        <a:p>
          <a:endParaRPr lang="es-EC"/>
        </a:p>
      </dgm:t>
    </dgm:pt>
    <dgm:pt modelId="{4560E2ED-8A99-46E7-9A2F-58F01D783221}" type="pres">
      <dgm:prSet presAssocID="{82F7FACA-FFF5-4D6B-BE0C-4D3A66167BFB}" presName="accent_1" presStyleCnt="0"/>
      <dgm:spPr/>
      <dgm:t>
        <a:bodyPr/>
        <a:lstStyle/>
        <a:p>
          <a:endParaRPr lang="es-EC"/>
        </a:p>
      </dgm:t>
    </dgm:pt>
    <dgm:pt modelId="{8C8BB196-54FA-4766-B6A3-782AAA14B298}" type="pres">
      <dgm:prSet presAssocID="{82F7FACA-FFF5-4D6B-BE0C-4D3A66167BFB}" presName="accentRepeatNode" presStyleLbl="solidFgAcc1" presStyleIdx="0" presStyleCnt="3"/>
      <dgm:spPr/>
      <dgm:t>
        <a:bodyPr/>
        <a:lstStyle/>
        <a:p>
          <a:endParaRPr lang="es-EC"/>
        </a:p>
      </dgm:t>
    </dgm:pt>
    <dgm:pt modelId="{5DF472A5-AA4B-443A-B4E1-B500AE174552}" type="pres">
      <dgm:prSet presAssocID="{2E6F27A8-6CF9-4EC5-9497-C25F3AEDDAEA}" presName="text_2" presStyleLbl="node1" presStyleIdx="1" presStyleCnt="3">
        <dgm:presLayoutVars>
          <dgm:bulletEnabled val="1"/>
        </dgm:presLayoutVars>
      </dgm:prSet>
      <dgm:spPr/>
      <dgm:t>
        <a:bodyPr/>
        <a:lstStyle/>
        <a:p>
          <a:endParaRPr lang="es-EC"/>
        </a:p>
      </dgm:t>
    </dgm:pt>
    <dgm:pt modelId="{AA0E4DBE-8993-4F14-85E8-A8DCEEE78E7B}" type="pres">
      <dgm:prSet presAssocID="{2E6F27A8-6CF9-4EC5-9497-C25F3AEDDAEA}" presName="accent_2" presStyleCnt="0"/>
      <dgm:spPr/>
      <dgm:t>
        <a:bodyPr/>
        <a:lstStyle/>
        <a:p>
          <a:endParaRPr lang="es-EC"/>
        </a:p>
      </dgm:t>
    </dgm:pt>
    <dgm:pt modelId="{A65742ED-2976-4C1C-8FC3-8A304BE6E59E}" type="pres">
      <dgm:prSet presAssocID="{2E6F27A8-6CF9-4EC5-9497-C25F3AEDDAEA}" presName="accentRepeatNode" presStyleLbl="solidFgAcc1" presStyleIdx="1" presStyleCnt="3"/>
      <dgm:spPr/>
      <dgm:t>
        <a:bodyPr/>
        <a:lstStyle/>
        <a:p>
          <a:endParaRPr lang="es-EC"/>
        </a:p>
      </dgm:t>
    </dgm:pt>
    <dgm:pt modelId="{416A2F20-01B4-4851-8EC6-F4B2E259590A}" type="pres">
      <dgm:prSet presAssocID="{1F2B1C28-F75F-446F-9B6D-3FE422D831EB}" presName="text_3" presStyleLbl="node1" presStyleIdx="2" presStyleCnt="3" custScaleY="144445">
        <dgm:presLayoutVars>
          <dgm:bulletEnabled val="1"/>
        </dgm:presLayoutVars>
      </dgm:prSet>
      <dgm:spPr/>
      <dgm:t>
        <a:bodyPr/>
        <a:lstStyle/>
        <a:p>
          <a:endParaRPr lang="es-EC"/>
        </a:p>
      </dgm:t>
    </dgm:pt>
    <dgm:pt modelId="{9ED7EEA6-AC25-4329-816E-DD38DD60D3E3}" type="pres">
      <dgm:prSet presAssocID="{1F2B1C28-F75F-446F-9B6D-3FE422D831EB}" presName="accent_3" presStyleCnt="0"/>
      <dgm:spPr/>
      <dgm:t>
        <a:bodyPr/>
        <a:lstStyle/>
        <a:p>
          <a:endParaRPr lang="es-EC"/>
        </a:p>
      </dgm:t>
    </dgm:pt>
    <dgm:pt modelId="{FF0AE1DD-04E9-4852-BBD4-A1CF57B9CA56}" type="pres">
      <dgm:prSet presAssocID="{1F2B1C28-F75F-446F-9B6D-3FE422D831EB}" presName="accentRepeatNode" presStyleLbl="solidFgAcc1" presStyleIdx="2" presStyleCnt="3" custScaleY="106667"/>
      <dgm:spPr/>
      <dgm:t>
        <a:bodyPr/>
        <a:lstStyle/>
        <a:p>
          <a:endParaRPr lang="es-EC"/>
        </a:p>
      </dgm:t>
    </dgm:pt>
  </dgm:ptLst>
  <dgm:cxnLst>
    <dgm:cxn modelId="{1378636C-C442-41B0-8236-AB7B91893D61}" type="presOf" srcId="{82F7FACA-FFF5-4D6B-BE0C-4D3A66167BFB}" destId="{21D81911-921F-4A79-ABD4-351F0148599E}" srcOrd="0" destOrd="0" presId="urn:microsoft.com/office/officeart/2008/layout/VerticalCurvedList"/>
    <dgm:cxn modelId="{3696D95C-2C46-4743-A444-EBC3DFFE8329}" type="presOf" srcId="{2E6F27A8-6CF9-4EC5-9497-C25F3AEDDAEA}" destId="{5DF472A5-AA4B-443A-B4E1-B500AE174552}" srcOrd="0" destOrd="0" presId="urn:microsoft.com/office/officeart/2008/layout/VerticalCurvedList"/>
    <dgm:cxn modelId="{0E34BD2A-E7F7-4471-AA15-CFBF37C3C4D3}" srcId="{3342FBB5-5280-4810-901A-C54EC1D5C089}" destId="{1F2B1C28-F75F-446F-9B6D-3FE422D831EB}" srcOrd="2" destOrd="0" parTransId="{82B899F5-5EFB-4E8A-A3ED-153B91431235}" sibTransId="{4A4A5582-8F3B-4846-AA04-7CCDCF810B92}"/>
    <dgm:cxn modelId="{85848A8C-EAFF-40A1-AB3B-FDC51D9DDC61}" srcId="{3342FBB5-5280-4810-901A-C54EC1D5C089}" destId="{82F7FACA-FFF5-4D6B-BE0C-4D3A66167BFB}" srcOrd="0" destOrd="0" parTransId="{5C2B0320-8286-4803-A836-12FF8331AEC3}" sibTransId="{005F0EE1-1677-4869-AC4A-D2958370825B}"/>
    <dgm:cxn modelId="{AB68C79A-B258-4BA7-A72E-4C473F2FD86B}" type="presOf" srcId="{005F0EE1-1677-4869-AC4A-D2958370825B}" destId="{A65C57C3-0DA7-4AC3-8DB3-A9897EB8ACB7}" srcOrd="0" destOrd="0" presId="urn:microsoft.com/office/officeart/2008/layout/VerticalCurvedList"/>
    <dgm:cxn modelId="{AE5B5349-48A4-4B39-B063-7120E7C1F84A}" type="presOf" srcId="{3342FBB5-5280-4810-901A-C54EC1D5C089}" destId="{5240A315-E448-4EF7-B33A-B92AD8C35EE7}" srcOrd="0" destOrd="0" presId="urn:microsoft.com/office/officeart/2008/layout/VerticalCurvedList"/>
    <dgm:cxn modelId="{9C65577A-5F0C-42E7-B725-CC8C5199A814}" type="presOf" srcId="{1F2B1C28-F75F-446F-9B6D-3FE422D831EB}" destId="{416A2F20-01B4-4851-8EC6-F4B2E259590A}" srcOrd="0" destOrd="0" presId="urn:microsoft.com/office/officeart/2008/layout/VerticalCurvedList"/>
    <dgm:cxn modelId="{2FB94AA7-5E00-4769-B31A-6692662D4215}" srcId="{3342FBB5-5280-4810-901A-C54EC1D5C089}" destId="{2E6F27A8-6CF9-4EC5-9497-C25F3AEDDAEA}" srcOrd="1" destOrd="0" parTransId="{FD4EDBA6-8ECB-4C6B-82F8-703E4D781D06}" sibTransId="{B382DFDF-9FED-4379-A7CF-0EC3B1ECA1CF}"/>
    <dgm:cxn modelId="{DF9AB118-DB32-4705-A0D9-229C900369E7}" type="presParOf" srcId="{5240A315-E448-4EF7-B33A-B92AD8C35EE7}" destId="{068C3204-884B-4678-B3C3-85BC79F12495}" srcOrd="0" destOrd="0" presId="urn:microsoft.com/office/officeart/2008/layout/VerticalCurvedList"/>
    <dgm:cxn modelId="{2E8E3FCD-747E-4FB2-96DA-A408B4BE985D}" type="presParOf" srcId="{068C3204-884B-4678-B3C3-85BC79F12495}" destId="{F3A006EE-F8A2-4D9F-876C-D15B7F6D57B6}" srcOrd="0" destOrd="0" presId="urn:microsoft.com/office/officeart/2008/layout/VerticalCurvedList"/>
    <dgm:cxn modelId="{E2E47752-6C4C-4AA6-96FA-1E0F03840B26}" type="presParOf" srcId="{F3A006EE-F8A2-4D9F-876C-D15B7F6D57B6}" destId="{A8CFC7E3-E3D1-4395-A2A2-AB4CB3B09098}" srcOrd="0" destOrd="0" presId="urn:microsoft.com/office/officeart/2008/layout/VerticalCurvedList"/>
    <dgm:cxn modelId="{66A60F48-ACE2-45EA-BF94-632A66F76FBC}" type="presParOf" srcId="{F3A006EE-F8A2-4D9F-876C-D15B7F6D57B6}" destId="{A65C57C3-0DA7-4AC3-8DB3-A9897EB8ACB7}" srcOrd="1" destOrd="0" presId="urn:microsoft.com/office/officeart/2008/layout/VerticalCurvedList"/>
    <dgm:cxn modelId="{E9544810-CF39-4DA9-8D19-DEA5DC5F97BE}" type="presParOf" srcId="{F3A006EE-F8A2-4D9F-876C-D15B7F6D57B6}" destId="{E77A7A2F-AE26-4C21-8457-C9F74E0AD622}" srcOrd="2" destOrd="0" presId="urn:microsoft.com/office/officeart/2008/layout/VerticalCurvedList"/>
    <dgm:cxn modelId="{8C144D48-42FE-4748-A0D0-8B71EAE188F6}" type="presParOf" srcId="{F3A006EE-F8A2-4D9F-876C-D15B7F6D57B6}" destId="{0306B18B-AFC2-4FEA-8669-AF9894760CCF}" srcOrd="3" destOrd="0" presId="urn:microsoft.com/office/officeart/2008/layout/VerticalCurvedList"/>
    <dgm:cxn modelId="{84E07A28-4DE4-42FB-8814-7C6ED429F1A7}" type="presParOf" srcId="{068C3204-884B-4678-B3C3-85BC79F12495}" destId="{21D81911-921F-4A79-ABD4-351F0148599E}" srcOrd="1" destOrd="0" presId="urn:microsoft.com/office/officeart/2008/layout/VerticalCurvedList"/>
    <dgm:cxn modelId="{18546188-79B8-4C0C-981D-91BD5F0EFFB0}" type="presParOf" srcId="{068C3204-884B-4678-B3C3-85BC79F12495}" destId="{4560E2ED-8A99-46E7-9A2F-58F01D783221}" srcOrd="2" destOrd="0" presId="urn:microsoft.com/office/officeart/2008/layout/VerticalCurvedList"/>
    <dgm:cxn modelId="{AA63E29E-E3B9-4FFC-9D3C-EA28D486EE78}" type="presParOf" srcId="{4560E2ED-8A99-46E7-9A2F-58F01D783221}" destId="{8C8BB196-54FA-4766-B6A3-782AAA14B298}" srcOrd="0" destOrd="0" presId="urn:microsoft.com/office/officeart/2008/layout/VerticalCurvedList"/>
    <dgm:cxn modelId="{D9D13100-EB1D-495F-ABBE-C0B6E780E03F}" type="presParOf" srcId="{068C3204-884B-4678-B3C3-85BC79F12495}" destId="{5DF472A5-AA4B-443A-B4E1-B500AE174552}" srcOrd="3" destOrd="0" presId="urn:microsoft.com/office/officeart/2008/layout/VerticalCurvedList"/>
    <dgm:cxn modelId="{F2D4E140-11F3-4F34-951B-3283B17D0A74}" type="presParOf" srcId="{068C3204-884B-4678-B3C3-85BC79F12495}" destId="{AA0E4DBE-8993-4F14-85E8-A8DCEEE78E7B}" srcOrd="4" destOrd="0" presId="urn:microsoft.com/office/officeart/2008/layout/VerticalCurvedList"/>
    <dgm:cxn modelId="{A3F86D47-3204-4D91-984D-3D841A783B7B}" type="presParOf" srcId="{AA0E4DBE-8993-4F14-85E8-A8DCEEE78E7B}" destId="{A65742ED-2976-4C1C-8FC3-8A304BE6E59E}" srcOrd="0" destOrd="0" presId="urn:microsoft.com/office/officeart/2008/layout/VerticalCurvedList"/>
    <dgm:cxn modelId="{A0C22CF8-E756-45BE-B28F-D9568678825E}" type="presParOf" srcId="{068C3204-884B-4678-B3C3-85BC79F12495}" destId="{416A2F20-01B4-4851-8EC6-F4B2E259590A}" srcOrd="5" destOrd="0" presId="urn:microsoft.com/office/officeart/2008/layout/VerticalCurvedList"/>
    <dgm:cxn modelId="{3CBBB9D8-5BBE-460C-9471-F28184874E82}" type="presParOf" srcId="{068C3204-884B-4678-B3C3-85BC79F12495}" destId="{9ED7EEA6-AC25-4329-816E-DD38DD60D3E3}" srcOrd="6" destOrd="0" presId="urn:microsoft.com/office/officeart/2008/layout/VerticalCurvedList"/>
    <dgm:cxn modelId="{39CB02D0-A9CD-4EBF-AD59-A3E305FF8585}" type="presParOf" srcId="{9ED7EEA6-AC25-4329-816E-DD38DD60D3E3}" destId="{FF0AE1DD-04E9-4852-BBD4-A1CF57B9CA5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F4994-1963-4C94-AF64-B4E74DB8EB45}">
      <dsp:nvSpPr>
        <dsp:cNvPr id="0" name=""/>
        <dsp:cNvSpPr/>
      </dsp:nvSpPr>
      <dsp:spPr>
        <a:xfrm>
          <a:off x="5446" y="924939"/>
          <a:ext cx="2717860" cy="3118673"/>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latin typeface="Candara" panose="020E0502030303020204" pitchFamily="34" charset="0"/>
            </a:rPr>
            <a:t>Entender las características socioeconómicas y físicas de los cantones</a:t>
          </a:r>
          <a:endParaRPr lang="es-EC" sz="1600" kern="1200" dirty="0">
            <a:latin typeface="Candara" panose="020E0502030303020204" pitchFamily="34" charset="0"/>
          </a:endParaRPr>
        </a:p>
        <a:p>
          <a:pPr marL="171450" lvl="1" indent="-171450" algn="l" defTabSz="711200">
            <a:lnSpc>
              <a:spcPct val="90000"/>
            </a:lnSpc>
            <a:spcBef>
              <a:spcPct val="0"/>
            </a:spcBef>
            <a:spcAft>
              <a:spcPct val="15000"/>
            </a:spcAft>
            <a:buChar char="••"/>
          </a:pPr>
          <a:endParaRPr lang="es-EC" sz="1600" kern="1200" dirty="0">
            <a:latin typeface="Candara" panose="020E0502030303020204" pitchFamily="34" charset="0"/>
          </a:endParaRPr>
        </a:p>
        <a:p>
          <a:pPr marL="171450" lvl="1" indent="-171450" algn="l" defTabSz="711200">
            <a:lnSpc>
              <a:spcPct val="90000"/>
            </a:lnSpc>
            <a:spcBef>
              <a:spcPct val="0"/>
            </a:spcBef>
            <a:spcAft>
              <a:spcPct val="15000"/>
            </a:spcAft>
            <a:buChar char="••"/>
          </a:pPr>
          <a:r>
            <a:rPr lang="es-ES" sz="1600" kern="1200" dirty="0" smtClean="0">
              <a:latin typeface="Candara" panose="020E0502030303020204" pitchFamily="34" charset="0"/>
            </a:rPr>
            <a:t>Análisis de conglomerados (en un número no mayor a 5)</a:t>
          </a:r>
          <a:endParaRPr lang="es-EC" sz="1600" kern="1200" dirty="0">
            <a:latin typeface="Candara" panose="020E0502030303020204" pitchFamily="34" charset="0"/>
          </a:endParaRPr>
        </a:p>
      </dsp:txBody>
      <dsp:txXfrm>
        <a:off x="77215" y="996708"/>
        <a:ext cx="2574322" cy="2306848"/>
      </dsp:txXfrm>
    </dsp:sp>
    <dsp:sp modelId="{06AFBADB-07E7-43E7-8027-3ED47FFEEF6D}">
      <dsp:nvSpPr>
        <dsp:cNvPr id="0" name=""/>
        <dsp:cNvSpPr/>
      </dsp:nvSpPr>
      <dsp:spPr>
        <a:xfrm>
          <a:off x="1423652" y="1858509"/>
          <a:ext cx="2563571" cy="2563571"/>
        </a:xfrm>
        <a:prstGeom prst="leftCircularArrow">
          <a:avLst>
            <a:gd name="adj1" fmla="val 2120"/>
            <a:gd name="adj2" fmla="val 254632"/>
            <a:gd name="adj3" fmla="val 1641556"/>
            <a:gd name="adj4" fmla="val 8635903"/>
            <a:gd name="adj5" fmla="val 247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FC5D57-8D4E-4F14-A315-6D234F9421FC}">
      <dsp:nvSpPr>
        <dsp:cNvPr id="0" name=""/>
        <dsp:cNvSpPr/>
      </dsp:nvSpPr>
      <dsp:spPr>
        <a:xfrm>
          <a:off x="859842" y="3178617"/>
          <a:ext cx="1714177" cy="681671"/>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S" sz="1900" kern="1200" dirty="0" smtClean="0"/>
            <a:t>Análisis cuantitativo</a:t>
          </a:r>
          <a:endParaRPr lang="es-EC" sz="1900" kern="1200" dirty="0"/>
        </a:p>
      </dsp:txBody>
      <dsp:txXfrm>
        <a:off x="879807" y="3198582"/>
        <a:ext cx="1674247" cy="641741"/>
      </dsp:txXfrm>
    </dsp:sp>
    <dsp:sp modelId="{4D1FFA88-D733-4823-8286-BCE31E9D3193}">
      <dsp:nvSpPr>
        <dsp:cNvPr id="0" name=""/>
        <dsp:cNvSpPr/>
      </dsp:nvSpPr>
      <dsp:spPr>
        <a:xfrm>
          <a:off x="2982049" y="1688992"/>
          <a:ext cx="2531919" cy="1590567"/>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latin typeface="Candara" panose="020E0502030303020204" pitchFamily="34" charset="0"/>
            </a:rPr>
            <a:t>Basado en entrevistas </a:t>
          </a:r>
          <a:r>
            <a:rPr lang="es-ES" sz="1800" kern="1200" dirty="0" err="1" smtClean="0">
              <a:latin typeface="Candara" panose="020E0502030303020204" pitchFamily="34" charset="0"/>
            </a:rPr>
            <a:t>semi</a:t>
          </a:r>
          <a:r>
            <a:rPr lang="es-ES" sz="1800" kern="1200" dirty="0" smtClean="0">
              <a:latin typeface="Candara" panose="020E0502030303020204" pitchFamily="34" charset="0"/>
            </a:rPr>
            <a:t>-estructuradas</a:t>
          </a:r>
          <a:endParaRPr lang="es-EC" sz="1800" kern="1200" dirty="0">
            <a:latin typeface="Candara" panose="020E0502030303020204" pitchFamily="34" charset="0"/>
          </a:endParaRPr>
        </a:p>
      </dsp:txBody>
      <dsp:txXfrm>
        <a:off x="3018652" y="2066431"/>
        <a:ext cx="2458713" cy="1176525"/>
      </dsp:txXfrm>
    </dsp:sp>
    <dsp:sp modelId="{39FBD66B-C563-43B8-8B80-59AAB68BEBA0}">
      <dsp:nvSpPr>
        <dsp:cNvPr id="0" name=""/>
        <dsp:cNvSpPr/>
      </dsp:nvSpPr>
      <dsp:spPr>
        <a:xfrm>
          <a:off x="4363256" y="717672"/>
          <a:ext cx="2376283" cy="2376283"/>
        </a:xfrm>
        <a:prstGeom prst="circularArrow">
          <a:avLst>
            <a:gd name="adj1" fmla="val 2287"/>
            <a:gd name="adj2" fmla="val 275757"/>
            <a:gd name="adj3" fmla="val 19548732"/>
            <a:gd name="adj4" fmla="val 12575511"/>
            <a:gd name="adj5" fmla="val 266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C93799-8267-4828-8C8A-EBA3D17AEBB6}">
      <dsp:nvSpPr>
        <dsp:cNvPr id="0" name=""/>
        <dsp:cNvSpPr/>
      </dsp:nvSpPr>
      <dsp:spPr>
        <a:xfrm>
          <a:off x="3712328" y="1348156"/>
          <a:ext cx="1714177" cy="681671"/>
        </a:xfrm>
        <a:prstGeom prst="roundRect">
          <a:avLst>
            <a:gd name="adj" fmla="val 10000"/>
          </a:avLst>
        </a:prstGeom>
        <a:solidFill>
          <a:schemeClr val="accent5">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S" sz="1900" kern="1200" dirty="0" smtClean="0">
              <a:latin typeface="Candara" panose="020E0502030303020204" pitchFamily="34" charset="0"/>
            </a:rPr>
            <a:t>Análisis cualitativo</a:t>
          </a:r>
          <a:endParaRPr lang="es-EC" sz="1900" kern="1200" dirty="0">
            <a:latin typeface="Candara" panose="020E0502030303020204" pitchFamily="34" charset="0"/>
          </a:endParaRPr>
        </a:p>
      </dsp:txBody>
      <dsp:txXfrm>
        <a:off x="3732293" y="1368121"/>
        <a:ext cx="1674247" cy="641741"/>
      </dsp:txXfrm>
    </dsp:sp>
    <dsp:sp modelId="{E77FDF06-D340-4FE0-891D-0909610DA642}">
      <dsp:nvSpPr>
        <dsp:cNvPr id="0" name=""/>
        <dsp:cNvSpPr/>
      </dsp:nvSpPr>
      <dsp:spPr>
        <a:xfrm>
          <a:off x="5772712" y="1688992"/>
          <a:ext cx="1928449" cy="1590567"/>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latin typeface="Candara" panose="020E0502030303020204" pitchFamily="34" charset="0"/>
            </a:rPr>
            <a:t>Dos por cada caso.</a:t>
          </a:r>
          <a:endParaRPr lang="es-EC" sz="2000" kern="1200" dirty="0">
            <a:latin typeface="Candara" panose="020E0502030303020204" pitchFamily="34" charset="0"/>
          </a:endParaRPr>
        </a:p>
      </dsp:txBody>
      <dsp:txXfrm>
        <a:off x="5809315" y="1725595"/>
        <a:ext cx="1855243" cy="1176525"/>
      </dsp:txXfrm>
    </dsp:sp>
    <dsp:sp modelId="{0310A404-75E8-4FAF-B369-E8550C0EF239}">
      <dsp:nvSpPr>
        <dsp:cNvPr id="0" name=""/>
        <dsp:cNvSpPr/>
      </dsp:nvSpPr>
      <dsp:spPr>
        <a:xfrm>
          <a:off x="6201256" y="2938723"/>
          <a:ext cx="1714177" cy="681671"/>
        </a:xfrm>
        <a:prstGeom prst="roundRect">
          <a:avLst>
            <a:gd name="adj" fmla="val 10000"/>
          </a:avLst>
        </a:prstGeom>
        <a:solidFill>
          <a:srgbClr val="00206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S" sz="1900" kern="1200" dirty="0" smtClean="0">
              <a:latin typeface="Candara" panose="020E0502030303020204" pitchFamily="34" charset="0"/>
            </a:rPr>
            <a:t>Cuatro casos de estudio</a:t>
          </a:r>
          <a:endParaRPr lang="es-EC" sz="1900" kern="1200" dirty="0">
            <a:latin typeface="Candara" panose="020E0502030303020204" pitchFamily="34" charset="0"/>
          </a:endParaRPr>
        </a:p>
      </dsp:txBody>
      <dsp:txXfrm>
        <a:off x="6221221" y="2958688"/>
        <a:ext cx="1674247" cy="6417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8300F-BD78-488A-A08B-6291EF1B621E}">
      <dsp:nvSpPr>
        <dsp:cNvPr id="0" name=""/>
        <dsp:cNvSpPr/>
      </dsp:nvSpPr>
      <dsp:spPr>
        <a:xfrm rot="5400000">
          <a:off x="-121323" y="130130"/>
          <a:ext cx="808824" cy="566177"/>
        </a:xfrm>
        <a:prstGeom prst="chevron">
          <a:avLst/>
        </a:prstGeom>
        <a:solidFill>
          <a:schemeClr val="accent2">
            <a:hueOff val="0"/>
            <a:satOff val="0"/>
            <a:lumOff val="0"/>
            <a:alphaOff val="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s-EC" sz="2200" kern="1200"/>
        </a:p>
      </dsp:txBody>
      <dsp:txXfrm rot="-5400000">
        <a:off x="1" y="291896"/>
        <a:ext cx="566177" cy="242647"/>
      </dsp:txXfrm>
    </dsp:sp>
    <dsp:sp modelId="{84507870-F218-450E-8559-F5345F18F596}">
      <dsp:nvSpPr>
        <dsp:cNvPr id="0" name=""/>
        <dsp:cNvSpPr/>
      </dsp:nvSpPr>
      <dsp:spPr>
        <a:xfrm rot="5400000">
          <a:off x="2252468" y="-1677484"/>
          <a:ext cx="525736" cy="3898318"/>
        </a:xfrm>
        <a:prstGeom prst="round2SameRect">
          <a:avLst/>
        </a:prstGeom>
        <a:solidFill>
          <a:schemeClr val="lt1">
            <a:alpha val="90000"/>
            <a:hueOff val="0"/>
            <a:satOff val="0"/>
            <a:lumOff val="0"/>
            <a:alphaOff val="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C" sz="2200" kern="1200" dirty="0" smtClean="0"/>
            <a:t>Grupos étnicos</a:t>
          </a:r>
          <a:endParaRPr lang="es-EC" sz="2200" kern="1200" dirty="0"/>
        </a:p>
      </dsp:txBody>
      <dsp:txXfrm rot="-5400000">
        <a:off x="566177" y="34471"/>
        <a:ext cx="3872654" cy="474408"/>
      </dsp:txXfrm>
    </dsp:sp>
    <dsp:sp modelId="{352147CC-BD0F-434A-ADC6-27BB7D7B5584}">
      <dsp:nvSpPr>
        <dsp:cNvPr id="0" name=""/>
        <dsp:cNvSpPr/>
      </dsp:nvSpPr>
      <dsp:spPr>
        <a:xfrm rot="5400000">
          <a:off x="-121323" y="820975"/>
          <a:ext cx="808824" cy="566177"/>
        </a:xfrm>
        <a:prstGeom prst="chevron">
          <a:avLst/>
        </a:prstGeom>
        <a:solidFill>
          <a:schemeClr val="accent3">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s-EC" sz="2200" kern="1200" dirty="0"/>
        </a:p>
      </dsp:txBody>
      <dsp:txXfrm rot="-5400000">
        <a:off x="1" y="982741"/>
        <a:ext cx="566177" cy="242647"/>
      </dsp:txXfrm>
    </dsp:sp>
    <dsp:sp modelId="{0214A2BD-99A8-4CBE-9224-CE75353DA397}">
      <dsp:nvSpPr>
        <dsp:cNvPr id="0" name=""/>
        <dsp:cNvSpPr/>
      </dsp:nvSpPr>
      <dsp:spPr>
        <a:xfrm rot="5400000">
          <a:off x="2252468" y="-986639"/>
          <a:ext cx="525736" cy="3898318"/>
        </a:xfrm>
        <a:prstGeom prst="round2SameRect">
          <a:avLst/>
        </a:prstGeom>
        <a:solidFill>
          <a:schemeClr val="lt1">
            <a:alpha val="90000"/>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C" sz="2200" kern="1200" dirty="0" smtClean="0"/>
            <a:t>NBI</a:t>
          </a:r>
          <a:endParaRPr lang="es-EC" sz="2200" kern="1200" dirty="0"/>
        </a:p>
      </dsp:txBody>
      <dsp:txXfrm rot="-5400000">
        <a:off x="566177" y="725316"/>
        <a:ext cx="3872654" cy="474408"/>
      </dsp:txXfrm>
    </dsp:sp>
    <dsp:sp modelId="{3573BB07-8057-4F76-BA0D-85FE40CBE135}">
      <dsp:nvSpPr>
        <dsp:cNvPr id="0" name=""/>
        <dsp:cNvSpPr/>
      </dsp:nvSpPr>
      <dsp:spPr>
        <a:xfrm rot="5400000">
          <a:off x="-121323" y="1511820"/>
          <a:ext cx="808824" cy="566177"/>
        </a:xfrm>
        <a:prstGeom prst="chevron">
          <a:avLst/>
        </a:prstGeom>
        <a:solidFill>
          <a:schemeClr val="accent4">
            <a:hueOff val="0"/>
            <a:satOff val="0"/>
            <a:lumOff val="0"/>
            <a:alphaOff val="0"/>
          </a:schemeClr>
        </a:solidFill>
        <a:ln w="285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s-EC" sz="2200" kern="1200" dirty="0"/>
        </a:p>
      </dsp:txBody>
      <dsp:txXfrm rot="-5400000">
        <a:off x="1" y="1673586"/>
        <a:ext cx="566177" cy="242647"/>
      </dsp:txXfrm>
    </dsp:sp>
    <dsp:sp modelId="{F0FD1ED7-AE1B-4B43-B5C1-25E541B3AB20}">
      <dsp:nvSpPr>
        <dsp:cNvPr id="0" name=""/>
        <dsp:cNvSpPr/>
      </dsp:nvSpPr>
      <dsp:spPr>
        <a:xfrm rot="5400000">
          <a:off x="2252468" y="-295794"/>
          <a:ext cx="525736" cy="3898318"/>
        </a:xfrm>
        <a:prstGeom prst="round2SameRect">
          <a:avLst/>
        </a:prstGeom>
        <a:solidFill>
          <a:schemeClr val="lt1">
            <a:alpha val="90000"/>
            <a:hueOff val="0"/>
            <a:satOff val="0"/>
            <a:lumOff val="0"/>
            <a:alphaOff val="0"/>
          </a:schemeClr>
        </a:solidFill>
        <a:ln w="285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smtClean="0">
              <a:latin typeface="Candara" panose="020E0502030303020204" pitchFamily="34" charset="0"/>
            </a:rPr>
            <a:t>Escaños políticos</a:t>
          </a:r>
          <a:endParaRPr lang="es-EC" sz="2200" kern="1200" dirty="0"/>
        </a:p>
      </dsp:txBody>
      <dsp:txXfrm rot="-5400000">
        <a:off x="566177" y="1416161"/>
        <a:ext cx="3872654" cy="474408"/>
      </dsp:txXfrm>
    </dsp:sp>
    <dsp:sp modelId="{708D677C-BF29-4C36-80A0-39F7083C6AF6}">
      <dsp:nvSpPr>
        <dsp:cNvPr id="0" name=""/>
        <dsp:cNvSpPr/>
      </dsp:nvSpPr>
      <dsp:spPr>
        <a:xfrm rot="5400000">
          <a:off x="-121323" y="2202664"/>
          <a:ext cx="808824" cy="566177"/>
        </a:xfrm>
        <a:prstGeom prst="chevron">
          <a:avLst/>
        </a:prstGeom>
        <a:solidFill>
          <a:schemeClr val="accent5">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s-EC" sz="2200" kern="1200"/>
        </a:p>
      </dsp:txBody>
      <dsp:txXfrm rot="-5400000">
        <a:off x="1" y="2364430"/>
        <a:ext cx="566177" cy="242647"/>
      </dsp:txXfrm>
    </dsp:sp>
    <dsp:sp modelId="{C973F7B2-F489-4ECC-9692-C54FBB9BF694}">
      <dsp:nvSpPr>
        <dsp:cNvPr id="0" name=""/>
        <dsp:cNvSpPr/>
      </dsp:nvSpPr>
      <dsp:spPr>
        <a:xfrm rot="5400000">
          <a:off x="2252468" y="395049"/>
          <a:ext cx="525736" cy="3898318"/>
        </a:xfrm>
        <a:prstGeom prst="round2SameRect">
          <a:avLst/>
        </a:prstGeom>
        <a:solidFill>
          <a:schemeClr val="lt1">
            <a:alpha val="90000"/>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smtClean="0">
              <a:latin typeface="Candara" panose="020E0502030303020204" pitchFamily="34" charset="0"/>
            </a:rPr>
            <a:t>Densidad poblacional</a:t>
          </a:r>
          <a:endParaRPr lang="es-EC" sz="2200" kern="1200" dirty="0"/>
        </a:p>
      </dsp:txBody>
      <dsp:txXfrm rot="-5400000">
        <a:off x="566177" y="2107004"/>
        <a:ext cx="3872654" cy="474408"/>
      </dsp:txXfrm>
    </dsp:sp>
    <dsp:sp modelId="{DC8E2292-5BEB-4D67-BF71-122865C88E0A}">
      <dsp:nvSpPr>
        <dsp:cNvPr id="0" name=""/>
        <dsp:cNvSpPr/>
      </dsp:nvSpPr>
      <dsp:spPr>
        <a:xfrm rot="5400000">
          <a:off x="-121323" y="2976099"/>
          <a:ext cx="808824" cy="566177"/>
        </a:xfrm>
        <a:prstGeom prst="chevron">
          <a:avLst/>
        </a:prstGeom>
        <a:solidFill>
          <a:schemeClr val="accent6">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s-EC" sz="2200" kern="1200"/>
        </a:p>
      </dsp:txBody>
      <dsp:txXfrm rot="-5400000">
        <a:off x="1" y="3137865"/>
        <a:ext cx="566177" cy="242647"/>
      </dsp:txXfrm>
    </dsp:sp>
    <dsp:sp modelId="{368E3F3E-3CE8-471A-A70F-5CA8570C1895}">
      <dsp:nvSpPr>
        <dsp:cNvPr id="0" name=""/>
        <dsp:cNvSpPr/>
      </dsp:nvSpPr>
      <dsp:spPr>
        <a:xfrm rot="5400000">
          <a:off x="2169878" y="1168484"/>
          <a:ext cx="690917" cy="3898318"/>
        </a:xfrm>
        <a:prstGeom prst="round2SameRect">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smtClean="0">
              <a:latin typeface="Candara" panose="020E0502030303020204" pitchFamily="34" charset="0"/>
            </a:rPr>
            <a:t>Disponibilidad de servicios básicos</a:t>
          </a:r>
          <a:endParaRPr lang="es-EC" sz="2200" kern="1200" dirty="0"/>
        </a:p>
      </dsp:txBody>
      <dsp:txXfrm rot="-5400000">
        <a:off x="566178" y="2805912"/>
        <a:ext cx="3864590" cy="6234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8300F-BD78-488A-A08B-6291EF1B621E}">
      <dsp:nvSpPr>
        <dsp:cNvPr id="0" name=""/>
        <dsp:cNvSpPr/>
      </dsp:nvSpPr>
      <dsp:spPr>
        <a:xfrm rot="5400000">
          <a:off x="-107930" y="110025"/>
          <a:ext cx="719534" cy="503674"/>
        </a:xfrm>
        <a:prstGeom prst="chevron">
          <a:avLst/>
        </a:prstGeom>
        <a:solidFill>
          <a:schemeClr val="accent2">
            <a:hueOff val="0"/>
            <a:satOff val="0"/>
            <a:lumOff val="0"/>
            <a:alphaOff val="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s-EC" sz="2200" kern="1200" dirty="0"/>
        </a:p>
      </dsp:txBody>
      <dsp:txXfrm rot="-5400000">
        <a:off x="0" y="253932"/>
        <a:ext cx="503674" cy="215860"/>
      </dsp:txXfrm>
    </dsp:sp>
    <dsp:sp modelId="{84507870-F218-450E-8559-F5345F18F596}">
      <dsp:nvSpPr>
        <dsp:cNvPr id="0" name=""/>
        <dsp:cNvSpPr/>
      </dsp:nvSpPr>
      <dsp:spPr>
        <a:xfrm rot="5400000">
          <a:off x="2106220" y="-1600450"/>
          <a:ext cx="467697" cy="3672789"/>
        </a:xfrm>
        <a:prstGeom prst="round2SameRect">
          <a:avLst/>
        </a:prstGeom>
        <a:solidFill>
          <a:schemeClr val="lt1">
            <a:alpha val="90000"/>
            <a:hueOff val="0"/>
            <a:satOff val="0"/>
            <a:lumOff val="0"/>
            <a:alphaOff val="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smtClean="0">
              <a:latin typeface="Candara" panose="020E0502030303020204" pitchFamily="34" charset="0"/>
            </a:rPr>
            <a:t>Fuerza laboral agrícola</a:t>
          </a:r>
          <a:endParaRPr lang="es-EC" sz="2200" kern="1200" dirty="0"/>
        </a:p>
      </dsp:txBody>
      <dsp:txXfrm rot="-5400000">
        <a:off x="503675" y="24926"/>
        <a:ext cx="3649958" cy="422035"/>
      </dsp:txXfrm>
    </dsp:sp>
    <dsp:sp modelId="{352147CC-BD0F-434A-ADC6-27BB7D7B5584}">
      <dsp:nvSpPr>
        <dsp:cNvPr id="0" name=""/>
        <dsp:cNvSpPr/>
      </dsp:nvSpPr>
      <dsp:spPr>
        <a:xfrm rot="5400000">
          <a:off x="-107930" y="728565"/>
          <a:ext cx="719534" cy="503674"/>
        </a:xfrm>
        <a:prstGeom prst="chevron">
          <a:avLst/>
        </a:prstGeom>
        <a:solidFill>
          <a:schemeClr val="accent3">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s-EC" sz="2200" kern="1200" dirty="0"/>
        </a:p>
      </dsp:txBody>
      <dsp:txXfrm rot="-5400000">
        <a:off x="0" y="872472"/>
        <a:ext cx="503674" cy="215860"/>
      </dsp:txXfrm>
    </dsp:sp>
    <dsp:sp modelId="{0214A2BD-99A8-4CBE-9224-CE75353DA397}">
      <dsp:nvSpPr>
        <dsp:cNvPr id="0" name=""/>
        <dsp:cNvSpPr/>
      </dsp:nvSpPr>
      <dsp:spPr>
        <a:xfrm rot="5400000">
          <a:off x="2106220" y="-981910"/>
          <a:ext cx="467697" cy="3672789"/>
        </a:xfrm>
        <a:prstGeom prst="round2SameRect">
          <a:avLst/>
        </a:prstGeom>
        <a:solidFill>
          <a:schemeClr val="lt1">
            <a:alpha val="90000"/>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smtClean="0">
              <a:latin typeface="Candara" panose="020E0502030303020204" pitchFamily="34" charset="0"/>
            </a:rPr>
            <a:t>Área agrícola</a:t>
          </a:r>
          <a:endParaRPr lang="es-EC" sz="2200" kern="1200" dirty="0"/>
        </a:p>
      </dsp:txBody>
      <dsp:txXfrm rot="-5400000">
        <a:off x="503675" y="643466"/>
        <a:ext cx="3649958" cy="422035"/>
      </dsp:txXfrm>
    </dsp:sp>
    <dsp:sp modelId="{3573BB07-8057-4F76-BA0D-85FE40CBE135}">
      <dsp:nvSpPr>
        <dsp:cNvPr id="0" name=""/>
        <dsp:cNvSpPr/>
      </dsp:nvSpPr>
      <dsp:spPr>
        <a:xfrm rot="5400000">
          <a:off x="-107930" y="1347104"/>
          <a:ext cx="719534" cy="503674"/>
        </a:xfrm>
        <a:prstGeom prst="chevron">
          <a:avLst/>
        </a:prstGeom>
        <a:solidFill>
          <a:schemeClr val="accent4">
            <a:hueOff val="0"/>
            <a:satOff val="0"/>
            <a:lumOff val="0"/>
            <a:alphaOff val="0"/>
          </a:schemeClr>
        </a:solidFill>
        <a:ln w="285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s-EC" sz="2200" kern="1200" dirty="0"/>
        </a:p>
      </dsp:txBody>
      <dsp:txXfrm rot="-5400000">
        <a:off x="0" y="1491011"/>
        <a:ext cx="503674" cy="215860"/>
      </dsp:txXfrm>
    </dsp:sp>
    <dsp:sp modelId="{F0FD1ED7-AE1B-4B43-B5C1-25E541B3AB20}">
      <dsp:nvSpPr>
        <dsp:cNvPr id="0" name=""/>
        <dsp:cNvSpPr/>
      </dsp:nvSpPr>
      <dsp:spPr>
        <a:xfrm rot="5400000">
          <a:off x="2106220" y="-363371"/>
          <a:ext cx="467697" cy="3672789"/>
        </a:xfrm>
        <a:prstGeom prst="round2SameRect">
          <a:avLst/>
        </a:prstGeom>
        <a:solidFill>
          <a:schemeClr val="lt1">
            <a:alpha val="90000"/>
            <a:hueOff val="0"/>
            <a:satOff val="0"/>
            <a:lumOff val="0"/>
            <a:alphaOff val="0"/>
          </a:schemeClr>
        </a:solidFill>
        <a:ln w="285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smtClean="0">
              <a:latin typeface="Candara" panose="020E0502030303020204" pitchFamily="34" charset="0"/>
            </a:rPr>
            <a:t>Área forestal</a:t>
          </a:r>
          <a:endParaRPr lang="es-EC" sz="2200" kern="1200" dirty="0"/>
        </a:p>
      </dsp:txBody>
      <dsp:txXfrm rot="-5400000">
        <a:off x="503675" y="1262005"/>
        <a:ext cx="3649958" cy="422035"/>
      </dsp:txXfrm>
    </dsp:sp>
    <dsp:sp modelId="{708D677C-BF29-4C36-80A0-39F7083C6AF6}">
      <dsp:nvSpPr>
        <dsp:cNvPr id="0" name=""/>
        <dsp:cNvSpPr/>
      </dsp:nvSpPr>
      <dsp:spPr>
        <a:xfrm rot="5400000">
          <a:off x="-107930" y="1965644"/>
          <a:ext cx="719534" cy="503674"/>
        </a:xfrm>
        <a:prstGeom prst="chevron">
          <a:avLst/>
        </a:prstGeom>
        <a:solidFill>
          <a:schemeClr val="accent5">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s-EC" sz="2200" kern="1200"/>
        </a:p>
      </dsp:txBody>
      <dsp:txXfrm rot="-5400000">
        <a:off x="0" y="2109551"/>
        <a:ext cx="503674" cy="215860"/>
      </dsp:txXfrm>
    </dsp:sp>
    <dsp:sp modelId="{C973F7B2-F489-4ECC-9692-C54FBB9BF694}">
      <dsp:nvSpPr>
        <dsp:cNvPr id="0" name=""/>
        <dsp:cNvSpPr/>
      </dsp:nvSpPr>
      <dsp:spPr>
        <a:xfrm rot="5400000">
          <a:off x="2106220" y="255168"/>
          <a:ext cx="467697" cy="3672789"/>
        </a:xfrm>
        <a:prstGeom prst="round2SameRect">
          <a:avLst/>
        </a:prstGeom>
        <a:solidFill>
          <a:schemeClr val="lt1">
            <a:alpha val="90000"/>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smtClean="0">
              <a:latin typeface="Candara" panose="020E0502030303020204" pitchFamily="34" charset="0"/>
            </a:rPr>
            <a:t>Población Urbana</a:t>
          </a:r>
          <a:endParaRPr lang="es-EC" sz="2200" kern="1200" dirty="0"/>
        </a:p>
      </dsp:txBody>
      <dsp:txXfrm rot="-5400000">
        <a:off x="503675" y="1880545"/>
        <a:ext cx="3649958" cy="422035"/>
      </dsp:txXfrm>
    </dsp:sp>
    <dsp:sp modelId="{DC8E2292-5BEB-4D67-BF71-122865C88E0A}">
      <dsp:nvSpPr>
        <dsp:cNvPr id="0" name=""/>
        <dsp:cNvSpPr/>
      </dsp:nvSpPr>
      <dsp:spPr>
        <a:xfrm rot="5400000">
          <a:off x="-107930" y="2584184"/>
          <a:ext cx="719534" cy="503674"/>
        </a:xfrm>
        <a:prstGeom prst="chevron">
          <a:avLst/>
        </a:prstGeom>
        <a:solidFill>
          <a:schemeClr val="accent6">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s-EC" sz="2200" kern="1200"/>
        </a:p>
      </dsp:txBody>
      <dsp:txXfrm rot="-5400000">
        <a:off x="0" y="2728091"/>
        <a:ext cx="503674" cy="215860"/>
      </dsp:txXfrm>
    </dsp:sp>
    <dsp:sp modelId="{368E3F3E-3CE8-471A-A70F-5CA8570C1895}">
      <dsp:nvSpPr>
        <dsp:cNvPr id="0" name=""/>
        <dsp:cNvSpPr/>
      </dsp:nvSpPr>
      <dsp:spPr>
        <a:xfrm rot="5400000">
          <a:off x="2106220" y="873708"/>
          <a:ext cx="467697" cy="3672789"/>
        </a:xfrm>
        <a:prstGeom prst="round2SameRect">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smtClean="0">
              <a:latin typeface="Candara" panose="020E0502030303020204" pitchFamily="34" charset="0"/>
            </a:rPr>
            <a:t>Población Rural</a:t>
          </a:r>
          <a:endParaRPr lang="es-EC" sz="2200" kern="1200" dirty="0"/>
        </a:p>
      </dsp:txBody>
      <dsp:txXfrm rot="-5400000">
        <a:off x="503675" y="2499085"/>
        <a:ext cx="3649958" cy="422035"/>
      </dsp:txXfrm>
    </dsp:sp>
    <dsp:sp modelId="{BDCE0EA2-4A53-4943-974E-90084273743D}">
      <dsp:nvSpPr>
        <dsp:cNvPr id="0" name=""/>
        <dsp:cNvSpPr/>
      </dsp:nvSpPr>
      <dsp:spPr>
        <a:xfrm rot="5400000">
          <a:off x="-107930" y="3202724"/>
          <a:ext cx="719534" cy="503674"/>
        </a:xfrm>
        <a:prstGeom prst="chevron">
          <a:avLst/>
        </a:prstGeom>
        <a:solidFill>
          <a:schemeClr val="accent2">
            <a:hueOff val="0"/>
            <a:satOff val="0"/>
            <a:lumOff val="0"/>
            <a:alphaOff val="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s-EC" sz="2200" kern="1200"/>
        </a:p>
      </dsp:txBody>
      <dsp:txXfrm rot="-5400000">
        <a:off x="0" y="3346631"/>
        <a:ext cx="503674" cy="215860"/>
      </dsp:txXfrm>
    </dsp:sp>
    <dsp:sp modelId="{3FC50CED-A4C1-4D5F-803C-D7251D0AB768}">
      <dsp:nvSpPr>
        <dsp:cNvPr id="0" name=""/>
        <dsp:cNvSpPr/>
      </dsp:nvSpPr>
      <dsp:spPr>
        <a:xfrm rot="5400000">
          <a:off x="2106220" y="1492247"/>
          <a:ext cx="467697" cy="3672789"/>
        </a:xfrm>
        <a:prstGeom prst="round2SameRect">
          <a:avLst/>
        </a:prstGeom>
        <a:solidFill>
          <a:schemeClr val="lt1">
            <a:alpha val="90000"/>
            <a:hueOff val="0"/>
            <a:satOff val="0"/>
            <a:lumOff val="0"/>
            <a:alphaOff val="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smtClean="0">
              <a:latin typeface="Candara" panose="020E0502030303020204" pitchFamily="34" charset="0"/>
            </a:rPr>
            <a:t>Densidad de localidades</a:t>
          </a:r>
          <a:endParaRPr lang="es-EC" sz="2200" kern="1200" dirty="0"/>
        </a:p>
      </dsp:txBody>
      <dsp:txXfrm rot="-5400000">
        <a:off x="503675" y="3117624"/>
        <a:ext cx="3649958" cy="4220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0C260A-58FC-4A7A-A1C1-85B617BD7ECF}" type="datetimeFigureOut">
              <a:rPr lang="es-EC" smtClean="0"/>
              <a:t>22/09/2016</a:t>
            </a:fld>
            <a:endParaRPr lang="es-EC"/>
          </a:p>
        </p:txBody>
      </p:sp>
      <p:sp>
        <p:nvSpPr>
          <p:cNvPr id="4" name="3 Marcador de imagen de diapositiva"/>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7172F9-0BBE-4964-9CC2-F28332101611}" type="slidenum">
              <a:rPr lang="es-EC" smtClean="0"/>
              <a:t>‹Nº›</a:t>
            </a:fld>
            <a:endParaRPr lang="es-EC"/>
          </a:p>
        </p:txBody>
      </p:sp>
    </p:spTree>
    <p:extLst>
      <p:ext uri="{BB962C8B-B14F-4D97-AF65-F5344CB8AC3E}">
        <p14:creationId xmlns:p14="http://schemas.microsoft.com/office/powerpoint/2010/main" val="1332375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b="1" i="0" u="none" strike="noStrike" kern="1200" baseline="0" dirty="0" smtClean="0">
                <a:solidFill>
                  <a:schemeClr val="tx1"/>
                </a:solidFill>
                <a:latin typeface="+mn-lt"/>
                <a:ea typeface="+mn-ea"/>
                <a:cs typeface="+mn-cs"/>
              </a:rPr>
              <a:t>CUARTA.- </a:t>
            </a:r>
            <a:r>
              <a:rPr lang="es-EC" sz="1200" b="0" i="0" u="none" strike="noStrike" kern="1200" baseline="0" dirty="0" smtClean="0">
                <a:solidFill>
                  <a:schemeClr val="tx1"/>
                </a:solidFill>
                <a:latin typeface="+mn-lt"/>
                <a:ea typeface="+mn-ea"/>
                <a:cs typeface="+mn-cs"/>
              </a:rPr>
              <a:t>Hasta el 31 de diciembre de 2011, los gobiernos autónomos descentralizados, deberán formular los planes de Desarrollo y de Ordenamiento Territorial conforme las disposiciones constantes en la presente norma, o adecuarán los contenidos de desarrollo y de ordenamiento territorial en los instrumentos vigentes que tengan, de conformidad con lo dispuesto en el presente Código. Cumplido este plazo, los gobiernos autónomos descentralizados no podrán aprobar proformas presupuestarias si no han sido aprobados los planes de desarrollo y de ordenamiento territorial respectivos.</a:t>
            </a:r>
            <a:endParaRPr lang="es-EC" dirty="0"/>
          </a:p>
        </p:txBody>
      </p:sp>
      <p:sp>
        <p:nvSpPr>
          <p:cNvPr id="4" name="3 Marcador de número de diapositiva"/>
          <p:cNvSpPr>
            <a:spLocks noGrp="1"/>
          </p:cNvSpPr>
          <p:nvPr>
            <p:ph type="sldNum" sz="quarter" idx="10"/>
          </p:nvPr>
        </p:nvSpPr>
        <p:spPr/>
        <p:txBody>
          <a:bodyPr/>
          <a:lstStyle/>
          <a:p>
            <a:fld id="{FD7172F9-0BBE-4964-9CC2-F28332101611}" type="slidenum">
              <a:rPr lang="es-EC" smtClean="0"/>
              <a:t>3</a:t>
            </a:fld>
            <a:endParaRPr lang="es-EC"/>
          </a:p>
        </p:txBody>
      </p:sp>
    </p:spTree>
    <p:extLst>
      <p:ext uri="{BB962C8B-B14F-4D97-AF65-F5344CB8AC3E}">
        <p14:creationId xmlns:p14="http://schemas.microsoft.com/office/powerpoint/2010/main" val="1149630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1136576-7B62-4383-B23A-A17E1DCB00A6}" type="slidenum">
              <a:rPr lang="es-ES" smtClean="0"/>
              <a:t>15</a:t>
            </a:fld>
            <a:endParaRPr lang="es-ES"/>
          </a:p>
        </p:txBody>
      </p:sp>
    </p:spTree>
    <p:extLst>
      <p:ext uri="{BB962C8B-B14F-4D97-AF65-F5344CB8AC3E}">
        <p14:creationId xmlns:p14="http://schemas.microsoft.com/office/powerpoint/2010/main" val="3696522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1136576-7B62-4383-B23A-A17E1DCB00A6}" type="slidenum">
              <a:rPr lang="es-ES" smtClean="0"/>
              <a:t>23</a:t>
            </a:fld>
            <a:endParaRPr lang="es-ES"/>
          </a:p>
        </p:txBody>
      </p:sp>
    </p:spTree>
    <p:extLst>
      <p:ext uri="{BB962C8B-B14F-4D97-AF65-F5344CB8AC3E}">
        <p14:creationId xmlns:p14="http://schemas.microsoft.com/office/powerpoint/2010/main" val="3696522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1136576-7B62-4383-B23A-A17E1DCB00A6}" type="slidenum">
              <a:rPr lang="es-ES" smtClean="0"/>
              <a:t>35</a:t>
            </a:fld>
            <a:endParaRPr lang="es-ES"/>
          </a:p>
        </p:txBody>
      </p:sp>
    </p:spTree>
    <p:extLst>
      <p:ext uri="{BB962C8B-B14F-4D97-AF65-F5344CB8AC3E}">
        <p14:creationId xmlns:p14="http://schemas.microsoft.com/office/powerpoint/2010/main" val="2576524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8001"/>
            <a:ext cx="7772400" cy="35560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127500"/>
            <a:ext cx="6400800" cy="10160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98EACA55-72B7-4B53-BF26-9EDAF3B2FEE3}" type="datetimeFigureOut">
              <a:rPr lang="es-EC" smtClean="0"/>
              <a:t>22/09/2016</a:t>
            </a:fld>
            <a:endParaRPr lang="es-EC"/>
          </a:p>
        </p:txBody>
      </p:sp>
      <p:sp>
        <p:nvSpPr>
          <p:cNvPr id="8" name="Slide Number Placeholder 7"/>
          <p:cNvSpPr>
            <a:spLocks noGrp="1"/>
          </p:cNvSpPr>
          <p:nvPr>
            <p:ph type="sldNum" sz="quarter" idx="11"/>
          </p:nvPr>
        </p:nvSpPr>
        <p:spPr/>
        <p:txBody>
          <a:bodyPr/>
          <a:lstStyle/>
          <a:p>
            <a:fld id="{AD6C6770-4561-44E3-BE9F-96C3A342AE74}" type="slidenum">
              <a:rPr lang="es-EC" smtClean="0"/>
              <a:t>‹Nº›</a:t>
            </a:fld>
            <a:endParaRPr lang="es-EC"/>
          </a:p>
        </p:txBody>
      </p:sp>
      <p:sp>
        <p:nvSpPr>
          <p:cNvPr id="9" name="Footer Placeholder 8"/>
          <p:cNvSpPr>
            <a:spLocks noGrp="1"/>
          </p:cNvSpPr>
          <p:nvPr>
            <p:ph type="ftr" sz="quarter" idx="12"/>
          </p:nvPr>
        </p:nvSpPr>
        <p:spPr/>
        <p:txBody>
          <a:bodyPr/>
          <a:lstStyle/>
          <a:p>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8EACA55-72B7-4B53-BF26-9EDAF3B2FEE3}" type="datetimeFigureOut">
              <a:rPr lang="es-EC" smtClean="0"/>
              <a:t>22/09/2016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D6C6770-4561-44E3-BE9F-96C3A342AE74}"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8"/>
            <a:ext cx="2057400" cy="487627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28868"/>
            <a:ext cx="6019800" cy="487627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8EACA55-72B7-4B53-BF26-9EDAF3B2FEE3}" type="datetimeFigureOut">
              <a:rPr lang="es-EC" smtClean="0"/>
              <a:t>22/09/2016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D6C6770-4561-44E3-BE9F-96C3A342AE74}"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98EACA55-72B7-4B53-BF26-9EDAF3B2FEE3}" type="datetimeFigureOut">
              <a:rPr lang="es-EC" smtClean="0"/>
              <a:t>22/09/2016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D6C6770-4561-44E3-BE9F-96C3A342AE74}"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143001"/>
            <a:ext cx="7772400" cy="2087562"/>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390639"/>
            <a:ext cx="7772400" cy="943239"/>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8EACA55-72B7-4B53-BF26-9EDAF3B2FEE3}" type="datetimeFigureOut">
              <a:rPr lang="es-EC" smtClean="0"/>
              <a:t>22/09/2016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D6C6770-4561-44E3-BE9F-96C3A342AE74}" type="slidenum">
              <a:rPr lang="es-EC" smtClean="0"/>
              <a:t>‹Nº›</a:t>
            </a:fld>
            <a:endParaRPr lang="es-EC"/>
          </a:p>
        </p:txBody>
      </p:sp>
      <p:sp>
        <p:nvSpPr>
          <p:cNvPr id="7" name="Oval 6"/>
          <p:cNvSpPr/>
          <p:nvPr/>
        </p:nvSpPr>
        <p:spPr>
          <a:xfrm>
            <a:off x="4495800" y="3270253"/>
            <a:ext cx="84772" cy="70643"/>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270253"/>
            <a:ext cx="84772" cy="70643"/>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270253"/>
            <a:ext cx="84772" cy="70643"/>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333501"/>
            <a:ext cx="4038600" cy="3771636"/>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98EACA55-72B7-4B53-BF26-9EDAF3B2FEE3}" type="datetimeFigureOut">
              <a:rPr lang="es-EC" smtClean="0"/>
              <a:t>22/09/2016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D6C6770-4561-44E3-BE9F-96C3A342AE74}" type="slidenum">
              <a:rPr lang="es-EC" smtClean="0"/>
              <a:t>‹Nº›</a:t>
            </a:fld>
            <a:endParaRPr lang="es-EC"/>
          </a:p>
        </p:txBody>
      </p:sp>
      <p:sp>
        <p:nvSpPr>
          <p:cNvPr id="9" name="Content Placeholder 8"/>
          <p:cNvSpPr>
            <a:spLocks noGrp="1"/>
          </p:cNvSpPr>
          <p:nvPr>
            <p:ph sz="quarter" idx="13"/>
          </p:nvPr>
        </p:nvSpPr>
        <p:spPr>
          <a:xfrm>
            <a:off x="365760" y="1333500"/>
            <a:ext cx="4041648" cy="3771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333500"/>
            <a:ext cx="4040188" cy="5080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6" y="1333500"/>
            <a:ext cx="4041775" cy="5080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98EACA55-72B7-4B53-BF26-9EDAF3B2FEE3}" type="datetimeFigureOut">
              <a:rPr lang="es-EC" smtClean="0"/>
              <a:t>22/09/2016</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AD6C6770-4561-44E3-BE9F-96C3A342AE74}" type="slidenum">
              <a:rPr lang="es-EC" smtClean="0"/>
              <a:t>‹Nº›</a:t>
            </a:fld>
            <a:endParaRPr lang="es-EC"/>
          </a:p>
        </p:txBody>
      </p:sp>
      <p:sp>
        <p:nvSpPr>
          <p:cNvPr id="11" name="Content Placeholder 10"/>
          <p:cNvSpPr>
            <a:spLocks noGrp="1"/>
          </p:cNvSpPr>
          <p:nvPr>
            <p:ph sz="quarter" idx="13"/>
          </p:nvPr>
        </p:nvSpPr>
        <p:spPr>
          <a:xfrm>
            <a:off x="457200" y="1844040"/>
            <a:ext cx="4041648" cy="3261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1844041"/>
            <a:ext cx="4041648" cy="326098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8EACA55-72B7-4B53-BF26-9EDAF3B2FEE3}" type="datetimeFigureOut">
              <a:rPr lang="es-EC" smtClean="0"/>
              <a:t>22/09/2016</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AD6C6770-4561-44E3-BE9F-96C3A342AE74}"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EACA55-72B7-4B53-BF26-9EDAF3B2FEE3}" type="datetimeFigureOut">
              <a:rPr lang="es-EC" smtClean="0"/>
              <a:t>22/09/2016</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D6C6770-4561-44E3-BE9F-96C3A342AE74}"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93" y="222253"/>
            <a:ext cx="3008313" cy="174625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43" y="227544"/>
            <a:ext cx="4995863"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93" y="2032001"/>
            <a:ext cx="3008313" cy="3073136"/>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8EACA55-72B7-4B53-BF26-9EDAF3B2FEE3}" type="datetimeFigureOut">
              <a:rPr lang="es-EC" smtClean="0"/>
              <a:t>22/09/2016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D6C6770-4561-44E3-BE9F-96C3A342AE74}"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190501"/>
            <a:ext cx="5711824" cy="746126"/>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952503"/>
            <a:ext cx="6054724" cy="3784203"/>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4841876"/>
            <a:ext cx="5711824" cy="4445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8EACA55-72B7-4B53-BF26-9EDAF3B2FEE3}" type="datetimeFigureOut">
              <a:rPr lang="es-EC" smtClean="0"/>
              <a:t>22/09/2016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D6C6770-4561-44E3-BE9F-96C3A342AE74}"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3335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53" y="5296960"/>
            <a:ext cx="2085975" cy="304271"/>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8EACA55-72B7-4B53-BF26-9EDAF3B2FEE3}" type="datetimeFigureOut">
              <a:rPr lang="es-EC" smtClean="0"/>
              <a:t>22/09/2016</a:t>
            </a:fld>
            <a:endParaRPr lang="es-EC"/>
          </a:p>
        </p:txBody>
      </p:sp>
      <p:sp>
        <p:nvSpPr>
          <p:cNvPr id="5" name="Footer Placeholder 4"/>
          <p:cNvSpPr>
            <a:spLocks noGrp="1"/>
          </p:cNvSpPr>
          <p:nvPr>
            <p:ph type="ftr" sz="quarter" idx="3"/>
          </p:nvPr>
        </p:nvSpPr>
        <p:spPr>
          <a:xfrm>
            <a:off x="659171" y="5296960"/>
            <a:ext cx="2847975" cy="304271"/>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EC"/>
          </a:p>
        </p:txBody>
      </p:sp>
      <p:sp>
        <p:nvSpPr>
          <p:cNvPr id="6" name="Slide Number Placeholder 5"/>
          <p:cNvSpPr>
            <a:spLocks noGrp="1"/>
          </p:cNvSpPr>
          <p:nvPr>
            <p:ph type="sldNum" sz="quarter" idx="4"/>
          </p:nvPr>
        </p:nvSpPr>
        <p:spPr>
          <a:xfrm>
            <a:off x="8543284" y="5296960"/>
            <a:ext cx="561975" cy="304271"/>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D6C6770-4561-44E3-BE9F-96C3A342AE74}" type="slidenum">
              <a:rPr lang="es-EC" smtClean="0"/>
              <a:t>‹Nº›</a:t>
            </a:fld>
            <a:endParaRPr lang="es-EC"/>
          </a:p>
        </p:txBody>
      </p:sp>
      <p:sp>
        <p:nvSpPr>
          <p:cNvPr id="7" name="Oval 6"/>
          <p:cNvSpPr/>
          <p:nvPr/>
        </p:nvSpPr>
        <p:spPr>
          <a:xfrm>
            <a:off x="8457760" y="5416156"/>
            <a:ext cx="84772" cy="70643"/>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5416156"/>
            <a:ext cx="84772" cy="70643"/>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99592" y="3106668"/>
            <a:ext cx="7308304" cy="1938992"/>
          </a:xfrm>
          <a:prstGeom prst="rect">
            <a:avLst/>
          </a:prstGeom>
        </p:spPr>
        <p:txBody>
          <a:bodyPr wrap="square">
            <a:spAutoFit/>
          </a:bodyPr>
          <a:lstStyle/>
          <a:p>
            <a:pPr algn="ctr"/>
            <a:r>
              <a:rPr lang="es-MX" sz="3000" b="1" dirty="0">
                <a:latin typeface="Candara" panose="020E0502030303020204" pitchFamily="34" charset="0"/>
              </a:rPr>
              <a:t>AVANCES Y DESAFÍOS DE LOS PLANES DE DESARROLLO Y ORDENAMIENTO TERRITORIAL A NIVEL  CANTONAL EN EL ECUADOR</a:t>
            </a:r>
            <a:endParaRPr lang="es-EC" sz="3000" dirty="0">
              <a:latin typeface="Candara" panose="020E0502030303020204" pitchFamily="34" charset="0"/>
            </a:endParaRP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3255"/>
          <a:stretch/>
        </p:blipFill>
        <p:spPr bwMode="auto">
          <a:xfrm>
            <a:off x="7092280" y="635031"/>
            <a:ext cx="1244454" cy="152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http://www.ucuenca.edu.ec/images/cabeceras_facultades/facultad_arquitectur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48096"/>
            <a:ext cx="4305300" cy="162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909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39772" y="931235"/>
            <a:ext cx="7416824" cy="1508105"/>
          </a:xfrm>
          <a:prstGeom prst="rect">
            <a:avLst/>
          </a:prstGeom>
        </p:spPr>
        <p:txBody>
          <a:bodyPr wrap="square">
            <a:spAutoFit/>
          </a:bodyPr>
          <a:lstStyle/>
          <a:p>
            <a:pPr algn="just"/>
            <a:r>
              <a:rPr lang="es-ES" dirty="0">
                <a:latin typeface="Candara" panose="020E0502030303020204" pitchFamily="34" charset="0"/>
              </a:rPr>
              <a:t>Cómo interpretaron los cantones el </a:t>
            </a:r>
            <a:r>
              <a:rPr lang="es-ES" sz="2000" b="1" dirty="0" smtClean="0">
                <a:solidFill>
                  <a:srgbClr val="FFC000"/>
                </a:solidFill>
                <a:latin typeface="Candara" panose="020E0502030303020204" pitchFamily="34" charset="0"/>
              </a:rPr>
              <a:t>“mecanismos de control” </a:t>
            </a:r>
            <a:r>
              <a:rPr lang="es-ES" dirty="0">
                <a:latin typeface="Candara" panose="020E0502030303020204" pitchFamily="34" charset="0"/>
              </a:rPr>
              <a:t>del gobierno Ecuatoriano. La mayoría de los cantones nunca creyeron que debiesen cumplir con unos estándares, o éstos tampoco fueron exigidos porque los mecanismos para controlarlos podrían ser muy costosos para el gobierno central</a:t>
            </a:r>
            <a:r>
              <a:rPr lang="es-ES" dirty="0" smtClean="0">
                <a:latin typeface="Candara" panose="020E0502030303020204" pitchFamily="34" charset="0"/>
              </a:rPr>
              <a:t>.</a:t>
            </a:r>
            <a:endParaRPr lang="es-EC" dirty="0">
              <a:latin typeface="Candara" panose="020E0502030303020204" pitchFamily="34" charset="0"/>
            </a:endParaRPr>
          </a:p>
        </p:txBody>
      </p:sp>
      <p:sp>
        <p:nvSpPr>
          <p:cNvPr id="3" name="2 Forma libre"/>
          <p:cNvSpPr/>
          <p:nvPr/>
        </p:nvSpPr>
        <p:spPr>
          <a:xfrm>
            <a:off x="251520" y="1129307"/>
            <a:ext cx="792088" cy="926593"/>
          </a:xfrm>
          <a:custGeom>
            <a:avLst/>
            <a:gdLst>
              <a:gd name="connsiteX0" fmla="*/ 0 w 538287"/>
              <a:gd name="connsiteY0" fmla="*/ 125939 h 629694"/>
              <a:gd name="connsiteX1" fmla="*/ 269144 w 538287"/>
              <a:gd name="connsiteY1" fmla="*/ 125939 h 629694"/>
              <a:gd name="connsiteX2" fmla="*/ 269144 w 538287"/>
              <a:gd name="connsiteY2" fmla="*/ 0 h 629694"/>
              <a:gd name="connsiteX3" fmla="*/ 538287 w 538287"/>
              <a:gd name="connsiteY3" fmla="*/ 314847 h 629694"/>
              <a:gd name="connsiteX4" fmla="*/ 269144 w 538287"/>
              <a:gd name="connsiteY4" fmla="*/ 629694 h 629694"/>
              <a:gd name="connsiteX5" fmla="*/ 269144 w 538287"/>
              <a:gd name="connsiteY5" fmla="*/ 503755 h 629694"/>
              <a:gd name="connsiteX6" fmla="*/ 0 w 538287"/>
              <a:gd name="connsiteY6" fmla="*/ 503755 h 629694"/>
              <a:gd name="connsiteX7" fmla="*/ 0 w 538287"/>
              <a:gd name="connsiteY7" fmla="*/ 125939 h 62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287" h="629694">
                <a:moveTo>
                  <a:pt x="0" y="125939"/>
                </a:moveTo>
                <a:lnTo>
                  <a:pt x="269144" y="125939"/>
                </a:lnTo>
                <a:lnTo>
                  <a:pt x="269144" y="0"/>
                </a:lnTo>
                <a:lnTo>
                  <a:pt x="538287" y="314847"/>
                </a:lnTo>
                <a:lnTo>
                  <a:pt x="269144" y="629694"/>
                </a:lnTo>
                <a:lnTo>
                  <a:pt x="269144" y="503755"/>
                </a:lnTo>
                <a:lnTo>
                  <a:pt x="0" y="503755"/>
                </a:lnTo>
                <a:lnTo>
                  <a:pt x="0" y="125939"/>
                </a:lnTo>
                <a:close/>
              </a:path>
            </a:pathLst>
          </a:custGeom>
          <a:solidFill>
            <a:schemeClr val="accent3">
              <a:lumMod val="75000"/>
            </a:schemeClr>
          </a:solidFill>
        </p:spPr>
        <p:style>
          <a:lnRef idx="0">
            <a:schemeClr val="accent1"/>
          </a:lnRef>
          <a:fillRef idx="3">
            <a:schemeClr val="accent1"/>
          </a:fillRef>
          <a:effectRef idx="3">
            <a:schemeClr val="accent1"/>
          </a:effectRef>
          <a:fontRef idx="minor">
            <a:schemeClr val="lt1"/>
          </a:fontRef>
        </p:style>
        <p:txBody>
          <a:bodyPr spcFirstLastPara="0" vert="horz" wrap="square" lIns="0" tIns="125939" rIns="161486" bIns="125939" numCol="1" spcCol="1270" anchor="ctr" anchorCtr="0">
            <a:noAutofit/>
          </a:bodyPr>
          <a:lstStyle/>
          <a:p>
            <a:pPr lvl="0" algn="ctr" defTabSz="800100">
              <a:lnSpc>
                <a:spcPct val="90000"/>
              </a:lnSpc>
              <a:spcBef>
                <a:spcPct val="0"/>
              </a:spcBef>
              <a:spcAft>
                <a:spcPct val="35000"/>
              </a:spcAft>
            </a:pPr>
            <a:endParaRPr lang="es-EC" sz="1800" kern="1200">
              <a:solidFill>
                <a:schemeClr val="bg1"/>
              </a:solidFill>
              <a:latin typeface="Candara" panose="020E0502030303020204" pitchFamily="34" charset="0"/>
            </a:endParaRPr>
          </a:p>
        </p:txBody>
      </p:sp>
      <p:sp>
        <p:nvSpPr>
          <p:cNvPr id="4" name="3 Forma libre"/>
          <p:cNvSpPr/>
          <p:nvPr/>
        </p:nvSpPr>
        <p:spPr>
          <a:xfrm>
            <a:off x="251520" y="2690431"/>
            <a:ext cx="792093" cy="926599"/>
          </a:xfrm>
          <a:custGeom>
            <a:avLst/>
            <a:gdLst>
              <a:gd name="connsiteX0" fmla="*/ 0 w 538287"/>
              <a:gd name="connsiteY0" fmla="*/ 125939 h 629694"/>
              <a:gd name="connsiteX1" fmla="*/ 269144 w 538287"/>
              <a:gd name="connsiteY1" fmla="*/ 125939 h 629694"/>
              <a:gd name="connsiteX2" fmla="*/ 269144 w 538287"/>
              <a:gd name="connsiteY2" fmla="*/ 0 h 629694"/>
              <a:gd name="connsiteX3" fmla="*/ 538287 w 538287"/>
              <a:gd name="connsiteY3" fmla="*/ 314847 h 629694"/>
              <a:gd name="connsiteX4" fmla="*/ 269144 w 538287"/>
              <a:gd name="connsiteY4" fmla="*/ 629694 h 629694"/>
              <a:gd name="connsiteX5" fmla="*/ 269144 w 538287"/>
              <a:gd name="connsiteY5" fmla="*/ 503755 h 629694"/>
              <a:gd name="connsiteX6" fmla="*/ 0 w 538287"/>
              <a:gd name="connsiteY6" fmla="*/ 503755 h 629694"/>
              <a:gd name="connsiteX7" fmla="*/ 0 w 538287"/>
              <a:gd name="connsiteY7" fmla="*/ 125939 h 62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287" h="629694">
                <a:moveTo>
                  <a:pt x="0" y="125939"/>
                </a:moveTo>
                <a:lnTo>
                  <a:pt x="269144" y="125939"/>
                </a:lnTo>
                <a:lnTo>
                  <a:pt x="269144" y="0"/>
                </a:lnTo>
                <a:lnTo>
                  <a:pt x="538287" y="314847"/>
                </a:lnTo>
                <a:lnTo>
                  <a:pt x="269144" y="629694"/>
                </a:lnTo>
                <a:lnTo>
                  <a:pt x="269144" y="503755"/>
                </a:lnTo>
                <a:lnTo>
                  <a:pt x="0" y="503755"/>
                </a:lnTo>
                <a:lnTo>
                  <a:pt x="0" y="125939"/>
                </a:lnTo>
                <a:close/>
              </a:path>
            </a:pathLst>
          </a:custGeom>
          <a:solidFill>
            <a:schemeClr val="accent5">
              <a:lumMod val="75000"/>
            </a:schemeClr>
          </a:solidFill>
        </p:spPr>
        <p:style>
          <a:lnRef idx="0">
            <a:schemeClr val="accent1"/>
          </a:lnRef>
          <a:fillRef idx="3">
            <a:schemeClr val="accent1"/>
          </a:fillRef>
          <a:effectRef idx="3">
            <a:schemeClr val="accent1"/>
          </a:effectRef>
          <a:fontRef idx="minor">
            <a:schemeClr val="lt1"/>
          </a:fontRef>
        </p:style>
        <p:txBody>
          <a:bodyPr spcFirstLastPara="0" vert="horz" wrap="square" lIns="0" tIns="125939" rIns="161486" bIns="125939" numCol="1" spcCol="1270" anchor="ctr" anchorCtr="0">
            <a:noAutofit/>
          </a:bodyPr>
          <a:lstStyle/>
          <a:p>
            <a:pPr lvl="0" algn="ctr" defTabSz="800100">
              <a:lnSpc>
                <a:spcPct val="90000"/>
              </a:lnSpc>
              <a:spcBef>
                <a:spcPct val="0"/>
              </a:spcBef>
              <a:spcAft>
                <a:spcPct val="35000"/>
              </a:spcAft>
            </a:pPr>
            <a:endParaRPr lang="es-EC" sz="1800" kern="1200">
              <a:solidFill>
                <a:schemeClr val="bg1"/>
              </a:solidFill>
              <a:latin typeface="Candara" panose="020E0502030303020204" pitchFamily="34" charset="0"/>
            </a:endParaRPr>
          </a:p>
        </p:txBody>
      </p:sp>
      <p:sp>
        <p:nvSpPr>
          <p:cNvPr id="5" name="4 Forma libre"/>
          <p:cNvSpPr/>
          <p:nvPr/>
        </p:nvSpPr>
        <p:spPr>
          <a:xfrm>
            <a:off x="251514" y="4225652"/>
            <a:ext cx="792094" cy="926600"/>
          </a:xfrm>
          <a:custGeom>
            <a:avLst/>
            <a:gdLst>
              <a:gd name="connsiteX0" fmla="*/ 0 w 538287"/>
              <a:gd name="connsiteY0" fmla="*/ 125939 h 629694"/>
              <a:gd name="connsiteX1" fmla="*/ 269144 w 538287"/>
              <a:gd name="connsiteY1" fmla="*/ 125939 h 629694"/>
              <a:gd name="connsiteX2" fmla="*/ 269144 w 538287"/>
              <a:gd name="connsiteY2" fmla="*/ 0 h 629694"/>
              <a:gd name="connsiteX3" fmla="*/ 538287 w 538287"/>
              <a:gd name="connsiteY3" fmla="*/ 314847 h 629694"/>
              <a:gd name="connsiteX4" fmla="*/ 269144 w 538287"/>
              <a:gd name="connsiteY4" fmla="*/ 629694 h 629694"/>
              <a:gd name="connsiteX5" fmla="*/ 269144 w 538287"/>
              <a:gd name="connsiteY5" fmla="*/ 503755 h 629694"/>
              <a:gd name="connsiteX6" fmla="*/ 0 w 538287"/>
              <a:gd name="connsiteY6" fmla="*/ 503755 h 629694"/>
              <a:gd name="connsiteX7" fmla="*/ 0 w 538287"/>
              <a:gd name="connsiteY7" fmla="*/ 125939 h 62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287" h="629694">
                <a:moveTo>
                  <a:pt x="0" y="125939"/>
                </a:moveTo>
                <a:lnTo>
                  <a:pt x="269144" y="125939"/>
                </a:lnTo>
                <a:lnTo>
                  <a:pt x="269144" y="0"/>
                </a:lnTo>
                <a:lnTo>
                  <a:pt x="538287" y="314847"/>
                </a:lnTo>
                <a:lnTo>
                  <a:pt x="269144" y="629694"/>
                </a:lnTo>
                <a:lnTo>
                  <a:pt x="269144" y="503755"/>
                </a:lnTo>
                <a:lnTo>
                  <a:pt x="0" y="503755"/>
                </a:lnTo>
                <a:lnTo>
                  <a:pt x="0" y="125939"/>
                </a:lnTo>
                <a:close/>
              </a:path>
            </a:pathLst>
          </a:cu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spcFirstLastPara="0" vert="horz" wrap="square" lIns="0" tIns="125939" rIns="161486" bIns="125939" numCol="1" spcCol="1270" anchor="ctr" anchorCtr="0">
            <a:noAutofit/>
          </a:bodyPr>
          <a:lstStyle/>
          <a:p>
            <a:pPr lvl="0" algn="ctr" defTabSz="800100">
              <a:lnSpc>
                <a:spcPct val="90000"/>
              </a:lnSpc>
              <a:spcBef>
                <a:spcPct val="0"/>
              </a:spcBef>
              <a:spcAft>
                <a:spcPct val="35000"/>
              </a:spcAft>
            </a:pPr>
            <a:endParaRPr lang="es-EC" sz="1800" kern="1200">
              <a:solidFill>
                <a:schemeClr val="bg1"/>
              </a:solidFill>
              <a:latin typeface="Candara" panose="020E0502030303020204" pitchFamily="34" charset="0"/>
            </a:endParaRPr>
          </a:p>
        </p:txBody>
      </p:sp>
      <p:sp>
        <p:nvSpPr>
          <p:cNvPr id="6" name="1 Título"/>
          <p:cNvSpPr txBox="1">
            <a:spLocks/>
          </p:cNvSpPr>
          <p:nvPr/>
        </p:nvSpPr>
        <p:spPr>
          <a:xfrm>
            <a:off x="-3706" y="121196"/>
            <a:ext cx="8388424" cy="590842"/>
          </a:xfrm>
          <a:prstGeom prst="rect">
            <a:avLst/>
          </a:prstGeom>
        </p:spPr>
        <p:style>
          <a:lnRef idx="0">
            <a:schemeClr val="accent6"/>
          </a:lnRef>
          <a:fillRef idx="3">
            <a:schemeClr val="accent6"/>
          </a:fillRef>
          <a:effectRef idx="3">
            <a:schemeClr val="accent6"/>
          </a:effectRef>
          <a:fontRef idx="minor">
            <a:schemeClr val="lt1"/>
          </a:fontRef>
        </p:style>
        <p:txBody>
          <a:bodyP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s-EC" sz="3000" b="1" dirty="0" smtClean="0">
                <a:solidFill>
                  <a:schemeClr val="bg1"/>
                </a:solidFill>
                <a:latin typeface="Candara" panose="020E0502030303020204" pitchFamily="34" charset="0"/>
              </a:rPr>
              <a:t>FACTORES JURIDICO - ADMINISTRATIVOS</a:t>
            </a:r>
            <a:endParaRPr lang="es-ES" sz="3000" dirty="0">
              <a:solidFill>
                <a:schemeClr val="bg1"/>
              </a:solidFill>
              <a:latin typeface="Candara" panose="020E0502030303020204" pitchFamily="34" charset="0"/>
            </a:endParaRPr>
          </a:p>
        </p:txBody>
      </p:sp>
      <p:sp>
        <p:nvSpPr>
          <p:cNvPr id="7" name="6 Rectángulo"/>
          <p:cNvSpPr/>
          <p:nvPr/>
        </p:nvSpPr>
        <p:spPr>
          <a:xfrm>
            <a:off x="1272872" y="4058010"/>
            <a:ext cx="7383724" cy="1292662"/>
          </a:xfrm>
          <a:prstGeom prst="rect">
            <a:avLst/>
          </a:prstGeom>
        </p:spPr>
        <p:txBody>
          <a:bodyPr wrap="square">
            <a:spAutoFit/>
          </a:bodyPr>
          <a:lstStyle/>
          <a:p>
            <a:pPr lvl="0" algn="just"/>
            <a:r>
              <a:rPr lang="es-ES" dirty="0">
                <a:latin typeface="Candara" panose="020E0502030303020204" pitchFamily="34" charset="0"/>
              </a:rPr>
              <a:t>La norma no consideró un </a:t>
            </a:r>
            <a:r>
              <a:rPr lang="es-ES" sz="2000" b="1" dirty="0">
                <a:solidFill>
                  <a:srgbClr val="00B0F0"/>
                </a:solidFill>
                <a:latin typeface="Candara" panose="020E0502030303020204" pitchFamily="34" charset="0"/>
              </a:rPr>
              <a:t>período de transición </a:t>
            </a:r>
            <a:r>
              <a:rPr lang="es-ES" dirty="0">
                <a:latin typeface="Candara" panose="020E0502030303020204" pitchFamily="34" charset="0"/>
              </a:rPr>
              <a:t>para que se transfieran las bases conceptuales, metodológicas e instrumentales, de donde la </a:t>
            </a:r>
            <a:r>
              <a:rPr lang="es-ES" sz="2000" b="1" dirty="0">
                <a:solidFill>
                  <a:srgbClr val="00B0F0"/>
                </a:solidFill>
                <a:latin typeface="Candara" panose="020E0502030303020204" pitchFamily="34" charset="0"/>
              </a:rPr>
              <a:t>ausencia de un marco </a:t>
            </a:r>
            <a:r>
              <a:rPr lang="es-ES" dirty="0">
                <a:latin typeface="Candara" panose="020E0502030303020204" pitchFamily="34" charset="0"/>
              </a:rPr>
              <a:t>para </a:t>
            </a:r>
            <a:r>
              <a:rPr lang="es-ES" sz="2000" dirty="0">
                <a:latin typeface="Candara" panose="020E0502030303020204" pitchFamily="34" charset="0"/>
              </a:rPr>
              <a:t>el </a:t>
            </a:r>
            <a:r>
              <a:rPr lang="es-ES" sz="2000" b="1" dirty="0">
                <a:solidFill>
                  <a:srgbClr val="00B0F0"/>
                </a:solidFill>
                <a:latin typeface="Candara" panose="020E0502030303020204" pitchFamily="34" charset="0"/>
              </a:rPr>
              <a:t>análisis de la estabilidad y el cambio en las instituciones formales</a:t>
            </a:r>
            <a:r>
              <a:rPr lang="es-ES" dirty="0">
                <a:latin typeface="Candara" panose="020E0502030303020204" pitchFamily="34" charset="0"/>
              </a:rPr>
              <a:t>, no facilito la aprobación de los </a:t>
            </a:r>
            <a:r>
              <a:rPr lang="es-EC" dirty="0">
                <a:latin typeface="Candara" panose="020E0502030303020204" pitchFamily="34" charset="0"/>
              </a:rPr>
              <a:t>PDOT.</a:t>
            </a:r>
          </a:p>
        </p:txBody>
      </p:sp>
      <p:sp>
        <p:nvSpPr>
          <p:cNvPr id="8" name="7 Rectángulo"/>
          <p:cNvSpPr/>
          <p:nvPr/>
        </p:nvSpPr>
        <p:spPr>
          <a:xfrm>
            <a:off x="1256322" y="2693700"/>
            <a:ext cx="7416824" cy="984885"/>
          </a:xfrm>
          <a:prstGeom prst="rect">
            <a:avLst/>
          </a:prstGeom>
        </p:spPr>
        <p:txBody>
          <a:bodyPr wrap="square">
            <a:spAutoFit/>
          </a:bodyPr>
          <a:lstStyle/>
          <a:p>
            <a:pPr algn="just"/>
            <a:r>
              <a:rPr lang="es-ES" dirty="0">
                <a:latin typeface="Candara" panose="020E0502030303020204" pitchFamily="34" charset="0"/>
              </a:rPr>
              <a:t>En qué medida los cantones que aprobaron planes o no, </a:t>
            </a:r>
            <a:r>
              <a:rPr lang="es-ES" sz="2000" b="1" dirty="0">
                <a:solidFill>
                  <a:srgbClr val="92D050"/>
                </a:solidFill>
                <a:latin typeface="Candara" panose="020E0502030303020204" pitchFamily="34" charset="0"/>
              </a:rPr>
              <a:t>tenían intereses alineados con los objetivos del propio marco jurídico </a:t>
            </a:r>
            <a:r>
              <a:rPr lang="es-ES" dirty="0">
                <a:latin typeface="Candara" panose="020E0502030303020204" pitchFamily="34" charset="0"/>
              </a:rPr>
              <a:t>sobre el que se realizaron los planes</a:t>
            </a:r>
            <a:r>
              <a:rPr lang="es-EC" dirty="0" smtClean="0">
                <a:latin typeface="Candara" panose="020E0502030303020204" pitchFamily="34" charset="0"/>
              </a:rPr>
              <a:t>.</a:t>
            </a:r>
            <a:endParaRPr lang="es-EC" dirty="0">
              <a:latin typeface="Candara" panose="020E0502030303020204" pitchFamily="34" charset="0"/>
            </a:endParaRPr>
          </a:p>
        </p:txBody>
      </p:sp>
    </p:spTree>
    <p:extLst>
      <p:ext uri="{BB962C8B-B14F-4D97-AF65-F5344CB8AC3E}">
        <p14:creationId xmlns:p14="http://schemas.microsoft.com/office/powerpoint/2010/main" val="151585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1043608" y="1057300"/>
            <a:ext cx="7869560" cy="147616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just">
              <a:buNone/>
            </a:pPr>
            <a:r>
              <a:rPr lang="es-EC" sz="2200" dirty="0" smtClean="0">
                <a:latin typeface="Candara" panose="020E0502030303020204" pitchFamily="34" charset="0"/>
              </a:rPr>
              <a:t>La necesidad de planificar y gestionar el territorio, por la amenaza que constituye para sus habitantes las </a:t>
            </a:r>
            <a:r>
              <a:rPr lang="es-EC" b="1" dirty="0" smtClean="0">
                <a:solidFill>
                  <a:schemeClr val="accent5">
                    <a:lumMod val="60000"/>
                    <a:lumOff val="40000"/>
                  </a:schemeClr>
                </a:solidFill>
                <a:latin typeface="Candara" panose="020E0502030303020204" pitchFamily="34" charset="0"/>
              </a:rPr>
              <a:t>posibilidades de riesgos naturales</a:t>
            </a:r>
            <a:r>
              <a:rPr lang="es-EC" sz="2200" dirty="0" smtClean="0">
                <a:latin typeface="Candara" panose="020E0502030303020204" pitchFamily="34" charset="0"/>
              </a:rPr>
              <a:t> (inundaciones, sismos, etc.), hacen que el plan sea proclive de aprobación.</a:t>
            </a:r>
          </a:p>
        </p:txBody>
      </p:sp>
      <p:sp>
        <p:nvSpPr>
          <p:cNvPr id="4" name="3 Rectángulo"/>
          <p:cNvSpPr/>
          <p:nvPr/>
        </p:nvSpPr>
        <p:spPr>
          <a:xfrm>
            <a:off x="1043608" y="4009628"/>
            <a:ext cx="7869560" cy="1446550"/>
          </a:xfrm>
          <a:prstGeom prst="rect">
            <a:avLst/>
          </a:prstGeom>
        </p:spPr>
        <p:txBody>
          <a:bodyPr wrap="square">
            <a:spAutoFit/>
          </a:bodyPr>
          <a:lstStyle/>
          <a:p>
            <a:pPr algn="just"/>
            <a:r>
              <a:rPr lang="es-EC" sz="2200" dirty="0">
                <a:solidFill>
                  <a:srgbClr val="FF0000"/>
                </a:solidFill>
                <a:latin typeface="Candara" panose="020E0502030303020204" pitchFamily="34" charset="0"/>
              </a:rPr>
              <a:t>La presencia de usos del suelo mixtos </a:t>
            </a:r>
            <a:r>
              <a:rPr lang="es-EC" sz="2200" dirty="0">
                <a:latin typeface="Candara" panose="020E0502030303020204" pitchFamily="34" charset="0"/>
              </a:rPr>
              <a:t>y muy intensos que están en conflicto entre sí (</a:t>
            </a:r>
            <a:r>
              <a:rPr lang="es-EC" sz="2200" dirty="0">
                <a:solidFill>
                  <a:schemeClr val="tx2"/>
                </a:solidFill>
                <a:latin typeface="Candara" panose="020E0502030303020204" pitchFamily="34" charset="0"/>
              </a:rPr>
              <a:t>expansión urbana - usos agrícolas y forestales) </a:t>
            </a:r>
            <a:r>
              <a:rPr lang="es-EC" sz="2200" dirty="0">
                <a:solidFill>
                  <a:srgbClr val="FF0000"/>
                </a:solidFill>
                <a:latin typeface="Candara" panose="020E0502030303020204" pitchFamily="34" charset="0"/>
              </a:rPr>
              <a:t>se constituyen en</a:t>
            </a:r>
            <a:r>
              <a:rPr lang="es-EC" sz="2200" dirty="0">
                <a:solidFill>
                  <a:schemeClr val="tx2"/>
                </a:solidFill>
                <a:latin typeface="Candara" panose="020E0502030303020204" pitchFamily="34" charset="0"/>
              </a:rPr>
              <a:t> </a:t>
            </a:r>
            <a:r>
              <a:rPr lang="es-EC" sz="2200" dirty="0">
                <a:solidFill>
                  <a:srgbClr val="FF0000"/>
                </a:solidFill>
                <a:latin typeface="Candara" panose="020E0502030303020204" pitchFamily="34" charset="0"/>
              </a:rPr>
              <a:t>factores condicionantes para aprobación de los planes</a:t>
            </a:r>
            <a:r>
              <a:rPr lang="es-EC" sz="2200" dirty="0">
                <a:latin typeface="Candara" panose="020E0502030303020204" pitchFamily="34" charset="0"/>
              </a:rPr>
              <a:t>.</a:t>
            </a:r>
            <a:endParaRPr lang="es-ES" sz="2200" dirty="0">
              <a:latin typeface="Candara" panose="020E0502030303020204" pitchFamily="34" charset="0"/>
            </a:endParaRPr>
          </a:p>
        </p:txBody>
      </p:sp>
      <p:sp>
        <p:nvSpPr>
          <p:cNvPr id="5" name="4 Rectángulo"/>
          <p:cNvSpPr/>
          <p:nvPr/>
        </p:nvSpPr>
        <p:spPr>
          <a:xfrm>
            <a:off x="1043608" y="2641476"/>
            <a:ext cx="7869560" cy="1138773"/>
          </a:xfrm>
          <a:prstGeom prst="rect">
            <a:avLst/>
          </a:prstGeom>
        </p:spPr>
        <p:txBody>
          <a:bodyPr wrap="square">
            <a:spAutoFit/>
          </a:bodyPr>
          <a:lstStyle/>
          <a:p>
            <a:pPr algn="just"/>
            <a:r>
              <a:rPr lang="es-EC" sz="2200" dirty="0">
                <a:latin typeface="Candara" panose="020E0502030303020204" pitchFamily="34" charset="0"/>
              </a:rPr>
              <a:t>La </a:t>
            </a:r>
            <a:r>
              <a:rPr lang="es-EC" sz="2400" b="1" dirty="0">
                <a:solidFill>
                  <a:srgbClr val="FFC000"/>
                </a:solidFill>
                <a:latin typeface="Candara" panose="020E0502030303020204" pitchFamily="34" charset="0"/>
              </a:rPr>
              <a:t>ausencia de políticas ambientales </a:t>
            </a:r>
            <a:r>
              <a:rPr lang="es-EC" sz="2200" dirty="0">
                <a:latin typeface="Candara" panose="020E0502030303020204" pitchFamily="34" charset="0"/>
              </a:rPr>
              <a:t>que regulen el control del uso de los recursos naturales, influyen en la </a:t>
            </a:r>
            <a:r>
              <a:rPr lang="es-EC" sz="2200" dirty="0" smtClean="0">
                <a:latin typeface="Candara" panose="020E0502030303020204" pitchFamily="34" charset="0"/>
              </a:rPr>
              <a:t>aprobación </a:t>
            </a:r>
            <a:r>
              <a:rPr lang="es-EC" sz="2200" dirty="0">
                <a:latin typeface="Candara" panose="020E0502030303020204" pitchFamily="34" charset="0"/>
              </a:rPr>
              <a:t>de los planes de ordenamiento territorial.</a:t>
            </a:r>
          </a:p>
        </p:txBody>
      </p:sp>
      <p:sp>
        <p:nvSpPr>
          <p:cNvPr id="6" name="1 Título"/>
          <p:cNvSpPr txBox="1">
            <a:spLocks/>
          </p:cNvSpPr>
          <p:nvPr/>
        </p:nvSpPr>
        <p:spPr>
          <a:xfrm>
            <a:off x="-3706" y="121196"/>
            <a:ext cx="8388424" cy="590842"/>
          </a:xfrm>
          <a:prstGeom prst="rect">
            <a:avLst/>
          </a:prstGeom>
        </p:spPr>
        <p:style>
          <a:lnRef idx="0">
            <a:schemeClr val="accent4"/>
          </a:lnRef>
          <a:fillRef idx="3">
            <a:schemeClr val="accent4"/>
          </a:fillRef>
          <a:effectRef idx="3">
            <a:schemeClr val="accent4"/>
          </a:effectRef>
          <a:fontRef idx="minor">
            <a:schemeClr val="lt1"/>
          </a:fontRef>
        </p:style>
        <p:txBody>
          <a:bodyP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s-EC" sz="3000" b="1" dirty="0" smtClean="0">
                <a:solidFill>
                  <a:schemeClr val="bg1"/>
                </a:solidFill>
                <a:latin typeface="Candara" panose="020E0502030303020204" pitchFamily="34" charset="0"/>
              </a:rPr>
              <a:t>FACTORES FISICO - AMBIENTALES</a:t>
            </a:r>
            <a:endParaRPr lang="es-ES" sz="3000" dirty="0">
              <a:solidFill>
                <a:schemeClr val="bg1"/>
              </a:solidFill>
              <a:latin typeface="Candara" panose="020E0502030303020204" pitchFamily="34" charset="0"/>
            </a:endParaRPr>
          </a:p>
        </p:txBody>
      </p:sp>
      <p:sp>
        <p:nvSpPr>
          <p:cNvPr id="7" name="6 Elipse"/>
          <p:cNvSpPr/>
          <p:nvPr/>
        </p:nvSpPr>
        <p:spPr>
          <a:xfrm>
            <a:off x="285292" y="1439101"/>
            <a:ext cx="648072" cy="50405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8" name="7 Elipse"/>
          <p:cNvSpPr/>
          <p:nvPr/>
        </p:nvSpPr>
        <p:spPr>
          <a:xfrm>
            <a:off x="285292" y="2943446"/>
            <a:ext cx="648072" cy="50405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Elipse"/>
          <p:cNvSpPr/>
          <p:nvPr/>
        </p:nvSpPr>
        <p:spPr>
          <a:xfrm>
            <a:off x="285292" y="4480875"/>
            <a:ext cx="648072" cy="50405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0515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635896" y="337220"/>
            <a:ext cx="5508104" cy="590842"/>
          </a:xfrm>
          <a:prstGeom prst="rect">
            <a:avLst/>
          </a:prstGeom>
        </p:spPr>
        <p:txBody>
          <a:bodyP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s-EC" sz="3000" b="1" dirty="0" smtClean="0">
                <a:solidFill>
                  <a:schemeClr val="accent4"/>
                </a:solidFill>
                <a:latin typeface="Candara" panose="020E0502030303020204" pitchFamily="34" charset="0"/>
              </a:rPr>
              <a:t>FACTORES SOCIOCULTURALES</a:t>
            </a:r>
            <a:endParaRPr lang="es-ES" sz="3000" dirty="0">
              <a:solidFill>
                <a:schemeClr val="accent4"/>
              </a:solidFill>
              <a:latin typeface="Candara" panose="020E0502030303020204" pitchFamily="34" charset="0"/>
            </a:endParaRPr>
          </a:p>
        </p:txBody>
      </p:sp>
      <p:graphicFrame>
        <p:nvGraphicFramePr>
          <p:cNvPr id="3" name="2 Diagrama"/>
          <p:cNvGraphicFramePr/>
          <p:nvPr>
            <p:extLst>
              <p:ext uri="{D42A27DB-BD31-4B8C-83A1-F6EECF244321}">
                <p14:modId xmlns:p14="http://schemas.microsoft.com/office/powerpoint/2010/main" val="3691429825"/>
              </p:ext>
            </p:extLst>
          </p:nvPr>
        </p:nvGraphicFramePr>
        <p:xfrm>
          <a:off x="323528" y="1201316"/>
          <a:ext cx="8496944"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515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19 Imagen"/>
          <p:cNvPicPr>
            <a:picLocks noChangeAspect="1"/>
          </p:cNvPicPr>
          <p:nvPr/>
        </p:nvPicPr>
        <p:blipFill rotWithShape="1">
          <a:blip r:embed="rId2">
            <a:extLst>
              <a:ext uri="{28A0092B-C50C-407E-A947-70E740481C1C}">
                <a14:useLocalDpi xmlns:a14="http://schemas.microsoft.com/office/drawing/2010/main" val="0"/>
              </a:ext>
            </a:extLst>
          </a:blip>
          <a:srcRect l="11581" t="25297" r="20203" b="15035"/>
          <a:stretch/>
        </p:blipFill>
        <p:spPr>
          <a:xfrm>
            <a:off x="179512" y="157654"/>
            <a:ext cx="8791067" cy="5436149"/>
          </a:xfrm>
          <a:prstGeom prst="rect">
            <a:avLst/>
          </a:prstGeom>
        </p:spPr>
      </p:pic>
      <p:sp>
        <p:nvSpPr>
          <p:cNvPr id="2" name="1 Título"/>
          <p:cNvSpPr>
            <a:spLocks noGrp="1"/>
          </p:cNvSpPr>
          <p:nvPr>
            <p:ph type="title"/>
          </p:nvPr>
        </p:nvSpPr>
        <p:spPr>
          <a:xfrm>
            <a:off x="0" y="121196"/>
            <a:ext cx="9144000" cy="720080"/>
          </a:xfrm>
          <a:solidFill>
            <a:srgbClr val="92D050"/>
          </a:solidFill>
        </p:spPr>
        <p:style>
          <a:lnRef idx="0">
            <a:schemeClr val="accent6"/>
          </a:lnRef>
          <a:fillRef idx="3">
            <a:schemeClr val="accent6"/>
          </a:fillRef>
          <a:effectRef idx="3">
            <a:schemeClr val="accent6"/>
          </a:effectRef>
          <a:fontRef idx="minor">
            <a:schemeClr val="lt1"/>
          </a:fontRef>
        </p:style>
        <p:txBody>
          <a:bodyPr>
            <a:normAutofit fontScale="90000"/>
          </a:bodyPr>
          <a:lstStyle/>
          <a:p>
            <a:r>
              <a:rPr lang="es-EC" sz="3600" b="1" dirty="0" smtClean="0">
                <a:latin typeface="Candara" panose="020E0502030303020204" pitchFamily="34" charset="0"/>
              </a:rPr>
              <a:t>CASO DE ESTUDIO </a:t>
            </a:r>
            <a:r>
              <a:rPr lang="es-EC" sz="4900" b="1" dirty="0" smtClean="0">
                <a:solidFill>
                  <a:schemeClr val="tx1"/>
                </a:solidFill>
                <a:latin typeface="Candara" panose="020E0502030303020204" pitchFamily="34" charset="0"/>
              </a:rPr>
              <a:t>NABON</a:t>
            </a:r>
            <a:r>
              <a:rPr lang="es-EC" sz="2000" b="1" dirty="0" smtClean="0">
                <a:solidFill>
                  <a:schemeClr val="tx1"/>
                </a:solidFill>
                <a:latin typeface="Candara" panose="020E0502030303020204" pitchFamily="34" charset="0"/>
              </a:rPr>
              <a:t>(aprueba)</a:t>
            </a:r>
            <a:endParaRPr lang="es-ES" sz="2000" dirty="0">
              <a:solidFill>
                <a:schemeClr val="tx1"/>
              </a:solidFill>
              <a:latin typeface="Candara" panose="020E0502030303020204" pitchFamily="34" charset="0"/>
            </a:endParaRPr>
          </a:p>
        </p:txBody>
      </p:sp>
      <p:sp>
        <p:nvSpPr>
          <p:cNvPr id="3" name="2 Marcador de contenido"/>
          <p:cNvSpPr>
            <a:spLocks noGrp="1"/>
          </p:cNvSpPr>
          <p:nvPr>
            <p:ph idx="1"/>
          </p:nvPr>
        </p:nvSpPr>
        <p:spPr>
          <a:xfrm>
            <a:off x="4575046" y="1363276"/>
            <a:ext cx="4600456" cy="432047"/>
          </a:xfrm>
        </p:spPr>
        <p:txBody>
          <a:bodyPr>
            <a:noAutofit/>
          </a:bodyPr>
          <a:lstStyle/>
          <a:p>
            <a:r>
              <a:rPr lang="es-EC" sz="2400" dirty="0" smtClean="0">
                <a:solidFill>
                  <a:schemeClr val="tx1"/>
                </a:solidFill>
                <a:latin typeface="Candara" panose="020E0502030303020204" pitchFamily="34" charset="0"/>
              </a:rPr>
              <a:t>Extensión 63240 ha.</a:t>
            </a:r>
          </a:p>
        </p:txBody>
      </p:sp>
      <p:grpSp>
        <p:nvGrpSpPr>
          <p:cNvPr id="5" name="4 Grupo"/>
          <p:cNvGrpSpPr/>
          <p:nvPr/>
        </p:nvGrpSpPr>
        <p:grpSpPr>
          <a:xfrm>
            <a:off x="445901" y="2803304"/>
            <a:ext cx="1334621" cy="576195"/>
            <a:chOff x="611231" y="3435378"/>
            <a:chExt cx="1334621" cy="576195"/>
          </a:xfrm>
        </p:grpSpPr>
        <p:pic>
          <p:nvPicPr>
            <p:cNvPr id="1026" name="Picture 2" descr="Resultado de imagen para imagenes hombre mujer"/>
            <p:cNvPicPr>
              <a:picLocks noChangeAspect="1" noChangeArrowheads="1"/>
            </p:cNvPicPr>
            <p:nvPr/>
          </p:nvPicPr>
          <p:blipFill rotWithShape="1">
            <a:blip r:embed="rId3">
              <a:extLst>
                <a:ext uri="{28A0092B-C50C-407E-A947-70E740481C1C}">
                  <a14:useLocalDpi xmlns:a14="http://schemas.microsoft.com/office/drawing/2010/main" val="0"/>
                </a:ext>
              </a:extLst>
            </a:blip>
            <a:srcRect l="11741" t="19129" r="58861" b="18588"/>
            <a:stretch/>
          </p:blipFill>
          <p:spPr bwMode="auto">
            <a:xfrm>
              <a:off x="1583245" y="3436131"/>
              <a:ext cx="362607" cy="575442"/>
            </a:xfrm>
            <a:prstGeom prst="rect">
              <a:avLst/>
            </a:prstGeom>
            <a:noFill/>
            <a:extLst>
              <a:ext uri="{909E8E84-426E-40DD-AFC4-6F175D3DCCD1}">
                <a14:hiddenFill xmlns:a14="http://schemas.microsoft.com/office/drawing/2010/main">
                  <a:solidFill>
                    <a:srgbClr val="FFFFFF"/>
                  </a:solidFill>
                </a14:hiddenFill>
              </a:ext>
            </a:extLst>
          </p:spPr>
        </p:pic>
        <p:sp>
          <p:nvSpPr>
            <p:cNvPr id="7" name="2 Marcador de contenido"/>
            <p:cNvSpPr txBox="1">
              <a:spLocks/>
            </p:cNvSpPr>
            <p:nvPr/>
          </p:nvSpPr>
          <p:spPr>
            <a:xfrm>
              <a:off x="611231" y="3435378"/>
              <a:ext cx="972531" cy="573497"/>
            </a:xfrm>
            <a:prstGeom prst="rect">
              <a:avLst/>
            </a:prstGeom>
            <a:solidFill>
              <a:schemeClr val="bg1"/>
            </a:solidFill>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S" dirty="0" smtClean="0">
                  <a:latin typeface="Candara" panose="020E0502030303020204" pitchFamily="34" charset="0"/>
                </a:rPr>
                <a:t>53,8%</a:t>
              </a:r>
              <a:endParaRPr lang="es-ES" dirty="0">
                <a:solidFill>
                  <a:srgbClr val="00B050"/>
                </a:solidFill>
                <a:latin typeface="Candara" panose="020E0502030303020204" pitchFamily="34" charset="0"/>
              </a:endParaRPr>
            </a:p>
          </p:txBody>
        </p:sp>
      </p:grpSp>
      <p:grpSp>
        <p:nvGrpSpPr>
          <p:cNvPr id="9" name="8 Grupo"/>
          <p:cNvGrpSpPr/>
          <p:nvPr/>
        </p:nvGrpSpPr>
        <p:grpSpPr>
          <a:xfrm>
            <a:off x="504488" y="3433564"/>
            <a:ext cx="1331208" cy="666958"/>
            <a:chOff x="611231" y="4009628"/>
            <a:chExt cx="1331208" cy="666958"/>
          </a:xfrm>
        </p:grpSpPr>
        <p:pic>
          <p:nvPicPr>
            <p:cNvPr id="6" name="Picture 2" descr="Resultado de imagen para imagenes hombre mujer"/>
            <p:cNvPicPr>
              <a:picLocks noChangeAspect="1" noChangeArrowheads="1"/>
            </p:cNvPicPr>
            <p:nvPr/>
          </p:nvPicPr>
          <p:blipFill rotWithShape="1">
            <a:blip r:embed="rId3">
              <a:extLst>
                <a:ext uri="{28A0092B-C50C-407E-A947-70E740481C1C}">
                  <a14:useLocalDpi xmlns:a14="http://schemas.microsoft.com/office/drawing/2010/main" val="0"/>
                </a:ext>
              </a:extLst>
            </a:blip>
            <a:srcRect l="64326" t="18560" r="10751" b="22570"/>
            <a:stretch/>
          </p:blipFill>
          <p:spPr bwMode="auto">
            <a:xfrm>
              <a:off x="1583245" y="4009628"/>
              <a:ext cx="359194" cy="635496"/>
            </a:xfrm>
            <a:prstGeom prst="rect">
              <a:avLst/>
            </a:prstGeom>
            <a:noFill/>
            <a:extLst>
              <a:ext uri="{909E8E84-426E-40DD-AFC4-6F175D3DCCD1}">
                <a14:hiddenFill xmlns:a14="http://schemas.microsoft.com/office/drawing/2010/main">
                  <a:solidFill>
                    <a:srgbClr val="FFFFFF"/>
                  </a:solidFill>
                </a14:hiddenFill>
              </a:ext>
            </a:extLst>
          </p:spPr>
        </p:pic>
        <p:sp>
          <p:nvSpPr>
            <p:cNvPr id="8" name="2 Marcador de contenido"/>
            <p:cNvSpPr txBox="1">
              <a:spLocks/>
            </p:cNvSpPr>
            <p:nvPr/>
          </p:nvSpPr>
          <p:spPr>
            <a:xfrm>
              <a:off x="611231" y="4103089"/>
              <a:ext cx="972531" cy="573497"/>
            </a:xfrm>
            <a:prstGeom prst="rect">
              <a:avLst/>
            </a:prstGeom>
            <a:solidFill>
              <a:schemeClr val="bg1"/>
            </a:solidFill>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S" dirty="0" smtClean="0">
                  <a:latin typeface="Candara" panose="020E0502030303020204" pitchFamily="34" charset="0"/>
                </a:rPr>
                <a:t>46,2%</a:t>
              </a:r>
              <a:endParaRPr lang="es-ES" dirty="0">
                <a:solidFill>
                  <a:srgbClr val="00B050"/>
                </a:solidFill>
                <a:latin typeface="Candara" panose="020E0502030303020204" pitchFamily="34" charset="0"/>
              </a:endParaRPr>
            </a:p>
          </p:txBody>
        </p:sp>
      </p:grpSp>
      <p:sp>
        <p:nvSpPr>
          <p:cNvPr id="17" name="2 Marcador de contenido"/>
          <p:cNvSpPr txBox="1">
            <a:spLocks/>
          </p:cNvSpPr>
          <p:nvPr/>
        </p:nvSpPr>
        <p:spPr>
          <a:xfrm>
            <a:off x="4575046" y="1795323"/>
            <a:ext cx="4568954" cy="13856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EC" sz="2400" dirty="0" smtClean="0">
                <a:latin typeface="Candara" panose="020E0502030303020204" pitchFamily="34" charset="0"/>
              </a:rPr>
              <a:t>Uno de los quince  municipios que tiene la provincia.</a:t>
            </a:r>
            <a:endParaRPr lang="es-ES" sz="2400" dirty="0">
              <a:solidFill>
                <a:srgbClr val="00B050"/>
              </a:solidFill>
              <a:latin typeface="Candara" panose="020E0502030303020204" pitchFamily="34" charset="0"/>
            </a:endParaRPr>
          </a:p>
        </p:txBody>
      </p:sp>
      <p:sp>
        <p:nvSpPr>
          <p:cNvPr id="18" name="2 Marcador de contenido"/>
          <p:cNvSpPr txBox="1">
            <a:spLocks/>
          </p:cNvSpPr>
          <p:nvPr/>
        </p:nvSpPr>
        <p:spPr>
          <a:xfrm>
            <a:off x="4575046" y="2752171"/>
            <a:ext cx="4605466" cy="19982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ES" sz="2400" dirty="0" smtClean="0">
                <a:latin typeface="Candara" panose="020E0502030303020204" pitchFamily="34" charset="0"/>
              </a:rPr>
              <a:t>8% población reside en el área urbana.</a:t>
            </a:r>
            <a:endParaRPr lang="es-ES" sz="2400" dirty="0">
              <a:latin typeface="Candara" panose="020E0502030303020204" pitchFamily="34" charset="0"/>
            </a:endParaRPr>
          </a:p>
          <a:p>
            <a:r>
              <a:rPr lang="es-ES" sz="2400" dirty="0" smtClean="0">
                <a:latin typeface="Candara" panose="020E0502030303020204" pitchFamily="34" charset="0"/>
              </a:rPr>
              <a:t>Conforma por parroquias y comunas indígenas.</a:t>
            </a:r>
          </a:p>
        </p:txBody>
      </p:sp>
    </p:spTree>
    <p:extLst>
      <p:ext uri="{BB962C8B-B14F-4D97-AF65-F5344CB8AC3E}">
        <p14:creationId xmlns:p14="http://schemas.microsoft.com/office/powerpoint/2010/main" val="1101277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37220"/>
            <a:ext cx="9144000" cy="720080"/>
          </a:xfrm>
          <a:solidFill>
            <a:srgbClr val="92D050"/>
          </a:solidFill>
        </p:spPr>
        <p:style>
          <a:lnRef idx="0">
            <a:schemeClr val="accent4"/>
          </a:lnRef>
          <a:fillRef idx="3">
            <a:schemeClr val="accent4"/>
          </a:fillRef>
          <a:effectRef idx="3">
            <a:schemeClr val="accent4"/>
          </a:effectRef>
          <a:fontRef idx="minor">
            <a:schemeClr val="lt1"/>
          </a:fontRef>
        </p:style>
        <p:txBody>
          <a:bodyPr>
            <a:noAutofit/>
          </a:bodyPr>
          <a:lstStyle/>
          <a:p>
            <a:r>
              <a:rPr lang="es-ES" sz="3200" dirty="0" smtClean="0">
                <a:latin typeface="Candara" panose="020E0502030303020204" pitchFamily="34" charset="0"/>
              </a:rPr>
              <a:t>Cronología de</a:t>
            </a:r>
            <a:r>
              <a:rPr lang="es-ES" sz="3200" dirty="0" smtClean="0">
                <a:solidFill>
                  <a:schemeClr val="tx1"/>
                </a:solidFill>
                <a:latin typeface="Candara" panose="020E0502030303020204" pitchFamily="34" charset="0"/>
              </a:rPr>
              <a:t> </a:t>
            </a:r>
            <a:r>
              <a:rPr lang="es-ES" sz="4000" b="1" dirty="0">
                <a:solidFill>
                  <a:schemeClr val="tx1"/>
                </a:solidFill>
                <a:latin typeface="Candara" panose="020E0502030303020204" pitchFamily="34" charset="0"/>
              </a:rPr>
              <a:t> </a:t>
            </a:r>
            <a:r>
              <a:rPr lang="es-ES" sz="4000" b="1" dirty="0" smtClean="0">
                <a:solidFill>
                  <a:schemeClr val="tx1"/>
                </a:solidFill>
                <a:latin typeface="Candara" panose="020E0502030303020204" pitchFamily="34" charset="0"/>
              </a:rPr>
              <a:t>planificación </a:t>
            </a:r>
            <a:endParaRPr lang="es-ES" sz="4000" b="1" dirty="0">
              <a:solidFill>
                <a:schemeClr val="tx1"/>
              </a:solidFill>
              <a:latin typeface="Candara" panose="020E0502030303020204" pitchFamily="34" charset="0"/>
            </a:endParaRPr>
          </a:p>
        </p:txBody>
      </p:sp>
      <p:sp>
        <p:nvSpPr>
          <p:cNvPr id="3" name="2 Marcador de contenido"/>
          <p:cNvSpPr>
            <a:spLocks noGrp="1"/>
          </p:cNvSpPr>
          <p:nvPr>
            <p:ph idx="1"/>
          </p:nvPr>
        </p:nvSpPr>
        <p:spPr>
          <a:xfrm>
            <a:off x="539552" y="1345332"/>
            <a:ext cx="8280920" cy="3672408"/>
          </a:xfrm>
        </p:spPr>
        <p:txBody>
          <a:bodyPr>
            <a:normAutofit fontScale="92500" lnSpcReduction="10000"/>
          </a:bodyPr>
          <a:lstStyle/>
          <a:p>
            <a:r>
              <a:rPr lang="es-ES" dirty="0" smtClean="0">
                <a:solidFill>
                  <a:schemeClr val="tx1"/>
                </a:solidFill>
                <a:latin typeface="Candara" panose="020E0502030303020204" pitchFamily="34" charset="0"/>
              </a:rPr>
              <a:t>(1999) Elabora Plan Estratégico de Desarrollo Cantonal</a:t>
            </a:r>
          </a:p>
          <a:p>
            <a:r>
              <a:rPr lang="es-ES" dirty="0" smtClean="0">
                <a:solidFill>
                  <a:schemeClr val="tx1"/>
                </a:solidFill>
                <a:latin typeface="Candara" panose="020E0502030303020204" pitchFamily="34" charset="0"/>
              </a:rPr>
              <a:t>(2000) Plan convierte en herramienta política de gestión municipal y de fortalecimiento territorial.</a:t>
            </a:r>
          </a:p>
          <a:p>
            <a:r>
              <a:rPr lang="es-ES" dirty="0" smtClean="0">
                <a:solidFill>
                  <a:schemeClr val="tx1"/>
                </a:solidFill>
                <a:latin typeface="Candara" panose="020E0502030303020204" pitchFamily="34" charset="0"/>
              </a:rPr>
              <a:t>(2006) Actualización  Plan Estratégico de  Desarrollo</a:t>
            </a:r>
          </a:p>
          <a:p>
            <a:r>
              <a:rPr lang="es-ES" dirty="0" smtClean="0">
                <a:solidFill>
                  <a:schemeClr val="tx1"/>
                </a:solidFill>
                <a:latin typeface="Candara" panose="020E0502030303020204" pitchFamily="34" charset="0"/>
              </a:rPr>
              <a:t>(2007) Plan de Desarrollo Local del Cantón </a:t>
            </a:r>
            <a:r>
              <a:rPr lang="es-ES" dirty="0" err="1" smtClean="0">
                <a:solidFill>
                  <a:schemeClr val="tx1"/>
                </a:solidFill>
                <a:latin typeface="Candara" panose="020E0502030303020204" pitchFamily="34" charset="0"/>
              </a:rPr>
              <a:t>Nabón</a:t>
            </a:r>
            <a:r>
              <a:rPr lang="es-ES" dirty="0" smtClean="0">
                <a:solidFill>
                  <a:schemeClr val="tx1"/>
                </a:solidFill>
                <a:latin typeface="Candara" panose="020E0502030303020204" pitchFamily="34" charset="0"/>
              </a:rPr>
              <a:t> </a:t>
            </a:r>
            <a:r>
              <a:rPr lang="es-ES" sz="2800" dirty="0" smtClean="0">
                <a:solidFill>
                  <a:schemeClr val="tx1"/>
                </a:solidFill>
                <a:latin typeface="Candara" panose="020E0502030303020204" pitchFamily="34" charset="0"/>
              </a:rPr>
              <a:t>(convenio Universidad de Cuenca-PYDLOS)</a:t>
            </a:r>
          </a:p>
          <a:p>
            <a:r>
              <a:rPr lang="es-ES" sz="3800" b="1" dirty="0" smtClean="0">
                <a:solidFill>
                  <a:schemeClr val="tx1"/>
                </a:solidFill>
                <a:latin typeface="Candara" panose="020E0502030303020204" pitchFamily="34" charset="0"/>
              </a:rPr>
              <a:t>(2011) Plan de Desarrollo y Ordenamiento Territorial</a:t>
            </a:r>
            <a:r>
              <a:rPr lang="es-ES" sz="2800" b="1" dirty="0" smtClean="0">
                <a:solidFill>
                  <a:schemeClr val="tx1"/>
                </a:solidFill>
                <a:latin typeface="Candara" panose="020E0502030303020204" pitchFamily="34" charset="0"/>
              </a:rPr>
              <a:t> (</a:t>
            </a:r>
            <a:r>
              <a:rPr lang="es-ES" sz="2800" b="1" dirty="0" err="1" smtClean="0">
                <a:solidFill>
                  <a:schemeClr val="tx1"/>
                </a:solidFill>
                <a:latin typeface="Candara" panose="020E0502030303020204" pitchFamily="34" charset="0"/>
              </a:rPr>
              <a:t>adendum</a:t>
            </a:r>
            <a:r>
              <a:rPr lang="es-ES" sz="2800" b="1" dirty="0" smtClean="0">
                <a:solidFill>
                  <a:schemeClr val="tx1"/>
                </a:solidFill>
                <a:latin typeface="Candara" panose="020E0502030303020204" pitchFamily="34" charset="0"/>
              </a:rPr>
              <a:t> convenio)</a:t>
            </a:r>
          </a:p>
          <a:p>
            <a:endParaRPr lang="es-ES" dirty="0" smtClean="0">
              <a:solidFill>
                <a:schemeClr val="tx1"/>
              </a:solidFill>
            </a:endParaRPr>
          </a:p>
          <a:p>
            <a:endParaRPr lang="es-ES" dirty="0" smtClean="0">
              <a:solidFill>
                <a:schemeClr val="tx1"/>
              </a:solidFill>
            </a:endParaRPr>
          </a:p>
          <a:p>
            <a:endParaRPr lang="es-ES" dirty="0">
              <a:solidFill>
                <a:schemeClr val="tx1"/>
              </a:solidFill>
            </a:endParaRPr>
          </a:p>
        </p:txBody>
      </p:sp>
    </p:spTree>
    <p:extLst>
      <p:ext uri="{BB962C8B-B14F-4D97-AF65-F5344CB8AC3E}">
        <p14:creationId xmlns:p14="http://schemas.microsoft.com/office/powerpoint/2010/main" val="3940738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611560" y="445232"/>
            <a:ext cx="8229600" cy="97210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EC" dirty="0" smtClean="0">
                <a:latin typeface="Candara" panose="020E0502030303020204" pitchFamily="34" charset="0"/>
              </a:rPr>
              <a:t>Aspectos políticos, económicos y sociales que </a:t>
            </a:r>
            <a:r>
              <a:rPr lang="es-EC" sz="4300" b="1" dirty="0" smtClean="0">
                <a:solidFill>
                  <a:srgbClr val="00B050"/>
                </a:solidFill>
                <a:latin typeface="Candara" panose="020E0502030303020204" pitchFamily="34" charset="0"/>
              </a:rPr>
              <a:t>marcan</a:t>
            </a:r>
            <a:r>
              <a:rPr lang="es-EC" dirty="0" smtClean="0">
                <a:latin typeface="Candara" panose="020E0502030303020204" pitchFamily="34" charset="0"/>
              </a:rPr>
              <a:t> su historia:</a:t>
            </a:r>
          </a:p>
        </p:txBody>
      </p:sp>
      <p:sp>
        <p:nvSpPr>
          <p:cNvPr id="8" name="2 Marcador de contenido"/>
          <p:cNvSpPr txBox="1">
            <a:spLocks/>
          </p:cNvSpPr>
          <p:nvPr/>
        </p:nvSpPr>
        <p:spPr>
          <a:xfrm>
            <a:off x="981790" y="2065412"/>
            <a:ext cx="7622657" cy="230425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EC" dirty="0">
                <a:latin typeface="Candara" panose="020E0502030303020204" pitchFamily="34" charset="0"/>
              </a:rPr>
              <a:t>M</a:t>
            </a:r>
            <a:r>
              <a:rPr lang="es-EC" dirty="0" smtClean="0">
                <a:latin typeface="Candara" panose="020E0502030303020204" pitchFamily="34" charset="0"/>
              </a:rPr>
              <a:t>igración y feminización de la población.</a:t>
            </a:r>
          </a:p>
          <a:p>
            <a:pPr marL="0" indent="0">
              <a:buNone/>
            </a:pPr>
            <a:endParaRPr lang="es-EC" dirty="0" smtClean="0">
              <a:latin typeface="Candara" panose="020E0502030303020204" pitchFamily="34" charset="0"/>
            </a:endParaRPr>
          </a:p>
          <a:p>
            <a:r>
              <a:rPr lang="es-EC" dirty="0" smtClean="0">
                <a:latin typeface="Candara" panose="020E0502030303020204" pitchFamily="34" charset="0"/>
              </a:rPr>
              <a:t>Migración estrategia de sobrevivencia.</a:t>
            </a:r>
          </a:p>
          <a:p>
            <a:endParaRPr lang="es-EC" dirty="0">
              <a:latin typeface="Candara" panose="020E0502030303020204" pitchFamily="34" charset="0"/>
            </a:endParaRPr>
          </a:p>
          <a:p>
            <a:r>
              <a:rPr lang="es-EC" dirty="0" err="1" smtClean="0">
                <a:latin typeface="Candara" panose="020E0502030303020204" pitchFamily="34" charset="0"/>
              </a:rPr>
              <a:t>Decada</a:t>
            </a:r>
            <a:r>
              <a:rPr lang="es-EC" dirty="0" smtClean="0">
                <a:latin typeface="Candara" panose="020E0502030303020204" pitchFamily="34" charset="0"/>
              </a:rPr>
              <a:t> de los 90 el Movimiento Indígena como actor político de cambio.</a:t>
            </a:r>
          </a:p>
        </p:txBody>
      </p:sp>
    </p:spTree>
    <p:extLst>
      <p:ext uri="{BB962C8B-B14F-4D97-AF65-F5344CB8AC3E}">
        <p14:creationId xmlns:p14="http://schemas.microsoft.com/office/powerpoint/2010/main" val="1931701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2 Título"/>
          <p:cNvSpPr txBox="1">
            <a:spLocks/>
          </p:cNvSpPr>
          <p:nvPr/>
        </p:nvSpPr>
        <p:spPr>
          <a:xfrm>
            <a:off x="0" y="265212"/>
            <a:ext cx="9144000" cy="520324"/>
          </a:xfrm>
          <a:prstGeom prst="rect">
            <a:avLst/>
          </a:prstGeom>
          <a:solidFill>
            <a:srgbClr val="92D050"/>
          </a:solidFill>
          <a:ln>
            <a:no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s-ES" sz="2800" b="1" dirty="0">
              <a:latin typeface="Candara" panose="020E0502030303020204" pitchFamily="34" charset="0"/>
            </a:endParaRPr>
          </a:p>
        </p:txBody>
      </p:sp>
      <p:sp>
        <p:nvSpPr>
          <p:cNvPr id="4" name="2 Marcador de contenido"/>
          <p:cNvSpPr txBox="1">
            <a:spLocks/>
          </p:cNvSpPr>
          <p:nvPr/>
        </p:nvSpPr>
        <p:spPr>
          <a:xfrm>
            <a:off x="692896" y="913284"/>
            <a:ext cx="8064896"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ü"/>
            </a:pPr>
            <a:r>
              <a:rPr lang="es-EC" sz="2400" dirty="0" smtClean="0">
                <a:latin typeface="Candara" panose="020E0502030303020204" pitchFamily="34" charset="0"/>
              </a:rPr>
              <a:t>Se analiza del componente rural, aporta </a:t>
            </a:r>
            <a:r>
              <a:rPr lang="es-EC" sz="2400" dirty="0">
                <a:latin typeface="Candara" panose="020E0502030303020204" pitchFamily="34" charset="0"/>
              </a:rPr>
              <a:t>a</a:t>
            </a:r>
            <a:r>
              <a:rPr lang="es-EC" sz="2400" dirty="0" smtClean="0">
                <a:latin typeface="Candara" panose="020E0502030303020204" pitchFamily="34" charset="0"/>
              </a:rPr>
              <a:t>l cierre de brechas urbano rurales . CONDICIONANTE aprobación.</a:t>
            </a:r>
            <a:endParaRPr lang="es-ES" sz="2400" dirty="0">
              <a:latin typeface="Candara" panose="020E0502030303020204" pitchFamily="34" charset="0"/>
            </a:endParaRPr>
          </a:p>
        </p:txBody>
      </p:sp>
      <p:sp>
        <p:nvSpPr>
          <p:cNvPr id="9" name="8 Flecha doblada"/>
          <p:cNvSpPr/>
          <p:nvPr/>
        </p:nvSpPr>
        <p:spPr>
          <a:xfrm flipV="1">
            <a:off x="847468" y="1847637"/>
            <a:ext cx="1224136" cy="864096"/>
          </a:xfrm>
          <a:prstGeom prst="bentArrow">
            <a:avLst>
              <a:gd name="adj1" fmla="val 25000"/>
              <a:gd name="adj2" fmla="val 23175"/>
              <a:gd name="adj3" fmla="val 25000"/>
              <a:gd name="adj4" fmla="val 4375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solidFill>
                <a:schemeClr val="tx1"/>
              </a:solidFill>
            </a:endParaRPr>
          </a:p>
        </p:txBody>
      </p:sp>
      <p:sp>
        <p:nvSpPr>
          <p:cNvPr id="13" name="12 Título"/>
          <p:cNvSpPr>
            <a:spLocks noGrp="1"/>
          </p:cNvSpPr>
          <p:nvPr>
            <p:ph type="title"/>
          </p:nvPr>
        </p:nvSpPr>
        <p:spPr>
          <a:xfrm>
            <a:off x="2232688" y="1844136"/>
            <a:ext cx="6911312" cy="867597"/>
          </a:xfrm>
          <a:solidFill>
            <a:srgbClr val="92D050"/>
          </a:solidFill>
          <a:ln/>
        </p:spPr>
        <p:style>
          <a:lnRef idx="0">
            <a:schemeClr val="accent4"/>
          </a:lnRef>
          <a:fillRef idx="3">
            <a:schemeClr val="accent4"/>
          </a:fillRef>
          <a:effectRef idx="3">
            <a:schemeClr val="accent4"/>
          </a:effectRef>
          <a:fontRef idx="minor">
            <a:schemeClr val="lt1"/>
          </a:fontRef>
        </p:style>
        <p:txBody>
          <a:bodyPr>
            <a:normAutofit fontScale="90000"/>
          </a:bodyPr>
          <a:lstStyle/>
          <a:p>
            <a:pPr algn="l"/>
            <a:r>
              <a:rPr lang="es-ES" sz="2800" b="1" dirty="0" smtClean="0">
                <a:solidFill>
                  <a:schemeClr val="tx1"/>
                </a:solidFill>
                <a:latin typeface="Candara" panose="020E0502030303020204" pitchFamily="34" charset="0"/>
              </a:rPr>
              <a:t>componente de inversión  área urbana y rural</a:t>
            </a:r>
            <a:endParaRPr lang="es-ES" sz="2800" b="1" dirty="0">
              <a:solidFill>
                <a:schemeClr val="tx1"/>
              </a:solidFill>
              <a:latin typeface="Candara" panose="020E0502030303020204" pitchFamily="34" charset="0"/>
            </a:endParaRPr>
          </a:p>
        </p:txBody>
      </p:sp>
      <p:sp>
        <p:nvSpPr>
          <p:cNvPr id="14" name="12 Título"/>
          <p:cNvSpPr txBox="1">
            <a:spLocks/>
          </p:cNvSpPr>
          <p:nvPr/>
        </p:nvSpPr>
        <p:spPr>
          <a:xfrm>
            <a:off x="2195736" y="2929508"/>
            <a:ext cx="6490048" cy="93610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S" sz="2400" b="1" dirty="0" smtClean="0">
                <a:solidFill>
                  <a:srgbClr val="00B050"/>
                </a:solidFill>
                <a:latin typeface="Candara" panose="020E0502030303020204" pitchFamily="34" charset="0"/>
              </a:rPr>
              <a:t>Involucramiento de la población rural en la formulación plan – identifica proyectos de interés.</a:t>
            </a:r>
            <a:endParaRPr lang="es-ES" sz="2400" b="1" dirty="0">
              <a:solidFill>
                <a:srgbClr val="00B050"/>
              </a:solidFill>
              <a:latin typeface="Candara" panose="020E0502030303020204" pitchFamily="34" charset="0"/>
            </a:endParaRPr>
          </a:p>
        </p:txBody>
      </p:sp>
      <p:sp>
        <p:nvSpPr>
          <p:cNvPr id="16" name="2 Marcador de contenido"/>
          <p:cNvSpPr txBox="1">
            <a:spLocks/>
          </p:cNvSpPr>
          <p:nvPr/>
        </p:nvSpPr>
        <p:spPr>
          <a:xfrm>
            <a:off x="662304" y="265212"/>
            <a:ext cx="3624594" cy="5356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400" b="1" dirty="0" smtClean="0">
                <a:latin typeface="Candara" panose="020E0502030303020204" pitchFamily="34" charset="0"/>
              </a:rPr>
              <a:t> FACTOR ECONOMICO</a:t>
            </a:r>
            <a:endParaRPr lang="es-ES" sz="2400" b="1" dirty="0">
              <a:latin typeface="Candara" panose="020E0502030303020204" pitchFamily="34" charset="0"/>
            </a:endParaRPr>
          </a:p>
        </p:txBody>
      </p:sp>
      <p:sp>
        <p:nvSpPr>
          <p:cNvPr id="19" name="2 Marcador de contenido"/>
          <p:cNvSpPr txBox="1">
            <a:spLocks/>
          </p:cNvSpPr>
          <p:nvPr/>
        </p:nvSpPr>
        <p:spPr>
          <a:xfrm>
            <a:off x="762279" y="4081636"/>
            <a:ext cx="8064896" cy="115212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ü"/>
            </a:pPr>
            <a:r>
              <a:rPr lang="es-EC" sz="2400" dirty="0" smtClean="0">
                <a:latin typeface="Candara" panose="020E0502030303020204" pitchFamily="34" charset="0"/>
              </a:rPr>
              <a:t>No se presentan intereses particulares o de sectores empresariales, la aprobación considera el  interés colectivo.</a:t>
            </a:r>
            <a:endParaRPr lang="es-ES" sz="2400" dirty="0">
              <a:latin typeface="Candara" panose="020E0502030303020204" pitchFamily="34" charset="0"/>
            </a:endParaRPr>
          </a:p>
        </p:txBody>
      </p:sp>
    </p:spTree>
    <p:extLst>
      <p:ext uri="{BB962C8B-B14F-4D97-AF65-F5344CB8AC3E}">
        <p14:creationId xmlns:p14="http://schemas.microsoft.com/office/powerpoint/2010/main" val="779981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2 Título"/>
          <p:cNvSpPr txBox="1">
            <a:spLocks/>
          </p:cNvSpPr>
          <p:nvPr/>
        </p:nvSpPr>
        <p:spPr>
          <a:xfrm>
            <a:off x="0" y="265212"/>
            <a:ext cx="9144000" cy="520324"/>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s-ES" sz="2800" b="1" dirty="0">
              <a:latin typeface="Candara" panose="020E0502030303020204" pitchFamily="34" charset="0"/>
            </a:endParaRPr>
          </a:p>
        </p:txBody>
      </p:sp>
      <p:sp>
        <p:nvSpPr>
          <p:cNvPr id="9" name="8 Flecha doblada"/>
          <p:cNvSpPr/>
          <p:nvPr/>
        </p:nvSpPr>
        <p:spPr>
          <a:xfrm flipV="1">
            <a:off x="1007442" y="2281436"/>
            <a:ext cx="1224136" cy="864096"/>
          </a:xfrm>
          <a:prstGeom prst="bentArrow">
            <a:avLst>
              <a:gd name="adj1" fmla="val 25000"/>
              <a:gd name="adj2" fmla="val 23175"/>
              <a:gd name="adj3" fmla="val 25000"/>
              <a:gd name="adj4" fmla="val 4375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solidFill>
                <a:schemeClr val="tx1"/>
              </a:solidFill>
            </a:endParaRPr>
          </a:p>
        </p:txBody>
      </p:sp>
      <p:sp>
        <p:nvSpPr>
          <p:cNvPr id="13" name="12 Título"/>
          <p:cNvSpPr>
            <a:spLocks noGrp="1"/>
          </p:cNvSpPr>
          <p:nvPr>
            <p:ph type="title"/>
          </p:nvPr>
        </p:nvSpPr>
        <p:spPr>
          <a:xfrm>
            <a:off x="2495689" y="2396887"/>
            <a:ext cx="6647483" cy="892661"/>
          </a:xfrm>
          <a:solidFill>
            <a:srgbClr val="92D050"/>
          </a:solidFill>
        </p:spPr>
        <p:style>
          <a:lnRef idx="0">
            <a:schemeClr val="accent6"/>
          </a:lnRef>
          <a:fillRef idx="3">
            <a:schemeClr val="accent6"/>
          </a:fillRef>
          <a:effectRef idx="3">
            <a:schemeClr val="accent6"/>
          </a:effectRef>
          <a:fontRef idx="minor">
            <a:schemeClr val="lt1"/>
          </a:fontRef>
        </p:style>
        <p:txBody>
          <a:bodyPr>
            <a:normAutofit fontScale="90000"/>
          </a:bodyPr>
          <a:lstStyle/>
          <a:p>
            <a:pPr algn="l">
              <a:lnSpc>
                <a:spcPct val="150000"/>
              </a:lnSpc>
            </a:pPr>
            <a:r>
              <a:rPr lang="es-ES" sz="2200" b="1" dirty="0" smtClean="0">
                <a:solidFill>
                  <a:schemeClr val="tx1"/>
                </a:solidFill>
                <a:latin typeface="Candara" panose="020E0502030303020204" pitchFamily="34" charset="0"/>
              </a:rPr>
              <a:t>No hay socialización del plan ,</a:t>
            </a:r>
            <a:br>
              <a:rPr lang="es-ES" sz="2200" b="1" dirty="0" smtClean="0">
                <a:solidFill>
                  <a:schemeClr val="tx1"/>
                </a:solidFill>
                <a:latin typeface="Candara" panose="020E0502030303020204" pitchFamily="34" charset="0"/>
              </a:rPr>
            </a:br>
            <a:r>
              <a:rPr lang="es-ES" sz="2200" b="1" dirty="0" smtClean="0">
                <a:solidFill>
                  <a:schemeClr val="tx1"/>
                </a:solidFill>
                <a:latin typeface="Candara" panose="020E0502030303020204" pitchFamily="34" charset="0"/>
              </a:rPr>
              <a:t>No se conforman equipos técnico interdisciplinario.</a:t>
            </a:r>
            <a:endParaRPr lang="es-ES" sz="2200" b="1" dirty="0">
              <a:solidFill>
                <a:schemeClr val="tx1"/>
              </a:solidFill>
              <a:latin typeface="Candara" panose="020E0502030303020204" pitchFamily="34" charset="0"/>
            </a:endParaRPr>
          </a:p>
        </p:txBody>
      </p:sp>
      <p:sp>
        <p:nvSpPr>
          <p:cNvPr id="14" name="12 Título"/>
          <p:cNvSpPr txBox="1">
            <a:spLocks/>
          </p:cNvSpPr>
          <p:nvPr/>
        </p:nvSpPr>
        <p:spPr>
          <a:xfrm>
            <a:off x="2470173" y="3426045"/>
            <a:ext cx="6507909" cy="62968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S" sz="2400" b="1" dirty="0" smtClean="0">
                <a:solidFill>
                  <a:srgbClr val="00B050"/>
                </a:solidFill>
                <a:latin typeface="Candara" panose="020E0502030303020204" pitchFamily="34" charset="0"/>
              </a:rPr>
              <a:t>Plantea evaluar la </a:t>
            </a:r>
            <a:r>
              <a:rPr lang="es-ES" sz="3200" b="1" dirty="0" smtClean="0">
                <a:solidFill>
                  <a:srgbClr val="00B050"/>
                </a:solidFill>
                <a:latin typeface="Candara" panose="020E0502030303020204" pitchFamily="34" charset="0"/>
              </a:rPr>
              <a:t>calidad</a:t>
            </a:r>
            <a:r>
              <a:rPr lang="es-ES" sz="2400" b="1" dirty="0" smtClean="0">
                <a:solidFill>
                  <a:srgbClr val="00B050"/>
                </a:solidFill>
                <a:latin typeface="Candara" panose="020E0502030303020204" pitchFamily="34" charset="0"/>
              </a:rPr>
              <a:t> de los planes</a:t>
            </a:r>
            <a:r>
              <a:rPr lang="es-ES" sz="2400" b="1" dirty="0">
                <a:solidFill>
                  <a:srgbClr val="00B050"/>
                </a:solidFill>
                <a:latin typeface="Candara" panose="020E0502030303020204" pitchFamily="34" charset="0"/>
              </a:rPr>
              <a:t>.</a:t>
            </a:r>
          </a:p>
        </p:txBody>
      </p:sp>
      <p:sp>
        <p:nvSpPr>
          <p:cNvPr id="16" name="2 Marcador de contenido"/>
          <p:cNvSpPr txBox="1">
            <a:spLocks/>
          </p:cNvSpPr>
          <p:nvPr/>
        </p:nvSpPr>
        <p:spPr>
          <a:xfrm>
            <a:off x="662304" y="265212"/>
            <a:ext cx="5061824" cy="5356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400" b="1" dirty="0" smtClean="0">
                <a:latin typeface="Candara" panose="020E0502030303020204" pitchFamily="34" charset="0"/>
              </a:rPr>
              <a:t> FACTOR JURIDICO/ADMINISTRATIVO</a:t>
            </a:r>
            <a:endParaRPr lang="es-ES" sz="2400" b="1" dirty="0">
              <a:latin typeface="Candara" panose="020E0502030303020204" pitchFamily="34" charset="0"/>
            </a:endParaRPr>
          </a:p>
        </p:txBody>
      </p:sp>
      <p:sp>
        <p:nvSpPr>
          <p:cNvPr id="10" name="2 Marcador de contenido"/>
          <p:cNvSpPr txBox="1">
            <a:spLocks/>
          </p:cNvSpPr>
          <p:nvPr/>
        </p:nvSpPr>
        <p:spPr>
          <a:xfrm>
            <a:off x="656730" y="985292"/>
            <a:ext cx="8064896"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ü"/>
            </a:pPr>
            <a:r>
              <a:rPr lang="es-EC" sz="2400" dirty="0" smtClean="0">
                <a:latin typeface="Candara" panose="020E0502030303020204" pitchFamily="34" charset="0"/>
              </a:rPr>
              <a:t>La disposición cuarta del COPFP, </a:t>
            </a:r>
            <a:r>
              <a:rPr lang="es-EC" sz="3000" dirty="0" smtClean="0">
                <a:solidFill>
                  <a:srgbClr val="00B050"/>
                </a:solidFill>
                <a:latin typeface="Candara" panose="020E0502030303020204" pitchFamily="34" charset="0"/>
              </a:rPr>
              <a:t>se consideró</a:t>
            </a:r>
            <a:r>
              <a:rPr lang="es-EC" sz="2400" dirty="0" smtClean="0">
                <a:solidFill>
                  <a:srgbClr val="00B050"/>
                </a:solidFill>
                <a:latin typeface="Candara" panose="020E0502030303020204" pitchFamily="34" charset="0"/>
              </a:rPr>
              <a:t> </a:t>
            </a:r>
            <a:r>
              <a:rPr lang="es-EC" sz="2400" dirty="0" smtClean="0">
                <a:latin typeface="Candara" panose="020E0502030303020204" pitchFamily="34" charset="0"/>
              </a:rPr>
              <a:t>como un “proceso acelerado”, no se desarrollan todos los componentes del plan.</a:t>
            </a:r>
            <a:endParaRPr lang="es-ES" sz="2400" dirty="0">
              <a:latin typeface="Candara" panose="020E0502030303020204" pitchFamily="34" charset="0"/>
            </a:endParaRPr>
          </a:p>
        </p:txBody>
      </p:sp>
      <p:sp>
        <p:nvSpPr>
          <p:cNvPr id="8" name="2 Marcador de contenido"/>
          <p:cNvSpPr txBox="1">
            <a:spLocks/>
          </p:cNvSpPr>
          <p:nvPr/>
        </p:nvSpPr>
        <p:spPr>
          <a:xfrm>
            <a:off x="723177" y="4009628"/>
            <a:ext cx="8064896"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ü"/>
            </a:pPr>
            <a:r>
              <a:rPr lang="es-EC" sz="2400" dirty="0" smtClean="0">
                <a:latin typeface="Candara" panose="020E0502030303020204" pitchFamily="34" charset="0"/>
              </a:rPr>
              <a:t>La factibilidad de convenio con la UC , permitió mejor inversión de recursos, fortalecimiento equipo técnico y aprendizaje mutuo.</a:t>
            </a:r>
            <a:endParaRPr lang="es-ES" sz="2400" dirty="0">
              <a:latin typeface="Candara" panose="020E0502030303020204" pitchFamily="34" charset="0"/>
            </a:endParaRPr>
          </a:p>
        </p:txBody>
      </p:sp>
    </p:spTree>
    <p:extLst>
      <p:ext uri="{BB962C8B-B14F-4D97-AF65-F5344CB8AC3E}">
        <p14:creationId xmlns:p14="http://schemas.microsoft.com/office/powerpoint/2010/main" val="929940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2 Título"/>
          <p:cNvSpPr txBox="1">
            <a:spLocks/>
          </p:cNvSpPr>
          <p:nvPr/>
        </p:nvSpPr>
        <p:spPr>
          <a:xfrm>
            <a:off x="0" y="265212"/>
            <a:ext cx="9144000" cy="520324"/>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s-ES" sz="2800" b="1" dirty="0">
              <a:latin typeface="Candara" panose="020E0502030303020204" pitchFamily="34" charset="0"/>
            </a:endParaRPr>
          </a:p>
        </p:txBody>
      </p:sp>
      <p:sp>
        <p:nvSpPr>
          <p:cNvPr id="9" name="8 Flecha doblada"/>
          <p:cNvSpPr/>
          <p:nvPr/>
        </p:nvSpPr>
        <p:spPr>
          <a:xfrm flipV="1">
            <a:off x="693039" y="2353444"/>
            <a:ext cx="1026292" cy="866716"/>
          </a:xfrm>
          <a:prstGeom prst="bentArrow">
            <a:avLst>
              <a:gd name="adj1" fmla="val 25000"/>
              <a:gd name="adj2" fmla="val 21350"/>
              <a:gd name="adj3" fmla="val 25000"/>
              <a:gd name="adj4" fmla="val 4375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solidFill>
                <a:schemeClr val="tx1"/>
              </a:solidFill>
            </a:endParaRPr>
          </a:p>
        </p:txBody>
      </p:sp>
      <p:sp>
        <p:nvSpPr>
          <p:cNvPr id="16" name="2 Marcador de contenido"/>
          <p:cNvSpPr txBox="1">
            <a:spLocks/>
          </p:cNvSpPr>
          <p:nvPr/>
        </p:nvSpPr>
        <p:spPr>
          <a:xfrm>
            <a:off x="662304" y="265212"/>
            <a:ext cx="5061824" cy="5356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400" b="1" dirty="0" smtClean="0">
                <a:latin typeface="Candara" panose="020E0502030303020204" pitchFamily="34" charset="0"/>
              </a:rPr>
              <a:t> FACTOR JURIDICO/ADMINISTRATIVO</a:t>
            </a:r>
            <a:endParaRPr lang="es-ES" sz="2400" b="1" dirty="0">
              <a:latin typeface="Candara" panose="020E0502030303020204" pitchFamily="34" charset="0"/>
            </a:endParaRPr>
          </a:p>
        </p:txBody>
      </p:sp>
      <p:sp>
        <p:nvSpPr>
          <p:cNvPr id="10" name="2 Marcador de contenido"/>
          <p:cNvSpPr txBox="1">
            <a:spLocks/>
          </p:cNvSpPr>
          <p:nvPr/>
        </p:nvSpPr>
        <p:spPr>
          <a:xfrm>
            <a:off x="2084650" y="2180412"/>
            <a:ext cx="6951846" cy="3456384"/>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200" dirty="0" smtClean="0">
                <a:latin typeface="Candara" panose="020E0502030303020204" pitchFamily="34" charset="0"/>
              </a:rPr>
              <a:t>Participación Social - </a:t>
            </a:r>
            <a:r>
              <a:rPr lang="es-EC" sz="2200" b="1" dirty="0" smtClean="0">
                <a:latin typeface="Candara" panose="020E0502030303020204" pitchFamily="34" charset="0"/>
              </a:rPr>
              <a:t>El involucramiento</a:t>
            </a:r>
            <a:r>
              <a:rPr lang="es-EC" sz="2200" dirty="0" smtClean="0">
                <a:latin typeface="Candara" panose="020E0502030303020204" pitchFamily="34" charset="0"/>
              </a:rPr>
              <a:t> de la población organizada, permite identificar estrategias y políticas específicas en el territorio.</a:t>
            </a:r>
          </a:p>
          <a:p>
            <a:pPr marL="0" indent="0" algn="just">
              <a:buNone/>
            </a:pPr>
            <a:r>
              <a:rPr lang="es-EC" sz="2200" dirty="0" smtClean="0">
                <a:latin typeface="Candara" panose="020E0502030303020204" pitchFamily="34" charset="0"/>
              </a:rPr>
              <a:t>Aunque no se contó con catastros ni cartografías actualizadas, </a:t>
            </a:r>
            <a:r>
              <a:rPr lang="es-EC" sz="2200" b="1" dirty="0" smtClean="0">
                <a:latin typeface="Candara" panose="020E0502030303020204" pitchFamily="34" charset="0"/>
              </a:rPr>
              <a:t>se trabajo con lo que disponían</a:t>
            </a:r>
            <a:r>
              <a:rPr lang="es-EC" sz="2200" dirty="0" smtClean="0">
                <a:latin typeface="Candara" panose="020E0502030303020204" pitchFamily="34" charset="0"/>
              </a:rPr>
              <a:t> a la fecha, existió facilidad debido a que el personal técnico del GAD, conocía el territorio.</a:t>
            </a:r>
          </a:p>
          <a:p>
            <a:pPr marL="0" indent="0" algn="just">
              <a:buNone/>
            </a:pPr>
            <a:r>
              <a:rPr lang="es-EC" sz="2200" dirty="0" smtClean="0">
                <a:latin typeface="Candara" panose="020E0502030303020204" pitchFamily="34" charset="0"/>
              </a:rPr>
              <a:t>Se </a:t>
            </a:r>
            <a:r>
              <a:rPr lang="es-EC" sz="2200" b="1" dirty="0" smtClean="0">
                <a:latin typeface="Candara" panose="020E0502030303020204" pitchFamily="34" charset="0"/>
              </a:rPr>
              <a:t>adaptó</a:t>
            </a:r>
            <a:r>
              <a:rPr lang="es-EC" sz="2200" dirty="0" smtClean="0">
                <a:latin typeface="Candara" panose="020E0502030303020204" pitchFamily="34" charset="0"/>
              </a:rPr>
              <a:t> la metodología a las características y requerimientos del cantón (población).</a:t>
            </a:r>
            <a:endParaRPr lang="es-ES" sz="2200" dirty="0">
              <a:latin typeface="Candara" panose="020E0502030303020204" pitchFamily="34" charset="0"/>
            </a:endParaRPr>
          </a:p>
        </p:txBody>
      </p:sp>
      <p:sp>
        <p:nvSpPr>
          <p:cNvPr id="11" name="2 Marcador de contenido"/>
          <p:cNvSpPr txBox="1">
            <a:spLocks/>
          </p:cNvSpPr>
          <p:nvPr/>
        </p:nvSpPr>
        <p:spPr>
          <a:xfrm>
            <a:off x="539552" y="884268"/>
            <a:ext cx="8064896"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400" dirty="0" smtClean="0">
                <a:latin typeface="Candara" panose="020E0502030303020204" pitchFamily="34" charset="0"/>
              </a:rPr>
              <a:t>La presencia de obstáculos </a:t>
            </a:r>
            <a:r>
              <a:rPr lang="es-EC" sz="2000" dirty="0" smtClean="0">
                <a:latin typeface="Candara" panose="020E0502030303020204" pitchFamily="34" charset="0"/>
              </a:rPr>
              <a:t> (participación social, carencia de información y metodologías) </a:t>
            </a:r>
            <a:r>
              <a:rPr lang="es-EC" sz="2400" dirty="0" smtClean="0">
                <a:latin typeface="Candara" panose="020E0502030303020204" pitchFamily="34" charset="0"/>
              </a:rPr>
              <a:t>influyen o no, en la aprobación de los planes.</a:t>
            </a:r>
            <a:endParaRPr lang="es-ES" sz="2400" dirty="0">
              <a:latin typeface="Candara" panose="020E0502030303020204" pitchFamily="34" charset="0"/>
            </a:endParaRPr>
          </a:p>
        </p:txBody>
      </p:sp>
    </p:spTree>
    <p:extLst>
      <p:ext uri="{BB962C8B-B14F-4D97-AF65-F5344CB8AC3E}">
        <p14:creationId xmlns:p14="http://schemas.microsoft.com/office/powerpoint/2010/main" val="1532892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2 Título"/>
          <p:cNvSpPr txBox="1">
            <a:spLocks/>
          </p:cNvSpPr>
          <p:nvPr/>
        </p:nvSpPr>
        <p:spPr>
          <a:xfrm>
            <a:off x="0" y="265212"/>
            <a:ext cx="9144000" cy="520324"/>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s-ES" sz="2800" b="1" dirty="0">
              <a:latin typeface="Candara" panose="020E0502030303020204" pitchFamily="34" charset="0"/>
            </a:endParaRPr>
          </a:p>
        </p:txBody>
      </p:sp>
      <p:sp>
        <p:nvSpPr>
          <p:cNvPr id="16" name="2 Marcador de contenido"/>
          <p:cNvSpPr txBox="1">
            <a:spLocks/>
          </p:cNvSpPr>
          <p:nvPr/>
        </p:nvSpPr>
        <p:spPr>
          <a:xfrm>
            <a:off x="662304" y="265212"/>
            <a:ext cx="5061824" cy="5356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400" b="1" dirty="0" smtClean="0">
                <a:latin typeface="Candara" panose="020E0502030303020204" pitchFamily="34" charset="0"/>
              </a:rPr>
              <a:t> FACTOR SOCIO/CULTURAL</a:t>
            </a:r>
            <a:endParaRPr lang="es-ES" sz="2400" b="1" dirty="0">
              <a:latin typeface="Candara" panose="020E0502030303020204" pitchFamily="34" charset="0"/>
            </a:endParaRPr>
          </a:p>
        </p:txBody>
      </p:sp>
      <p:sp>
        <p:nvSpPr>
          <p:cNvPr id="11" name="2 Marcador de contenido"/>
          <p:cNvSpPr txBox="1">
            <a:spLocks/>
          </p:cNvSpPr>
          <p:nvPr/>
        </p:nvSpPr>
        <p:spPr>
          <a:xfrm>
            <a:off x="611560" y="985292"/>
            <a:ext cx="8280920"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ü"/>
            </a:pPr>
            <a:r>
              <a:rPr lang="es-EC" sz="2200" dirty="0" smtClean="0">
                <a:latin typeface="Candara" panose="020E0502030303020204" pitchFamily="34" charset="0"/>
              </a:rPr>
              <a:t>La ideología de los partidos políticos, respecto al rol planificador y regulador del Estado, </a:t>
            </a:r>
            <a:r>
              <a:rPr lang="es-EC" sz="2800" b="1" dirty="0" smtClean="0">
                <a:solidFill>
                  <a:srgbClr val="00B050"/>
                </a:solidFill>
                <a:latin typeface="Candara" panose="020E0502030303020204" pitchFamily="34" charset="0"/>
              </a:rPr>
              <a:t>no influyó </a:t>
            </a:r>
            <a:r>
              <a:rPr lang="es-EC" sz="2200" dirty="0" smtClean="0">
                <a:latin typeface="Candara" panose="020E0502030303020204" pitchFamily="34" charset="0"/>
              </a:rPr>
              <a:t>en la aprobación del plan, debido a trayectoria de planificación y organización ciudadana.</a:t>
            </a:r>
            <a:endParaRPr lang="es-ES" sz="2200" dirty="0">
              <a:latin typeface="Candara" panose="020E0502030303020204" pitchFamily="34" charset="0"/>
            </a:endParaRPr>
          </a:p>
        </p:txBody>
      </p:sp>
      <p:sp>
        <p:nvSpPr>
          <p:cNvPr id="8" name="2 Marcador de contenido"/>
          <p:cNvSpPr txBox="1">
            <a:spLocks/>
          </p:cNvSpPr>
          <p:nvPr/>
        </p:nvSpPr>
        <p:spPr>
          <a:xfrm>
            <a:off x="627325" y="2332812"/>
            <a:ext cx="8280920" cy="16768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ü"/>
            </a:pPr>
            <a:r>
              <a:rPr lang="es-EC" sz="2200" dirty="0" smtClean="0">
                <a:latin typeface="Candara" panose="020E0502030303020204" pitchFamily="34" charset="0"/>
              </a:rPr>
              <a:t>La propensión de aprobar los planes en sociedades mas urbana, no se cumple en </a:t>
            </a:r>
            <a:r>
              <a:rPr lang="es-EC" sz="2200" dirty="0" err="1" smtClean="0">
                <a:latin typeface="Candara" panose="020E0502030303020204" pitchFamily="34" charset="0"/>
              </a:rPr>
              <a:t>Nabón</a:t>
            </a:r>
            <a:r>
              <a:rPr lang="es-EC" sz="2200" dirty="0" smtClean="0">
                <a:latin typeface="Candara" panose="020E0502030303020204" pitchFamily="34" charset="0"/>
              </a:rPr>
              <a:t>, pues al ser un cantón predominante rural, la participación fue mayoritaria  debido a la necesidad de infraestructuras.</a:t>
            </a:r>
            <a:endParaRPr lang="es-ES" sz="2200" dirty="0">
              <a:latin typeface="Candara" panose="020E0502030303020204" pitchFamily="34" charset="0"/>
            </a:endParaRPr>
          </a:p>
        </p:txBody>
      </p:sp>
      <p:sp>
        <p:nvSpPr>
          <p:cNvPr id="12" name="2 Marcador de contenido"/>
          <p:cNvSpPr txBox="1">
            <a:spLocks/>
          </p:cNvSpPr>
          <p:nvPr/>
        </p:nvSpPr>
        <p:spPr>
          <a:xfrm>
            <a:off x="683568" y="3946566"/>
            <a:ext cx="8280920" cy="16768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ü"/>
            </a:pPr>
            <a:r>
              <a:rPr lang="es-EC" sz="2200" dirty="0" smtClean="0">
                <a:latin typeface="Candara" panose="020E0502030303020204" pitchFamily="34" charset="0"/>
              </a:rPr>
              <a:t>La presencia de comunas indígenas,  si bien denotan una dinámica diferente, la misma no influyó  en la aprobación, pues la socialización permitiría mejorar las característica socioeconómicas del cantón.</a:t>
            </a:r>
            <a:endParaRPr lang="es-ES" sz="2200" dirty="0">
              <a:latin typeface="Candara" panose="020E0502030303020204" pitchFamily="34" charset="0"/>
            </a:endParaRPr>
          </a:p>
        </p:txBody>
      </p:sp>
    </p:spTree>
    <p:extLst>
      <p:ext uri="{BB962C8B-B14F-4D97-AF65-F5344CB8AC3E}">
        <p14:creationId xmlns:p14="http://schemas.microsoft.com/office/powerpoint/2010/main" val="1481060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769268"/>
            <a:ext cx="7848872" cy="3816429"/>
          </a:xfrm>
          <a:prstGeom prst="rect">
            <a:avLst/>
          </a:prstGeom>
        </p:spPr>
        <p:txBody>
          <a:bodyPr wrap="square">
            <a:spAutoFit/>
          </a:bodyPr>
          <a:lstStyle/>
          <a:p>
            <a:pPr algn="just"/>
            <a:r>
              <a:rPr lang="es-ES" sz="2200" dirty="0">
                <a:latin typeface="Candara" panose="020E0502030303020204" pitchFamily="34" charset="0"/>
              </a:rPr>
              <a:t>El proyecto es desarrollado por el siguiente equipo de investigadores de la Facultad de Arquitectura de la Universidad de </a:t>
            </a:r>
            <a:r>
              <a:rPr lang="es-ES" sz="2200" dirty="0" smtClean="0">
                <a:latin typeface="Candara" panose="020E0502030303020204" pitchFamily="34" charset="0"/>
              </a:rPr>
              <a:t>Cuenca:</a:t>
            </a:r>
            <a:endParaRPr lang="es-EC" sz="2200" dirty="0">
              <a:latin typeface="Candara" panose="020E0502030303020204" pitchFamily="34" charset="0"/>
            </a:endParaRPr>
          </a:p>
          <a:p>
            <a:pPr algn="just"/>
            <a:r>
              <a:rPr lang="es-ES" sz="2200" dirty="0">
                <a:latin typeface="Candara" panose="020E0502030303020204" pitchFamily="34" charset="0"/>
              </a:rPr>
              <a:t> </a:t>
            </a:r>
            <a:endParaRPr lang="es-ES" sz="2200" dirty="0" smtClean="0">
              <a:latin typeface="Candara" panose="020E0502030303020204" pitchFamily="34" charset="0"/>
            </a:endParaRPr>
          </a:p>
          <a:p>
            <a:pPr algn="just"/>
            <a:endParaRPr lang="es-ES" sz="2200" dirty="0">
              <a:latin typeface="Candara" panose="020E0502030303020204" pitchFamily="34" charset="0"/>
            </a:endParaRPr>
          </a:p>
          <a:p>
            <a:pPr algn="just"/>
            <a:endParaRPr lang="es-EC" sz="2200" dirty="0">
              <a:latin typeface="Candara" panose="020E0502030303020204" pitchFamily="34" charset="0"/>
            </a:endParaRPr>
          </a:p>
          <a:p>
            <a:pPr algn="r"/>
            <a:r>
              <a:rPr lang="es-ES" sz="2200" dirty="0" smtClean="0">
                <a:latin typeface="Candara" panose="020E0502030303020204" pitchFamily="34" charset="0"/>
              </a:rPr>
              <a:t>Arq</a:t>
            </a:r>
            <a:r>
              <a:rPr lang="es-ES" sz="2200" dirty="0">
                <a:latin typeface="Candara" panose="020E0502030303020204" pitchFamily="34" charset="0"/>
              </a:rPr>
              <a:t>. Cecilia Rodríguez T.</a:t>
            </a:r>
            <a:endParaRPr lang="es-EC" sz="2200" dirty="0">
              <a:latin typeface="Candara" panose="020E0502030303020204" pitchFamily="34" charset="0"/>
            </a:endParaRPr>
          </a:p>
          <a:p>
            <a:pPr algn="r"/>
            <a:r>
              <a:rPr lang="es-ES" sz="2200" dirty="0" smtClean="0">
                <a:latin typeface="Candara" panose="020E0502030303020204" pitchFamily="34" charset="0"/>
              </a:rPr>
              <a:t>Arq</a:t>
            </a:r>
            <a:r>
              <a:rPr lang="es-ES" sz="2200" dirty="0">
                <a:latin typeface="Candara" panose="020E0502030303020204" pitchFamily="34" charset="0"/>
              </a:rPr>
              <a:t>. Cristina </a:t>
            </a:r>
            <a:r>
              <a:rPr lang="es-ES" sz="2200" dirty="0" err="1">
                <a:latin typeface="Candara" panose="020E0502030303020204" pitchFamily="34" charset="0"/>
              </a:rPr>
              <a:t>Chuquiguanga</a:t>
            </a:r>
            <a:r>
              <a:rPr lang="es-ES" sz="2200" dirty="0">
                <a:latin typeface="Candara" panose="020E0502030303020204" pitchFamily="34" charset="0"/>
              </a:rPr>
              <a:t> A.</a:t>
            </a:r>
            <a:endParaRPr lang="es-EC" sz="2200" dirty="0">
              <a:latin typeface="Candara" panose="020E0502030303020204" pitchFamily="34" charset="0"/>
            </a:endParaRPr>
          </a:p>
          <a:p>
            <a:pPr algn="r"/>
            <a:r>
              <a:rPr lang="es-ES" sz="2200" dirty="0" smtClean="0">
                <a:latin typeface="Candara" panose="020E0502030303020204" pitchFamily="34" charset="0"/>
              </a:rPr>
              <a:t>Arq</a:t>
            </a:r>
            <a:r>
              <a:rPr lang="es-ES" sz="2200" dirty="0">
                <a:latin typeface="Candara" panose="020E0502030303020204" pitchFamily="34" charset="0"/>
              </a:rPr>
              <a:t>. Mónica González Ll.</a:t>
            </a:r>
            <a:endParaRPr lang="es-EC" sz="2200" dirty="0">
              <a:latin typeface="Candara" panose="020E0502030303020204" pitchFamily="34" charset="0"/>
            </a:endParaRPr>
          </a:p>
          <a:p>
            <a:pPr algn="r"/>
            <a:r>
              <a:rPr lang="es-ES" sz="2200" dirty="0" smtClean="0">
                <a:latin typeface="Candara" panose="020E0502030303020204" pitchFamily="34" charset="0"/>
              </a:rPr>
              <a:t>Arq</a:t>
            </a:r>
            <a:r>
              <a:rPr lang="es-ES" sz="2200" dirty="0">
                <a:latin typeface="Candara" panose="020E0502030303020204" pitchFamily="34" charset="0"/>
              </a:rPr>
              <a:t>. Lorena Vivanco C.</a:t>
            </a:r>
            <a:endParaRPr lang="es-EC" sz="2200" dirty="0">
              <a:latin typeface="Candara" panose="020E0502030303020204" pitchFamily="34" charset="0"/>
            </a:endParaRPr>
          </a:p>
          <a:p>
            <a:pPr algn="just"/>
            <a:endParaRPr lang="es-EC" sz="2200" dirty="0">
              <a:latin typeface="Candara" panose="020E0502030303020204" pitchFamily="34" charset="0"/>
            </a:endParaRPr>
          </a:p>
        </p:txBody>
      </p:sp>
    </p:spTree>
    <p:extLst>
      <p:ext uri="{BB962C8B-B14F-4D97-AF65-F5344CB8AC3E}">
        <p14:creationId xmlns:p14="http://schemas.microsoft.com/office/powerpoint/2010/main" val="4212076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2 Título"/>
          <p:cNvSpPr txBox="1">
            <a:spLocks/>
          </p:cNvSpPr>
          <p:nvPr/>
        </p:nvSpPr>
        <p:spPr>
          <a:xfrm>
            <a:off x="0" y="265212"/>
            <a:ext cx="9144000" cy="520324"/>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s-ES" sz="2800" b="1" dirty="0">
              <a:latin typeface="Candara" panose="020E0502030303020204" pitchFamily="34" charset="0"/>
            </a:endParaRPr>
          </a:p>
        </p:txBody>
      </p:sp>
      <p:sp>
        <p:nvSpPr>
          <p:cNvPr id="16" name="2 Marcador de contenido"/>
          <p:cNvSpPr txBox="1">
            <a:spLocks/>
          </p:cNvSpPr>
          <p:nvPr/>
        </p:nvSpPr>
        <p:spPr>
          <a:xfrm>
            <a:off x="662304" y="265212"/>
            <a:ext cx="5061824" cy="5356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400" b="1" dirty="0" smtClean="0">
                <a:latin typeface="Candara" panose="020E0502030303020204" pitchFamily="34" charset="0"/>
              </a:rPr>
              <a:t> FACTOR AMBIENTAL</a:t>
            </a:r>
            <a:endParaRPr lang="es-ES" sz="2400" b="1" dirty="0">
              <a:latin typeface="Candara" panose="020E0502030303020204" pitchFamily="34" charset="0"/>
            </a:endParaRPr>
          </a:p>
        </p:txBody>
      </p:sp>
      <p:sp>
        <p:nvSpPr>
          <p:cNvPr id="11" name="2 Marcador de contenido"/>
          <p:cNvSpPr txBox="1">
            <a:spLocks/>
          </p:cNvSpPr>
          <p:nvPr/>
        </p:nvSpPr>
        <p:spPr>
          <a:xfrm>
            <a:off x="593228" y="1201316"/>
            <a:ext cx="8280920" cy="115212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ü"/>
            </a:pPr>
            <a:r>
              <a:rPr lang="es-EC" sz="2200" dirty="0" smtClean="0">
                <a:latin typeface="Candara" panose="020E0502030303020204" pitchFamily="34" charset="0"/>
              </a:rPr>
              <a:t>El plan incluyó políticas generales de manejo de recursos, que sirven de base para estudios específicos, existió la </a:t>
            </a:r>
            <a:r>
              <a:rPr lang="es-EC" sz="2800" b="1" dirty="0" smtClean="0">
                <a:latin typeface="Candara" panose="020E0502030303020204" pitchFamily="34" charset="0"/>
              </a:rPr>
              <a:t>regulación</a:t>
            </a:r>
            <a:r>
              <a:rPr lang="es-EC" sz="2200" dirty="0" smtClean="0">
                <a:latin typeface="Candara" panose="020E0502030303020204" pitchFamily="34" charset="0"/>
              </a:rPr>
              <a:t> de recursos  naturales de manera conjunta con la población.</a:t>
            </a:r>
            <a:endParaRPr lang="es-ES" sz="2200" dirty="0">
              <a:latin typeface="Candara" panose="020E0502030303020204" pitchFamily="34" charset="0"/>
            </a:endParaRPr>
          </a:p>
        </p:txBody>
      </p:sp>
      <p:sp>
        <p:nvSpPr>
          <p:cNvPr id="8" name="2 Marcador de contenido"/>
          <p:cNvSpPr txBox="1">
            <a:spLocks/>
          </p:cNvSpPr>
          <p:nvPr/>
        </p:nvSpPr>
        <p:spPr>
          <a:xfrm>
            <a:off x="627325" y="2785492"/>
            <a:ext cx="8280920" cy="1224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ü"/>
            </a:pPr>
            <a:r>
              <a:rPr lang="es-EC" sz="2200" dirty="0" smtClean="0">
                <a:latin typeface="Candara" panose="020E0502030303020204" pitchFamily="34" charset="0"/>
              </a:rPr>
              <a:t>No se generaron conflictos entre los usos de suelo.</a:t>
            </a:r>
            <a:endParaRPr lang="es-ES" sz="2200" dirty="0">
              <a:latin typeface="Candara" panose="020E0502030303020204" pitchFamily="34" charset="0"/>
            </a:endParaRPr>
          </a:p>
        </p:txBody>
      </p:sp>
      <p:sp>
        <p:nvSpPr>
          <p:cNvPr id="12" name="2 Marcador de contenido"/>
          <p:cNvSpPr txBox="1">
            <a:spLocks/>
          </p:cNvSpPr>
          <p:nvPr/>
        </p:nvSpPr>
        <p:spPr>
          <a:xfrm>
            <a:off x="683568" y="3946566"/>
            <a:ext cx="8280920" cy="16768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ü"/>
            </a:pPr>
            <a:r>
              <a:rPr lang="es-EC" sz="2200" dirty="0" smtClean="0">
                <a:latin typeface="Candara" panose="020E0502030303020204" pitchFamily="34" charset="0"/>
              </a:rPr>
              <a:t>La necesidad de planificar y gestionar territorios con riesgos naturales, no influyó en </a:t>
            </a:r>
            <a:r>
              <a:rPr lang="es-EC" sz="2200" dirty="0" err="1" smtClean="0">
                <a:latin typeface="Candara" panose="020E0502030303020204" pitchFamily="34" charset="0"/>
              </a:rPr>
              <a:t>Nabón</a:t>
            </a:r>
            <a:r>
              <a:rPr lang="es-EC" sz="2200" dirty="0" smtClean="0">
                <a:latin typeface="Candara" panose="020E0502030303020204" pitchFamily="34" charset="0"/>
              </a:rPr>
              <a:t>, no se consideraron en el Plan, porque no fueron relevantes  a la fecha,  y  la falta de personal técnico especializado.</a:t>
            </a:r>
            <a:endParaRPr lang="es-ES" sz="2200" dirty="0">
              <a:latin typeface="Candara" panose="020E0502030303020204" pitchFamily="34" charset="0"/>
            </a:endParaRPr>
          </a:p>
        </p:txBody>
      </p:sp>
    </p:spTree>
    <p:extLst>
      <p:ext uri="{BB962C8B-B14F-4D97-AF65-F5344CB8AC3E}">
        <p14:creationId xmlns:p14="http://schemas.microsoft.com/office/powerpoint/2010/main" val="16901036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2">
            <a:extLst>
              <a:ext uri="{28A0092B-C50C-407E-A947-70E740481C1C}">
                <a14:useLocalDpi xmlns:a14="http://schemas.microsoft.com/office/drawing/2010/main" val="0"/>
              </a:ext>
            </a:extLst>
          </a:blip>
          <a:srcRect l="11341" t="13090" r="12583" b="22336"/>
          <a:stretch/>
        </p:blipFill>
        <p:spPr>
          <a:xfrm>
            <a:off x="48526" y="173421"/>
            <a:ext cx="8985115" cy="5391808"/>
          </a:xfrm>
          <a:prstGeom prst="rect">
            <a:avLst/>
          </a:prstGeom>
        </p:spPr>
      </p:pic>
      <p:sp>
        <p:nvSpPr>
          <p:cNvPr id="2" name="1 Título"/>
          <p:cNvSpPr>
            <a:spLocks noGrp="1"/>
          </p:cNvSpPr>
          <p:nvPr>
            <p:ph type="title"/>
          </p:nvPr>
        </p:nvSpPr>
        <p:spPr>
          <a:xfrm>
            <a:off x="0" y="121196"/>
            <a:ext cx="9175502" cy="648072"/>
          </a:xfrm>
          <a:solidFill>
            <a:srgbClr val="FFC000"/>
          </a:solidFill>
        </p:spPr>
        <p:style>
          <a:lnRef idx="0">
            <a:schemeClr val="accent6"/>
          </a:lnRef>
          <a:fillRef idx="3">
            <a:schemeClr val="accent6"/>
          </a:fillRef>
          <a:effectRef idx="3">
            <a:schemeClr val="accent6"/>
          </a:effectRef>
          <a:fontRef idx="minor">
            <a:schemeClr val="lt1"/>
          </a:fontRef>
        </p:style>
        <p:txBody>
          <a:bodyPr>
            <a:normAutofit fontScale="90000"/>
          </a:bodyPr>
          <a:lstStyle/>
          <a:p>
            <a:r>
              <a:rPr lang="es-EC" sz="3600" b="1" dirty="0" smtClean="0">
                <a:solidFill>
                  <a:schemeClr val="bg1"/>
                </a:solidFill>
                <a:latin typeface="Candara" panose="020E0502030303020204" pitchFamily="34" charset="0"/>
              </a:rPr>
              <a:t>CASO DE ESTUDIO  </a:t>
            </a:r>
            <a:r>
              <a:rPr lang="es-EC" sz="4900" b="1" dirty="0" smtClean="0">
                <a:solidFill>
                  <a:schemeClr val="tx1"/>
                </a:solidFill>
                <a:latin typeface="Candara" panose="020E0502030303020204" pitchFamily="34" charset="0"/>
              </a:rPr>
              <a:t>AZOGUES</a:t>
            </a:r>
            <a:r>
              <a:rPr lang="es-EC" sz="2200" b="1" dirty="0" smtClean="0">
                <a:solidFill>
                  <a:schemeClr val="tx1"/>
                </a:solidFill>
                <a:latin typeface="Candara" panose="020E0502030303020204" pitchFamily="34" charset="0"/>
              </a:rPr>
              <a:t>(aprueba)</a:t>
            </a:r>
            <a:endParaRPr lang="es-ES" sz="2200" dirty="0">
              <a:solidFill>
                <a:schemeClr val="tx1"/>
              </a:solidFill>
              <a:latin typeface="Candara" panose="020E0502030303020204" pitchFamily="34" charset="0"/>
            </a:endParaRPr>
          </a:p>
        </p:txBody>
      </p:sp>
      <p:sp>
        <p:nvSpPr>
          <p:cNvPr id="3" name="2 Marcador de contenido"/>
          <p:cNvSpPr>
            <a:spLocks noGrp="1"/>
          </p:cNvSpPr>
          <p:nvPr>
            <p:ph idx="1"/>
          </p:nvPr>
        </p:nvSpPr>
        <p:spPr>
          <a:xfrm>
            <a:off x="4855022" y="1345332"/>
            <a:ext cx="4349627" cy="432047"/>
          </a:xfrm>
        </p:spPr>
        <p:txBody>
          <a:bodyPr>
            <a:normAutofit lnSpcReduction="10000"/>
          </a:bodyPr>
          <a:lstStyle/>
          <a:p>
            <a:r>
              <a:rPr lang="es-EC" dirty="0" smtClean="0">
                <a:solidFill>
                  <a:schemeClr val="tx1"/>
                </a:solidFill>
                <a:latin typeface="Candara" panose="020E0502030303020204" pitchFamily="34" charset="0"/>
              </a:rPr>
              <a:t>Extensión 61.282 ha</a:t>
            </a:r>
          </a:p>
        </p:txBody>
      </p:sp>
      <p:grpSp>
        <p:nvGrpSpPr>
          <p:cNvPr id="5" name="4 Grupo"/>
          <p:cNvGrpSpPr/>
          <p:nvPr/>
        </p:nvGrpSpPr>
        <p:grpSpPr>
          <a:xfrm>
            <a:off x="789107" y="3776532"/>
            <a:ext cx="1334621" cy="576195"/>
            <a:chOff x="611231" y="3435378"/>
            <a:chExt cx="1334621" cy="576195"/>
          </a:xfrm>
        </p:grpSpPr>
        <p:pic>
          <p:nvPicPr>
            <p:cNvPr id="1026" name="Picture 2" descr="Resultado de imagen para imagenes hombre mujer"/>
            <p:cNvPicPr>
              <a:picLocks noChangeAspect="1" noChangeArrowheads="1"/>
            </p:cNvPicPr>
            <p:nvPr/>
          </p:nvPicPr>
          <p:blipFill rotWithShape="1">
            <a:blip r:embed="rId3">
              <a:extLst>
                <a:ext uri="{28A0092B-C50C-407E-A947-70E740481C1C}">
                  <a14:useLocalDpi xmlns:a14="http://schemas.microsoft.com/office/drawing/2010/main" val="0"/>
                </a:ext>
              </a:extLst>
            </a:blip>
            <a:srcRect l="11741" t="19129" r="58861" b="18588"/>
            <a:stretch/>
          </p:blipFill>
          <p:spPr bwMode="auto">
            <a:xfrm>
              <a:off x="1583245" y="3436131"/>
              <a:ext cx="362607" cy="575442"/>
            </a:xfrm>
            <a:prstGeom prst="rect">
              <a:avLst/>
            </a:prstGeom>
            <a:noFill/>
            <a:extLst>
              <a:ext uri="{909E8E84-426E-40DD-AFC4-6F175D3DCCD1}">
                <a14:hiddenFill xmlns:a14="http://schemas.microsoft.com/office/drawing/2010/main">
                  <a:solidFill>
                    <a:srgbClr val="FFFFFF"/>
                  </a:solidFill>
                </a14:hiddenFill>
              </a:ext>
            </a:extLst>
          </p:spPr>
        </p:pic>
        <p:sp>
          <p:nvSpPr>
            <p:cNvPr id="7" name="2 Marcador de contenido"/>
            <p:cNvSpPr txBox="1">
              <a:spLocks/>
            </p:cNvSpPr>
            <p:nvPr/>
          </p:nvSpPr>
          <p:spPr>
            <a:xfrm>
              <a:off x="611231" y="3435378"/>
              <a:ext cx="972531" cy="573497"/>
            </a:xfrm>
            <a:prstGeom prst="rect">
              <a:avLst/>
            </a:prstGeom>
            <a:solidFill>
              <a:schemeClr val="bg1"/>
            </a:solidFill>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S" dirty="0" smtClean="0">
                  <a:latin typeface="Candara" panose="020E0502030303020204" pitchFamily="34" charset="0"/>
                </a:rPr>
                <a:t>54,2%</a:t>
              </a:r>
              <a:endParaRPr lang="es-ES" dirty="0">
                <a:solidFill>
                  <a:srgbClr val="00B050"/>
                </a:solidFill>
                <a:latin typeface="Candara" panose="020E0502030303020204" pitchFamily="34" charset="0"/>
              </a:endParaRPr>
            </a:p>
          </p:txBody>
        </p:sp>
      </p:grpSp>
      <p:grpSp>
        <p:nvGrpSpPr>
          <p:cNvPr id="9" name="8 Grupo"/>
          <p:cNvGrpSpPr/>
          <p:nvPr/>
        </p:nvGrpSpPr>
        <p:grpSpPr>
          <a:xfrm>
            <a:off x="789107" y="4350782"/>
            <a:ext cx="1331208" cy="666958"/>
            <a:chOff x="611231" y="4009628"/>
            <a:chExt cx="1331208" cy="666958"/>
          </a:xfrm>
        </p:grpSpPr>
        <p:pic>
          <p:nvPicPr>
            <p:cNvPr id="6" name="Picture 2" descr="Resultado de imagen para imagenes hombre mujer"/>
            <p:cNvPicPr>
              <a:picLocks noChangeAspect="1" noChangeArrowheads="1"/>
            </p:cNvPicPr>
            <p:nvPr/>
          </p:nvPicPr>
          <p:blipFill rotWithShape="1">
            <a:blip r:embed="rId3">
              <a:extLst>
                <a:ext uri="{28A0092B-C50C-407E-A947-70E740481C1C}">
                  <a14:useLocalDpi xmlns:a14="http://schemas.microsoft.com/office/drawing/2010/main" val="0"/>
                </a:ext>
              </a:extLst>
            </a:blip>
            <a:srcRect l="64326" t="18560" r="10751" b="22570"/>
            <a:stretch/>
          </p:blipFill>
          <p:spPr bwMode="auto">
            <a:xfrm>
              <a:off x="1583245" y="4009628"/>
              <a:ext cx="359194" cy="635496"/>
            </a:xfrm>
            <a:prstGeom prst="rect">
              <a:avLst/>
            </a:prstGeom>
            <a:noFill/>
            <a:extLst>
              <a:ext uri="{909E8E84-426E-40DD-AFC4-6F175D3DCCD1}">
                <a14:hiddenFill xmlns:a14="http://schemas.microsoft.com/office/drawing/2010/main">
                  <a:solidFill>
                    <a:srgbClr val="FFFFFF"/>
                  </a:solidFill>
                </a14:hiddenFill>
              </a:ext>
            </a:extLst>
          </p:spPr>
        </p:pic>
        <p:sp>
          <p:nvSpPr>
            <p:cNvPr id="8" name="2 Marcador de contenido"/>
            <p:cNvSpPr txBox="1">
              <a:spLocks/>
            </p:cNvSpPr>
            <p:nvPr/>
          </p:nvSpPr>
          <p:spPr>
            <a:xfrm>
              <a:off x="611231" y="4103089"/>
              <a:ext cx="972531" cy="573497"/>
            </a:xfrm>
            <a:prstGeom prst="rect">
              <a:avLst/>
            </a:prstGeom>
            <a:solidFill>
              <a:schemeClr val="bg1"/>
            </a:solid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S" dirty="0" smtClean="0">
                  <a:latin typeface="Candara" panose="020E0502030303020204" pitchFamily="34" charset="0"/>
                </a:rPr>
                <a:t>45,8%</a:t>
              </a:r>
              <a:endParaRPr lang="es-ES" dirty="0">
                <a:solidFill>
                  <a:srgbClr val="00B050"/>
                </a:solidFill>
                <a:latin typeface="Candara" panose="020E0502030303020204" pitchFamily="34" charset="0"/>
              </a:endParaRPr>
            </a:p>
          </p:txBody>
        </p:sp>
      </p:grpSp>
      <p:sp>
        <p:nvSpPr>
          <p:cNvPr id="17" name="2 Marcador de contenido"/>
          <p:cNvSpPr txBox="1">
            <a:spLocks/>
          </p:cNvSpPr>
          <p:nvPr/>
        </p:nvSpPr>
        <p:spPr>
          <a:xfrm>
            <a:off x="4855022" y="2136932"/>
            <a:ext cx="4320480" cy="1801175"/>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EC" dirty="0" smtClean="0">
                <a:latin typeface="Candara" panose="020E0502030303020204" pitchFamily="34" charset="0"/>
              </a:rPr>
              <a:t>Constituye uno de los siete cantones que tiene la provincia – es el 19 % de la superficie total.</a:t>
            </a:r>
            <a:endParaRPr lang="es-ES" dirty="0">
              <a:solidFill>
                <a:srgbClr val="00B050"/>
              </a:solidFill>
              <a:latin typeface="Candara" panose="020E0502030303020204" pitchFamily="34" charset="0"/>
            </a:endParaRPr>
          </a:p>
        </p:txBody>
      </p:sp>
      <p:sp>
        <p:nvSpPr>
          <p:cNvPr id="18" name="2 Marcador de contenido"/>
          <p:cNvSpPr txBox="1">
            <a:spLocks/>
          </p:cNvSpPr>
          <p:nvPr/>
        </p:nvSpPr>
        <p:spPr>
          <a:xfrm>
            <a:off x="4855022" y="4170658"/>
            <a:ext cx="4320480" cy="11206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ES" sz="2800" dirty="0" smtClean="0">
                <a:latin typeface="Candara" panose="020E0502030303020204" pitchFamily="34" charset="0"/>
              </a:rPr>
              <a:t>52%  área rural y el 48% área urbana.</a:t>
            </a:r>
          </a:p>
          <a:p>
            <a:pPr marL="0" indent="0">
              <a:buFont typeface="Arial" panose="020B0604020202020204" pitchFamily="34" charset="0"/>
              <a:buNone/>
            </a:pPr>
            <a:endParaRPr lang="es-ES" dirty="0" smtClean="0">
              <a:latin typeface="Candara" panose="020E0502030303020204" pitchFamily="34" charset="0"/>
            </a:endParaRPr>
          </a:p>
          <a:p>
            <a:pPr marL="0" indent="0">
              <a:buNone/>
            </a:pPr>
            <a:endParaRPr lang="es-ES" dirty="0">
              <a:solidFill>
                <a:srgbClr val="00B050"/>
              </a:solidFill>
              <a:latin typeface="Candara" panose="020E0502030303020204" pitchFamily="34" charset="0"/>
            </a:endParaRPr>
          </a:p>
        </p:txBody>
      </p:sp>
    </p:spTree>
    <p:extLst>
      <p:ext uri="{BB962C8B-B14F-4D97-AF65-F5344CB8AC3E}">
        <p14:creationId xmlns:p14="http://schemas.microsoft.com/office/powerpoint/2010/main" val="2783678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193204"/>
            <a:ext cx="6480720" cy="648072"/>
          </a:xfrm>
          <a:solidFill>
            <a:srgbClr val="FFC000"/>
          </a:solidFill>
        </p:spPr>
        <p:style>
          <a:lnRef idx="0">
            <a:schemeClr val="accent6"/>
          </a:lnRef>
          <a:fillRef idx="3">
            <a:schemeClr val="accent6"/>
          </a:fillRef>
          <a:effectRef idx="3">
            <a:schemeClr val="accent6"/>
          </a:effectRef>
          <a:fontRef idx="minor">
            <a:schemeClr val="lt1"/>
          </a:fontRef>
        </p:style>
        <p:txBody>
          <a:bodyPr>
            <a:noAutofit/>
          </a:bodyPr>
          <a:lstStyle/>
          <a:p>
            <a:r>
              <a:rPr lang="es-ES" sz="3200" dirty="0" smtClean="0">
                <a:solidFill>
                  <a:schemeClr val="bg1"/>
                </a:solidFill>
                <a:latin typeface="Candara" panose="020E0502030303020204" pitchFamily="34" charset="0"/>
              </a:rPr>
              <a:t>Cronología de</a:t>
            </a:r>
            <a:r>
              <a:rPr lang="es-ES" sz="3200" dirty="0" smtClean="0">
                <a:latin typeface="Candara" panose="020E0502030303020204" pitchFamily="34" charset="0"/>
              </a:rPr>
              <a:t> </a:t>
            </a:r>
            <a:r>
              <a:rPr lang="es-ES" sz="4000" b="1" dirty="0" smtClean="0">
                <a:solidFill>
                  <a:schemeClr val="tx1"/>
                </a:solidFill>
                <a:latin typeface="Candara" panose="020E0502030303020204" pitchFamily="34" charset="0"/>
              </a:rPr>
              <a:t>planificación </a:t>
            </a:r>
            <a:endParaRPr lang="es-ES" sz="4000" b="1" dirty="0">
              <a:solidFill>
                <a:schemeClr val="tx1"/>
              </a:solidFill>
              <a:latin typeface="Candara" panose="020E0502030303020204" pitchFamily="34" charset="0"/>
            </a:endParaRPr>
          </a:p>
        </p:txBody>
      </p:sp>
      <p:sp>
        <p:nvSpPr>
          <p:cNvPr id="3" name="2 Marcador de contenido"/>
          <p:cNvSpPr>
            <a:spLocks noGrp="1"/>
          </p:cNvSpPr>
          <p:nvPr>
            <p:ph idx="1"/>
          </p:nvPr>
        </p:nvSpPr>
        <p:spPr>
          <a:xfrm>
            <a:off x="539552" y="1345332"/>
            <a:ext cx="8280920" cy="3672408"/>
          </a:xfrm>
        </p:spPr>
        <p:txBody>
          <a:bodyPr>
            <a:normAutofit lnSpcReduction="10000"/>
          </a:bodyPr>
          <a:lstStyle/>
          <a:p>
            <a:r>
              <a:rPr lang="es-ES" dirty="0" smtClean="0">
                <a:solidFill>
                  <a:schemeClr val="tx1"/>
                </a:solidFill>
                <a:latin typeface="Candara" panose="020E0502030303020204" pitchFamily="34" charset="0"/>
              </a:rPr>
              <a:t>(1970) 1er Plan de Desarrollo Urbano y Catastro de la ciudad. (urbano)</a:t>
            </a:r>
          </a:p>
          <a:p>
            <a:r>
              <a:rPr lang="es-ES" dirty="0" smtClean="0">
                <a:solidFill>
                  <a:schemeClr val="tx1"/>
                </a:solidFill>
                <a:latin typeface="Candara" panose="020E0502030303020204" pitchFamily="34" charset="0"/>
              </a:rPr>
              <a:t>(1990) Plan de Ordenamiento Urbano (ordenanza)</a:t>
            </a:r>
          </a:p>
          <a:p>
            <a:r>
              <a:rPr lang="es-ES" dirty="0" smtClean="0">
                <a:solidFill>
                  <a:schemeClr val="tx1"/>
                </a:solidFill>
                <a:latin typeface="Candara" panose="020E0502030303020204" pitchFamily="34" charset="0"/>
              </a:rPr>
              <a:t>(1990) 2do Plan de Desarrollo Urbano y Catastro </a:t>
            </a:r>
            <a:r>
              <a:rPr lang="es-ES" dirty="0" err="1" smtClean="0">
                <a:solidFill>
                  <a:schemeClr val="tx1"/>
                </a:solidFill>
                <a:latin typeface="Candara" panose="020E0502030303020204" pitchFamily="34" charset="0"/>
              </a:rPr>
              <a:t>Multifinalitario</a:t>
            </a:r>
            <a:endParaRPr lang="es-ES" dirty="0" smtClean="0">
              <a:solidFill>
                <a:schemeClr val="tx1"/>
              </a:solidFill>
              <a:latin typeface="Candara" panose="020E0502030303020204" pitchFamily="34" charset="0"/>
            </a:endParaRPr>
          </a:p>
          <a:p>
            <a:r>
              <a:rPr lang="es-ES" dirty="0" smtClean="0">
                <a:solidFill>
                  <a:schemeClr val="tx1"/>
                </a:solidFill>
                <a:latin typeface="Candara" panose="020E0502030303020204" pitchFamily="34" charset="0"/>
              </a:rPr>
              <a:t>(2004) Plan de Desarrollo Estratégico Azogues: 2005-2015.</a:t>
            </a:r>
          </a:p>
          <a:p>
            <a:r>
              <a:rPr lang="es-ES" sz="3800" b="1" dirty="0" smtClean="0">
                <a:solidFill>
                  <a:schemeClr val="tx1"/>
                </a:solidFill>
                <a:latin typeface="Candara" panose="020E0502030303020204" pitchFamily="34" charset="0"/>
              </a:rPr>
              <a:t>(2011) Plan de Desarrollo y Ordenamiento Territorial</a:t>
            </a:r>
          </a:p>
          <a:p>
            <a:endParaRPr lang="es-ES" dirty="0" smtClean="0">
              <a:solidFill>
                <a:schemeClr val="tx1"/>
              </a:solidFill>
            </a:endParaRPr>
          </a:p>
          <a:p>
            <a:endParaRPr lang="es-ES" dirty="0" smtClean="0">
              <a:solidFill>
                <a:schemeClr val="tx1"/>
              </a:solidFill>
            </a:endParaRPr>
          </a:p>
          <a:p>
            <a:endParaRPr lang="es-ES" dirty="0">
              <a:solidFill>
                <a:schemeClr val="tx1"/>
              </a:solidFill>
            </a:endParaRPr>
          </a:p>
        </p:txBody>
      </p:sp>
    </p:spTree>
    <p:extLst>
      <p:ext uri="{BB962C8B-B14F-4D97-AF65-F5344CB8AC3E}">
        <p14:creationId xmlns:p14="http://schemas.microsoft.com/office/powerpoint/2010/main" val="1206675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611560" y="445232"/>
            <a:ext cx="8229600" cy="75608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EC" dirty="0" smtClean="0">
                <a:latin typeface="Candara" panose="020E0502030303020204" pitchFamily="34" charset="0"/>
              </a:rPr>
              <a:t>Azogues, utilizó un </a:t>
            </a:r>
            <a:r>
              <a:rPr lang="es-EC" sz="4100" b="1" dirty="0" smtClean="0">
                <a:solidFill>
                  <a:srgbClr val="FFC000"/>
                </a:solidFill>
                <a:latin typeface="Candara" panose="020E0502030303020204" pitchFamily="34" charset="0"/>
              </a:rPr>
              <a:t>patrón de aprobación diferente</a:t>
            </a:r>
            <a:r>
              <a:rPr lang="es-EC" dirty="0" smtClean="0">
                <a:latin typeface="Candara" panose="020E0502030303020204" pitchFamily="34" charset="0"/>
              </a:rPr>
              <a:t>, incorporó en un solo instrumento de planificación tres planes:</a:t>
            </a:r>
          </a:p>
        </p:txBody>
      </p:sp>
      <p:sp>
        <p:nvSpPr>
          <p:cNvPr id="8" name="2 Marcador de contenido"/>
          <p:cNvSpPr txBox="1">
            <a:spLocks/>
          </p:cNvSpPr>
          <p:nvPr/>
        </p:nvSpPr>
        <p:spPr>
          <a:xfrm>
            <a:off x="971600" y="1345332"/>
            <a:ext cx="6984776" cy="108012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EC" dirty="0" smtClean="0">
                <a:latin typeface="Candara" panose="020E0502030303020204" pitchFamily="34" charset="0"/>
              </a:rPr>
              <a:t>	el plan de desarrollo, </a:t>
            </a:r>
          </a:p>
          <a:p>
            <a:pPr marL="0" indent="0">
              <a:buFont typeface="Arial" panose="020B0604020202020204" pitchFamily="34" charset="0"/>
              <a:buNone/>
            </a:pPr>
            <a:r>
              <a:rPr lang="es-EC" dirty="0" smtClean="0">
                <a:latin typeface="Candara" panose="020E0502030303020204" pitchFamily="34" charset="0"/>
              </a:rPr>
              <a:t>	el plan de ordenamiento territorial y </a:t>
            </a:r>
          </a:p>
          <a:p>
            <a:pPr marL="0" indent="0">
              <a:buFont typeface="Arial" panose="020B0604020202020204" pitchFamily="34" charset="0"/>
              <a:buNone/>
            </a:pPr>
            <a:r>
              <a:rPr lang="es-EC" dirty="0" smtClean="0">
                <a:latin typeface="Candara" panose="020E0502030303020204" pitchFamily="34" charset="0"/>
              </a:rPr>
              <a:t>	el plan urbanístico, </a:t>
            </a:r>
          </a:p>
        </p:txBody>
      </p:sp>
      <p:sp>
        <p:nvSpPr>
          <p:cNvPr id="9" name="2 Marcador de contenido"/>
          <p:cNvSpPr txBox="1">
            <a:spLocks/>
          </p:cNvSpPr>
          <p:nvPr/>
        </p:nvSpPr>
        <p:spPr>
          <a:xfrm>
            <a:off x="611560" y="2785491"/>
            <a:ext cx="8229600" cy="263853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EC" dirty="0" smtClean="0">
                <a:latin typeface="Candara" panose="020E0502030303020204" pitchFamily="34" charset="0"/>
              </a:rPr>
              <a:t>Denominado:</a:t>
            </a:r>
          </a:p>
          <a:p>
            <a:pPr marL="0" indent="0">
              <a:buFont typeface="Arial" panose="020B0604020202020204" pitchFamily="34" charset="0"/>
              <a:buNone/>
            </a:pPr>
            <a:endParaRPr lang="es-EC" dirty="0" smtClean="0">
              <a:latin typeface="Candara" panose="020E0502030303020204" pitchFamily="34" charset="0"/>
            </a:endParaRPr>
          </a:p>
          <a:p>
            <a:pPr marL="0" indent="0">
              <a:buFont typeface="Arial" panose="020B0604020202020204" pitchFamily="34" charset="0"/>
              <a:buNone/>
            </a:pPr>
            <a:r>
              <a:rPr lang="es-EC" dirty="0" smtClean="0">
                <a:latin typeface="Candara" panose="020E0502030303020204" pitchFamily="34" charset="0"/>
              </a:rPr>
              <a:t> </a:t>
            </a:r>
            <a:r>
              <a:rPr lang="es-EC" sz="4500" b="1" dirty="0" smtClean="0">
                <a:solidFill>
                  <a:srgbClr val="FFC000"/>
                </a:solidFill>
                <a:effectLst>
                  <a:outerShdw blurRad="38100" dist="38100" dir="2700000" algn="tl">
                    <a:srgbClr val="000000">
                      <a:alpha val="43137"/>
                    </a:srgbClr>
                  </a:outerShdw>
                </a:effectLst>
                <a:latin typeface="Candara" panose="020E0502030303020204" pitchFamily="34" charset="0"/>
              </a:rPr>
              <a:t>“Plan del Buen Vivir y Ordenamiento Territorial del Cantón Azogues”, </a:t>
            </a:r>
          </a:p>
          <a:p>
            <a:pPr marL="0" indent="0">
              <a:buFont typeface="Arial" panose="020B0604020202020204" pitchFamily="34" charset="0"/>
              <a:buNone/>
            </a:pPr>
            <a:endParaRPr lang="es-EC" dirty="0" smtClean="0">
              <a:latin typeface="Candara" panose="020E0502030303020204" pitchFamily="34" charset="0"/>
            </a:endParaRPr>
          </a:p>
          <a:p>
            <a:pPr marL="0" indent="0">
              <a:buFont typeface="Arial" panose="020B0604020202020204" pitchFamily="34" charset="0"/>
              <a:buNone/>
            </a:pPr>
            <a:r>
              <a:rPr lang="es-EC" dirty="0" smtClean="0">
                <a:latin typeface="Candara" panose="020E0502030303020204" pitchFamily="34" charset="0"/>
              </a:rPr>
              <a:t>metodología SENPLADES, compatibiliza el ordenamiento territorial con el ordenamiento urbanístico (urbano y rural ), articula los planes del nivel inferior y superior.</a:t>
            </a:r>
            <a:endParaRPr lang="es-ES" dirty="0">
              <a:latin typeface="Candara" panose="020E0502030303020204" pitchFamily="34" charset="0"/>
            </a:endParaRPr>
          </a:p>
        </p:txBody>
      </p:sp>
    </p:spTree>
    <p:extLst>
      <p:ext uri="{BB962C8B-B14F-4D97-AF65-F5344CB8AC3E}">
        <p14:creationId xmlns:p14="http://schemas.microsoft.com/office/powerpoint/2010/main" val="1910171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2 Título"/>
          <p:cNvSpPr txBox="1">
            <a:spLocks/>
          </p:cNvSpPr>
          <p:nvPr/>
        </p:nvSpPr>
        <p:spPr>
          <a:xfrm>
            <a:off x="0" y="265212"/>
            <a:ext cx="9144000" cy="520324"/>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s-ES" sz="2800" b="1" dirty="0">
              <a:latin typeface="Candara" panose="020E0502030303020204" pitchFamily="34" charset="0"/>
            </a:endParaRPr>
          </a:p>
        </p:txBody>
      </p:sp>
      <p:sp>
        <p:nvSpPr>
          <p:cNvPr id="4" name="2 Marcador de contenido"/>
          <p:cNvSpPr txBox="1">
            <a:spLocks/>
          </p:cNvSpPr>
          <p:nvPr/>
        </p:nvSpPr>
        <p:spPr>
          <a:xfrm>
            <a:off x="656730" y="1057300"/>
            <a:ext cx="8064896" cy="165618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400" dirty="0">
                <a:latin typeface="Candara" panose="020E0502030303020204" pitchFamily="34" charset="0"/>
              </a:rPr>
              <a:t>A</a:t>
            </a:r>
            <a:r>
              <a:rPr lang="es-EC" sz="2400" dirty="0" smtClean="0">
                <a:latin typeface="Candara" panose="020E0502030303020204" pitchFamily="34" charset="0"/>
              </a:rPr>
              <a:t>cciones urbanísticas o ejecución de obras públicas </a:t>
            </a:r>
            <a:r>
              <a:rPr lang="es-EC" dirty="0" smtClean="0">
                <a:solidFill>
                  <a:srgbClr val="FFC000"/>
                </a:solidFill>
                <a:latin typeface="Candara" panose="020E0502030303020204" pitchFamily="34" charset="0"/>
              </a:rPr>
              <a:t>realizadas</a:t>
            </a:r>
            <a:r>
              <a:rPr lang="es-EC" dirty="0" smtClean="0">
                <a:latin typeface="Candara" panose="020E0502030303020204" pitchFamily="34" charset="0"/>
              </a:rPr>
              <a:t> </a:t>
            </a:r>
            <a:r>
              <a:rPr lang="es-EC" sz="2400" dirty="0" smtClean="0">
                <a:latin typeface="Candara" panose="020E0502030303020204" pitchFamily="34" charset="0"/>
              </a:rPr>
              <a:t>por la administración municipal, desencadenó un crecimiento desmesurado que alienta la dispersión urbana, </a:t>
            </a:r>
            <a:r>
              <a:rPr lang="es-EC" dirty="0" smtClean="0">
                <a:solidFill>
                  <a:srgbClr val="FFC000"/>
                </a:solidFill>
                <a:latin typeface="Candara" panose="020E0502030303020204" pitchFamily="34" charset="0"/>
              </a:rPr>
              <a:t>genera</a:t>
            </a:r>
            <a:r>
              <a:rPr lang="es-EC" sz="2400" dirty="0" smtClean="0">
                <a:latin typeface="Candara" panose="020E0502030303020204" pitchFamily="34" charset="0"/>
              </a:rPr>
              <a:t> plusvalía del suelo urbano.</a:t>
            </a:r>
            <a:endParaRPr lang="es-ES" sz="2400" dirty="0">
              <a:latin typeface="Candara" panose="020E0502030303020204" pitchFamily="34" charset="0"/>
            </a:endParaRPr>
          </a:p>
        </p:txBody>
      </p:sp>
      <p:sp>
        <p:nvSpPr>
          <p:cNvPr id="9" name="8 Flecha doblada"/>
          <p:cNvSpPr/>
          <p:nvPr/>
        </p:nvSpPr>
        <p:spPr>
          <a:xfrm flipV="1">
            <a:off x="873788" y="2929508"/>
            <a:ext cx="1224136" cy="864096"/>
          </a:xfrm>
          <a:prstGeom prst="bentArrow">
            <a:avLst>
              <a:gd name="adj1" fmla="val 25000"/>
              <a:gd name="adj2" fmla="val 23175"/>
              <a:gd name="adj3" fmla="val 25000"/>
              <a:gd name="adj4" fmla="val 4375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solidFill>
                <a:schemeClr val="tx1"/>
              </a:solidFill>
            </a:endParaRPr>
          </a:p>
        </p:txBody>
      </p:sp>
      <p:sp>
        <p:nvSpPr>
          <p:cNvPr id="13" name="12 Título"/>
          <p:cNvSpPr>
            <a:spLocks noGrp="1"/>
          </p:cNvSpPr>
          <p:nvPr>
            <p:ph type="title"/>
          </p:nvPr>
        </p:nvSpPr>
        <p:spPr>
          <a:xfrm>
            <a:off x="2267744" y="3149033"/>
            <a:ext cx="6876256" cy="648072"/>
          </a:xfrm>
          <a:solidFill>
            <a:srgbClr val="FFC000"/>
          </a:solidFill>
        </p:spPr>
        <p:style>
          <a:lnRef idx="0">
            <a:schemeClr val="accent6"/>
          </a:lnRef>
          <a:fillRef idx="3">
            <a:schemeClr val="accent6"/>
          </a:fillRef>
          <a:effectRef idx="3">
            <a:schemeClr val="accent6"/>
          </a:effectRef>
          <a:fontRef idx="minor">
            <a:schemeClr val="lt1"/>
          </a:fontRef>
        </p:style>
        <p:txBody>
          <a:bodyPr>
            <a:normAutofit fontScale="90000"/>
          </a:bodyPr>
          <a:lstStyle/>
          <a:p>
            <a:r>
              <a:rPr lang="es-ES" sz="2800" b="1" dirty="0" smtClean="0">
                <a:solidFill>
                  <a:schemeClr val="tx1"/>
                </a:solidFill>
                <a:latin typeface="Candara" panose="020E0502030303020204" pitchFamily="34" charset="0"/>
              </a:rPr>
              <a:t>CONTROLA DESEQUILIBRIOS MERCADO</a:t>
            </a:r>
            <a:endParaRPr lang="es-ES" sz="2800" b="1" dirty="0">
              <a:solidFill>
                <a:schemeClr val="tx1"/>
              </a:solidFill>
              <a:latin typeface="Candara" panose="020E0502030303020204" pitchFamily="34" charset="0"/>
            </a:endParaRPr>
          </a:p>
        </p:txBody>
      </p:sp>
      <p:sp>
        <p:nvSpPr>
          <p:cNvPr id="14" name="12 Título"/>
          <p:cNvSpPr txBox="1">
            <a:spLocks/>
          </p:cNvSpPr>
          <p:nvPr/>
        </p:nvSpPr>
        <p:spPr>
          <a:xfrm>
            <a:off x="2474601" y="4356522"/>
            <a:ext cx="6247025" cy="93610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S" sz="2800" b="1" dirty="0" smtClean="0">
                <a:solidFill>
                  <a:srgbClr val="FFC000"/>
                </a:solidFill>
                <a:effectLst>
                  <a:outerShdw blurRad="38100" dist="38100" dir="2700000" algn="tl">
                    <a:srgbClr val="000000">
                      <a:alpha val="43137"/>
                    </a:srgbClr>
                  </a:outerShdw>
                </a:effectLst>
                <a:latin typeface="Candara" panose="020E0502030303020204" pitchFamily="34" charset="0"/>
              </a:rPr>
              <a:t>Políticas de consolidación y compactación en el área urbana.</a:t>
            </a:r>
            <a:endParaRPr lang="es-ES" sz="2800" b="1" dirty="0">
              <a:solidFill>
                <a:srgbClr val="FFC000"/>
              </a:solidFill>
              <a:effectLst>
                <a:outerShdw blurRad="38100" dist="38100" dir="2700000" algn="tl">
                  <a:srgbClr val="000000">
                    <a:alpha val="43137"/>
                  </a:srgbClr>
                </a:outerShdw>
              </a:effectLst>
              <a:latin typeface="Candara" panose="020E0502030303020204" pitchFamily="34" charset="0"/>
            </a:endParaRPr>
          </a:p>
        </p:txBody>
      </p:sp>
      <p:sp>
        <p:nvSpPr>
          <p:cNvPr id="16" name="2 Marcador de contenido"/>
          <p:cNvSpPr txBox="1">
            <a:spLocks/>
          </p:cNvSpPr>
          <p:nvPr/>
        </p:nvSpPr>
        <p:spPr>
          <a:xfrm>
            <a:off x="662304" y="265212"/>
            <a:ext cx="3624594" cy="5356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400" b="1" dirty="0" smtClean="0">
                <a:latin typeface="Candara" panose="020E0502030303020204" pitchFamily="34" charset="0"/>
              </a:rPr>
              <a:t> FACTOR ECONOMICO</a:t>
            </a:r>
            <a:endParaRPr lang="es-ES" sz="2400" b="1" dirty="0">
              <a:latin typeface="Candara" panose="020E0502030303020204" pitchFamily="34" charset="0"/>
            </a:endParaRPr>
          </a:p>
        </p:txBody>
      </p:sp>
    </p:spTree>
    <p:extLst>
      <p:ext uri="{BB962C8B-B14F-4D97-AF65-F5344CB8AC3E}">
        <p14:creationId xmlns:p14="http://schemas.microsoft.com/office/powerpoint/2010/main" val="5359332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2 Título"/>
          <p:cNvSpPr txBox="1">
            <a:spLocks/>
          </p:cNvSpPr>
          <p:nvPr/>
        </p:nvSpPr>
        <p:spPr>
          <a:xfrm>
            <a:off x="0" y="265212"/>
            <a:ext cx="9144000" cy="520324"/>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s-ES" sz="2800" b="1" dirty="0">
              <a:latin typeface="Candara" panose="020E0502030303020204" pitchFamily="34" charset="0"/>
            </a:endParaRPr>
          </a:p>
        </p:txBody>
      </p:sp>
      <p:sp>
        <p:nvSpPr>
          <p:cNvPr id="4" name="2 Marcador de contenido"/>
          <p:cNvSpPr txBox="1">
            <a:spLocks/>
          </p:cNvSpPr>
          <p:nvPr/>
        </p:nvSpPr>
        <p:spPr>
          <a:xfrm>
            <a:off x="656730" y="1057300"/>
            <a:ext cx="8064896" cy="13105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400" dirty="0">
                <a:latin typeface="Candara" panose="020E0502030303020204" pitchFamily="34" charset="0"/>
              </a:rPr>
              <a:t>I</a:t>
            </a:r>
            <a:r>
              <a:rPr lang="es-EC" sz="2400" dirty="0" smtClean="0">
                <a:latin typeface="Candara" panose="020E0502030303020204" pitchFamily="34" charset="0"/>
              </a:rPr>
              <a:t>ntereses </a:t>
            </a:r>
            <a:r>
              <a:rPr lang="es-EC" sz="2400" dirty="0">
                <a:latin typeface="Candara" panose="020E0502030303020204" pitchFamily="34" charset="0"/>
              </a:rPr>
              <a:t>particulares de los políticos y de la población </a:t>
            </a:r>
            <a:r>
              <a:rPr lang="es-EC" sz="2400" dirty="0" smtClean="0">
                <a:latin typeface="Candara" panose="020E0502030303020204" pitchFamily="34" charset="0"/>
              </a:rPr>
              <a:t>que </a:t>
            </a:r>
            <a:r>
              <a:rPr lang="es-EC" sz="2400" dirty="0">
                <a:latin typeface="Candara" panose="020E0502030303020204" pitchFamily="34" charset="0"/>
              </a:rPr>
              <a:t>se sintió afectada por el emplazamiento de nuevas infraestructuras contenidas en las determinantes del plan. </a:t>
            </a:r>
            <a:endParaRPr lang="es-ES" sz="2400" dirty="0">
              <a:latin typeface="Candara" panose="020E0502030303020204" pitchFamily="34" charset="0"/>
            </a:endParaRPr>
          </a:p>
        </p:txBody>
      </p:sp>
      <p:sp>
        <p:nvSpPr>
          <p:cNvPr id="9" name="8 Flecha doblada"/>
          <p:cNvSpPr/>
          <p:nvPr/>
        </p:nvSpPr>
        <p:spPr>
          <a:xfrm flipV="1">
            <a:off x="835736" y="2367835"/>
            <a:ext cx="1224136" cy="864096"/>
          </a:xfrm>
          <a:prstGeom prst="bentArrow">
            <a:avLst>
              <a:gd name="adj1" fmla="val 25000"/>
              <a:gd name="adj2" fmla="val 23175"/>
              <a:gd name="adj3" fmla="val 25000"/>
              <a:gd name="adj4" fmla="val 4375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solidFill>
                <a:schemeClr val="tx1"/>
              </a:solidFill>
            </a:endParaRPr>
          </a:p>
        </p:txBody>
      </p:sp>
      <p:sp>
        <p:nvSpPr>
          <p:cNvPr id="13" name="12 Título"/>
          <p:cNvSpPr>
            <a:spLocks noGrp="1"/>
          </p:cNvSpPr>
          <p:nvPr>
            <p:ph type="title"/>
          </p:nvPr>
        </p:nvSpPr>
        <p:spPr>
          <a:xfrm>
            <a:off x="2234384" y="2703346"/>
            <a:ext cx="6909616" cy="648072"/>
          </a:xfrm>
          <a:solidFill>
            <a:srgbClr val="FFC000"/>
          </a:solidFill>
        </p:spPr>
        <p:style>
          <a:lnRef idx="0">
            <a:schemeClr val="accent6"/>
          </a:lnRef>
          <a:fillRef idx="3">
            <a:schemeClr val="accent6"/>
          </a:fillRef>
          <a:effectRef idx="3">
            <a:schemeClr val="accent6"/>
          </a:effectRef>
          <a:fontRef idx="minor">
            <a:schemeClr val="lt1"/>
          </a:fontRef>
        </p:style>
        <p:txBody>
          <a:bodyPr>
            <a:normAutofit fontScale="90000"/>
          </a:bodyPr>
          <a:lstStyle/>
          <a:p>
            <a:r>
              <a:rPr lang="es-ES" sz="2800" b="1" dirty="0" smtClean="0">
                <a:solidFill>
                  <a:schemeClr val="tx1"/>
                </a:solidFill>
                <a:latin typeface="Candara" panose="020E0502030303020204" pitchFamily="34" charset="0"/>
              </a:rPr>
              <a:t>RESERVAS DE SUELO para equipamiento</a:t>
            </a:r>
            <a:endParaRPr lang="es-ES" sz="2800" b="1" dirty="0">
              <a:solidFill>
                <a:schemeClr val="tx1"/>
              </a:solidFill>
              <a:latin typeface="Candara" panose="020E0502030303020204" pitchFamily="34" charset="0"/>
            </a:endParaRPr>
          </a:p>
        </p:txBody>
      </p:sp>
      <p:sp>
        <p:nvSpPr>
          <p:cNvPr id="14" name="12 Título"/>
          <p:cNvSpPr txBox="1">
            <a:spLocks/>
          </p:cNvSpPr>
          <p:nvPr/>
        </p:nvSpPr>
        <p:spPr>
          <a:xfrm>
            <a:off x="2339752" y="3617091"/>
            <a:ext cx="6768752" cy="70693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b="1" dirty="0" smtClean="0">
                <a:solidFill>
                  <a:srgbClr val="FFC000"/>
                </a:solidFill>
                <a:effectLst>
                  <a:outerShdw blurRad="38100" dist="38100" dir="2700000" algn="tl">
                    <a:srgbClr val="000000">
                      <a:alpha val="43137"/>
                    </a:srgbClr>
                  </a:outerShdw>
                </a:effectLst>
                <a:latin typeface="Candara" panose="020E0502030303020204" pitchFamily="34" charset="0"/>
              </a:rPr>
              <a:t>Decidores para la aprobación del plan</a:t>
            </a:r>
            <a:endParaRPr lang="es-ES" sz="2800" b="1" dirty="0">
              <a:solidFill>
                <a:srgbClr val="FFC000"/>
              </a:solidFill>
              <a:effectLst>
                <a:outerShdw blurRad="38100" dist="38100" dir="2700000" algn="tl">
                  <a:srgbClr val="000000">
                    <a:alpha val="43137"/>
                  </a:srgbClr>
                </a:outerShdw>
              </a:effectLst>
              <a:latin typeface="Candara" panose="020E0502030303020204" pitchFamily="34" charset="0"/>
            </a:endParaRPr>
          </a:p>
        </p:txBody>
      </p:sp>
      <p:sp>
        <p:nvSpPr>
          <p:cNvPr id="16" name="2 Marcador de contenido"/>
          <p:cNvSpPr txBox="1">
            <a:spLocks/>
          </p:cNvSpPr>
          <p:nvPr/>
        </p:nvSpPr>
        <p:spPr>
          <a:xfrm>
            <a:off x="662304" y="265212"/>
            <a:ext cx="3624594" cy="5356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400" b="1" dirty="0" smtClean="0">
                <a:latin typeface="Candara" panose="020E0502030303020204" pitchFamily="34" charset="0"/>
              </a:rPr>
              <a:t> FACTOR ECONOMICO</a:t>
            </a:r>
            <a:endParaRPr lang="es-ES" sz="2400" b="1" dirty="0">
              <a:latin typeface="Candara" panose="020E0502030303020204" pitchFamily="34" charset="0"/>
            </a:endParaRPr>
          </a:p>
        </p:txBody>
      </p:sp>
      <p:sp>
        <p:nvSpPr>
          <p:cNvPr id="8" name="12 Título"/>
          <p:cNvSpPr txBox="1">
            <a:spLocks/>
          </p:cNvSpPr>
          <p:nvPr/>
        </p:nvSpPr>
        <p:spPr>
          <a:xfrm>
            <a:off x="656730" y="4441676"/>
            <a:ext cx="7875710" cy="108012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S" sz="2400" b="1" dirty="0" smtClean="0">
                <a:solidFill>
                  <a:srgbClr val="FFC000"/>
                </a:solidFill>
                <a:latin typeface="Candara" panose="020E0502030303020204" pitchFamily="34" charset="0"/>
              </a:rPr>
              <a:t>DESAPROBACION</a:t>
            </a:r>
            <a:r>
              <a:rPr lang="es-ES" sz="2400" dirty="0" smtClean="0">
                <a:latin typeface="Candara" panose="020E0502030303020204" pitchFamily="34" charset="0"/>
              </a:rPr>
              <a:t> del plan, porque no propicio un tamaño de lote promedio de menos de media ha. (rural), entre otros intereses.</a:t>
            </a:r>
            <a:endParaRPr lang="es-ES" sz="2400" dirty="0">
              <a:latin typeface="Candara" panose="020E0502030303020204" pitchFamily="34" charset="0"/>
            </a:endParaRPr>
          </a:p>
        </p:txBody>
      </p:sp>
    </p:spTree>
    <p:extLst>
      <p:ext uri="{BB962C8B-B14F-4D97-AF65-F5344CB8AC3E}">
        <p14:creationId xmlns:p14="http://schemas.microsoft.com/office/powerpoint/2010/main" val="21665733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2 Título"/>
          <p:cNvSpPr txBox="1">
            <a:spLocks/>
          </p:cNvSpPr>
          <p:nvPr/>
        </p:nvSpPr>
        <p:spPr>
          <a:xfrm>
            <a:off x="0" y="265212"/>
            <a:ext cx="9144000" cy="520324"/>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s-ES" sz="2800" b="1" dirty="0">
              <a:latin typeface="Candara" panose="020E0502030303020204" pitchFamily="34" charset="0"/>
            </a:endParaRPr>
          </a:p>
        </p:txBody>
      </p:sp>
      <p:sp>
        <p:nvSpPr>
          <p:cNvPr id="4" name="2 Marcador de contenido"/>
          <p:cNvSpPr txBox="1">
            <a:spLocks/>
          </p:cNvSpPr>
          <p:nvPr/>
        </p:nvSpPr>
        <p:spPr>
          <a:xfrm>
            <a:off x="656730" y="1057300"/>
            <a:ext cx="8064896" cy="115212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400" dirty="0" smtClean="0">
                <a:latin typeface="Candara" panose="020E0502030303020204" pitchFamily="34" charset="0"/>
              </a:rPr>
              <a:t>La disponibilidad de recursos económicos, la presencia de sectores empresariales, </a:t>
            </a:r>
            <a:r>
              <a:rPr lang="es-EC" dirty="0" smtClean="0">
                <a:solidFill>
                  <a:srgbClr val="FFC000"/>
                </a:solidFill>
                <a:latin typeface="Candara" panose="020E0502030303020204" pitchFamily="34" charset="0"/>
              </a:rPr>
              <a:t>no incidió</a:t>
            </a:r>
            <a:r>
              <a:rPr lang="es-EC" sz="2400" dirty="0" smtClean="0">
                <a:latin typeface="Candara" panose="020E0502030303020204" pitchFamily="34" charset="0"/>
              </a:rPr>
              <a:t> en la formulación del plan – crédito Banco Estado.</a:t>
            </a:r>
            <a:endParaRPr lang="es-ES" sz="2400" dirty="0">
              <a:latin typeface="Candara" panose="020E0502030303020204" pitchFamily="34" charset="0"/>
            </a:endParaRPr>
          </a:p>
        </p:txBody>
      </p:sp>
      <p:sp>
        <p:nvSpPr>
          <p:cNvPr id="9" name="8 Flecha doblada"/>
          <p:cNvSpPr/>
          <p:nvPr/>
        </p:nvSpPr>
        <p:spPr>
          <a:xfrm flipV="1">
            <a:off x="787787" y="2367835"/>
            <a:ext cx="1224136" cy="864096"/>
          </a:xfrm>
          <a:prstGeom prst="bentArrow">
            <a:avLst>
              <a:gd name="adj1" fmla="val 25000"/>
              <a:gd name="adj2" fmla="val 23175"/>
              <a:gd name="adj3" fmla="val 25000"/>
              <a:gd name="adj4" fmla="val 4375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solidFill>
                <a:schemeClr val="tx1"/>
              </a:solidFill>
            </a:endParaRPr>
          </a:p>
        </p:txBody>
      </p:sp>
      <p:sp>
        <p:nvSpPr>
          <p:cNvPr id="13" name="12 Título"/>
          <p:cNvSpPr>
            <a:spLocks noGrp="1"/>
          </p:cNvSpPr>
          <p:nvPr>
            <p:ph type="title"/>
          </p:nvPr>
        </p:nvSpPr>
        <p:spPr>
          <a:xfrm>
            <a:off x="2179166" y="2641476"/>
            <a:ext cx="6964834" cy="1209745"/>
          </a:xfrm>
          <a:solidFill>
            <a:srgbClr val="FFC000"/>
          </a:solidFill>
        </p:spPr>
        <p:style>
          <a:lnRef idx="0">
            <a:schemeClr val="accent6"/>
          </a:lnRef>
          <a:fillRef idx="3">
            <a:schemeClr val="accent6"/>
          </a:fillRef>
          <a:effectRef idx="3">
            <a:schemeClr val="accent6"/>
          </a:effectRef>
          <a:fontRef idx="minor">
            <a:schemeClr val="lt1"/>
          </a:fontRef>
        </p:style>
        <p:txBody>
          <a:bodyPr>
            <a:normAutofit fontScale="90000"/>
          </a:bodyPr>
          <a:lstStyle/>
          <a:p>
            <a:pPr algn="just">
              <a:lnSpc>
                <a:spcPct val="100000"/>
              </a:lnSpc>
            </a:pPr>
            <a:r>
              <a:rPr lang="es-ES" sz="2800" b="1" dirty="0" smtClean="0">
                <a:solidFill>
                  <a:schemeClr val="tx1"/>
                </a:solidFill>
                <a:latin typeface="Candara" panose="020E0502030303020204" pitchFamily="34" charset="0"/>
              </a:rPr>
              <a:t>NO SE REALIZA PLAN POR ADMINISTRACIÓN DIRECTA, no se cuenta con equipo integral y permanente.</a:t>
            </a:r>
            <a:endParaRPr lang="es-ES" sz="2800" b="1" dirty="0">
              <a:solidFill>
                <a:schemeClr val="tx1"/>
              </a:solidFill>
              <a:latin typeface="Candara" panose="020E0502030303020204" pitchFamily="34" charset="0"/>
            </a:endParaRPr>
          </a:p>
        </p:txBody>
      </p:sp>
      <p:sp>
        <p:nvSpPr>
          <p:cNvPr id="14" name="12 Título"/>
          <p:cNvSpPr txBox="1">
            <a:spLocks/>
          </p:cNvSpPr>
          <p:nvPr/>
        </p:nvSpPr>
        <p:spPr>
          <a:xfrm>
            <a:off x="3275856" y="4206374"/>
            <a:ext cx="4680520" cy="70693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b="1" dirty="0" smtClean="0">
                <a:solidFill>
                  <a:srgbClr val="FFC000"/>
                </a:solidFill>
                <a:effectLst>
                  <a:outerShdw blurRad="38100" dist="38100" dir="2700000" algn="tl">
                    <a:srgbClr val="000000">
                      <a:alpha val="43137"/>
                    </a:srgbClr>
                  </a:outerShdw>
                </a:effectLst>
                <a:latin typeface="Candara" panose="020E0502030303020204" pitchFamily="34" charset="0"/>
              </a:rPr>
              <a:t>Contratar Consultoría.</a:t>
            </a:r>
            <a:endParaRPr lang="es-ES" sz="2800" b="1" dirty="0">
              <a:solidFill>
                <a:srgbClr val="FFC000"/>
              </a:solidFill>
              <a:effectLst>
                <a:outerShdw blurRad="38100" dist="38100" dir="2700000" algn="tl">
                  <a:srgbClr val="000000">
                    <a:alpha val="43137"/>
                  </a:srgbClr>
                </a:outerShdw>
              </a:effectLst>
              <a:latin typeface="Candara" panose="020E0502030303020204" pitchFamily="34" charset="0"/>
            </a:endParaRPr>
          </a:p>
        </p:txBody>
      </p:sp>
      <p:sp>
        <p:nvSpPr>
          <p:cNvPr id="16" name="2 Marcador de contenido"/>
          <p:cNvSpPr txBox="1">
            <a:spLocks/>
          </p:cNvSpPr>
          <p:nvPr/>
        </p:nvSpPr>
        <p:spPr>
          <a:xfrm>
            <a:off x="662304" y="265212"/>
            <a:ext cx="3624594" cy="5356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400" b="1" dirty="0" smtClean="0">
                <a:latin typeface="Candara" panose="020E0502030303020204" pitchFamily="34" charset="0"/>
              </a:rPr>
              <a:t> FACTOR ECONOMICO</a:t>
            </a:r>
            <a:endParaRPr lang="es-ES" sz="2400" b="1" dirty="0">
              <a:latin typeface="Candara" panose="020E0502030303020204" pitchFamily="34" charset="0"/>
            </a:endParaRPr>
          </a:p>
        </p:txBody>
      </p:sp>
    </p:spTree>
    <p:extLst>
      <p:ext uri="{BB962C8B-B14F-4D97-AF65-F5344CB8AC3E}">
        <p14:creationId xmlns:p14="http://schemas.microsoft.com/office/powerpoint/2010/main" val="1597690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2 Título"/>
          <p:cNvSpPr txBox="1">
            <a:spLocks/>
          </p:cNvSpPr>
          <p:nvPr/>
        </p:nvSpPr>
        <p:spPr>
          <a:xfrm>
            <a:off x="0" y="265212"/>
            <a:ext cx="9144000" cy="520324"/>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s-ES" sz="2800" b="1" dirty="0">
              <a:latin typeface="Candara" panose="020E0502030303020204" pitchFamily="34" charset="0"/>
            </a:endParaRPr>
          </a:p>
        </p:txBody>
      </p:sp>
      <p:sp>
        <p:nvSpPr>
          <p:cNvPr id="4" name="2 Marcador de contenido"/>
          <p:cNvSpPr txBox="1">
            <a:spLocks/>
          </p:cNvSpPr>
          <p:nvPr/>
        </p:nvSpPr>
        <p:spPr>
          <a:xfrm>
            <a:off x="656730" y="1057301"/>
            <a:ext cx="8064896"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400" dirty="0" smtClean="0">
                <a:latin typeface="Candara" panose="020E0502030303020204" pitchFamily="34" charset="0"/>
              </a:rPr>
              <a:t>La disposición cuarta del COPFP, </a:t>
            </a:r>
            <a:r>
              <a:rPr lang="es-EC" sz="3000" dirty="0" smtClean="0">
                <a:solidFill>
                  <a:srgbClr val="FFC000"/>
                </a:solidFill>
                <a:latin typeface="Candara" panose="020E0502030303020204" pitchFamily="34" charset="0"/>
              </a:rPr>
              <a:t>no consideró</a:t>
            </a:r>
            <a:r>
              <a:rPr lang="es-EC" sz="2400" dirty="0" smtClean="0">
                <a:latin typeface="Candara" panose="020E0502030303020204" pitchFamily="34" charset="0"/>
              </a:rPr>
              <a:t> tiempos adecuados para la elaboración del plan (dic. 2011).</a:t>
            </a:r>
            <a:endParaRPr lang="es-ES" sz="2400" dirty="0">
              <a:latin typeface="Candara" panose="020E0502030303020204" pitchFamily="34" charset="0"/>
            </a:endParaRPr>
          </a:p>
        </p:txBody>
      </p:sp>
      <p:sp>
        <p:nvSpPr>
          <p:cNvPr id="9" name="8 Flecha doblada"/>
          <p:cNvSpPr/>
          <p:nvPr/>
        </p:nvSpPr>
        <p:spPr>
          <a:xfrm flipV="1">
            <a:off x="787787" y="2065413"/>
            <a:ext cx="1224136" cy="864096"/>
          </a:xfrm>
          <a:prstGeom prst="bentArrow">
            <a:avLst>
              <a:gd name="adj1" fmla="val 25000"/>
              <a:gd name="adj2" fmla="val 23175"/>
              <a:gd name="adj3" fmla="val 25000"/>
              <a:gd name="adj4" fmla="val 4375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solidFill>
                <a:schemeClr val="tx1"/>
              </a:solidFill>
            </a:endParaRPr>
          </a:p>
        </p:txBody>
      </p:sp>
      <p:sp>
        <p:nvSpPr>
          <p:cNvPr id="13" name="12 Título"/>
          <p:cNvSpPr>
            <a:spLocks noGrp="1"/>
          </p:cNvSpPr>
          <p:nvPr>
            <p:ph type="title"/>
          </p:nvPr>
        </p:nvSpPr>
        <p:spPr>
          <a:xfrm>
            <a:off x="2195736" y="2076615"/>
            <a:ext cx="6948264" cy="1517923"/>
          </a:xfrm>
          <a:solidFill>
            <a:srgbClr val="FFC000"/>
          </a:solidFill>
        </p:spPr>
        <p:style>
          <a:lnRef idx="0">
            <a:schemeClr val="accent6"/>
          </a:lnRef>
          <a:fillRef idx="3">
            <a:schemeClr val="accent6"/>
          </a:fillRef>
          <a:effectRef idx="3">
            <a:schemeClr val="accent6"/>
          </a:effectRef>
          <a:fontRef idx="minor">
            <a:schemeClr val="lt1"/>
          </a:fontRef>
        </p:style>
        <p:txBody>
          <a:bodyPr>
            <a:normAutofit fontScale="90000"/>
          </a:bodyPr>
          <a:lstStyle/>
          <a:p>
            <a:pPr algn="l">
              <a:lnSpc>
                <a:spcPct val="150000"/>
              </a:lnSpc>
            </a:pPr>
            <a:r>
              <a:rPr lang="es-ES" sz="2400" b="1" dirty="0" smtClean="0">
                <a:solidFill>
                  <a:schemeClr val="tx1"/>
                </a:solidFill>
                <a:latin typeface="Candara" panose="020E0502030303020204" pitchFamily="34" charset="0"/>
              </a:rPr>
              <a:t>No tenía cultura de planificación, </a:t>
            </a:r>
            <a:br>
              <a:rPr lang="es-ES" sz="2400" b="1" dirty="0" smtClean="0">
                <a:solidFill>
                  <a:schemeClr val="tx1"/>
                </a:solidFill>
                <a:latin typeface="Candara" panose="020E0502030303020204" pitchFamily="34" charset="0"/>
              </a:rPr>
            </a:br>
            <a:r>
              <a:rPr lang="es-ES" sz="2400" b="1" dirty="0" smtClean="0">
                <a:solidFill>
                  <a:schemeClr val="tx1"/>
                </a:solidFill>
                <a:latin typeface="Candara" panose="020E0502030303020204" pitchFamily="34" charset="0"/>
              </a:rPr>
              <a:t>No contaba con un equipo técnico para la elaboración del plan.</a:t>
            </a:r>
            <a:endParaRPr lang="es-ES" sz="2800" b="1" dirty="0">
              <a:solidFill>
                <a:schemeClr val="tx1"/>
              </a:solidFill>
              <a:latin typeface="Candara" panose="020E0502030303020204" pitchFamily="34" charset="0"/>
            </a:endParaRPr>
          </a:p>
        </p:txBody>
      </p:sp>
      <p:sp>
        <p:nvSpPr>
          <p:cNvPr id="16" name="2 Marcador de contenido"/>
          <p:cNvSpPr txBox="1">
            <a:spLocks/>
          </p:cNvSpPr>
          <p:nvPr/>
        </p:nvSpPr>
        <p:spPr>
          <a:xfrm>
            <a:off x="662304" y="265212"/>
            <a:ext cx="6285960" cy="5356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400" b="1" dirty="0" smtClean="0">
                <a:latin typeface="Candara" panose="020E0502030303020204" pitchFamily="34" charset="0"/>
              </a:rPr>
              <a:t> FACTOR JURIDICO/ADMINISTRATIVO</a:t>
            </a:r>
            <a:endParaRPr lang="es-ES" sz="2400" b="1" dirty="0">
              <a:latin typeface="Candara" panose="020E0502030303020204" pitchFamily="34" charset="0"/>
            </a:endParaRPr>
          </a:p>
        </p:txBody>
      </p:sp>
      <p:sp>
        <p:nvSpPr>
          <p:cNvPr id="7" name="12 Título"/>
          <p:cNvSpPr txBox="1">
            <a:spLocks/>
          </p:cNvSpPr>
          <p:nvPr/>
        </p:nvSpPr>
        <p:spPr>
          <a:xfrm>
            <a:off x="2195736" y="3937620"/>
            <a:ext cx="6948264" cy="1614578"/>
          </a:xfrm>
          <a:prstGeom prst="rect">
            <a:avLst/>
          </a:prstGeom>
          <a:no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s-ES" sz="2400" b="1" dirty="0" smtClean="0">
                <a:solidFill>
                  <a:srgbClr val="FFC000"/>
                </a:solidFill>
                <a:effectLst>
                  <a:outerShdw blurRad="38100" dist="38100" dir="2700000" algn="tl">
                    <a:srgbClr val="000000">
                      <a:alpha val="43137"/>
                    </a:srgbClr>
                  </a:outerShdw>
                </a:effectLst>
                <a:latin typeface="Candara" panose="020E0502030303020204" pitchFamily="34" charset="0"/>
              </a:rPr>
              <a:t>NO SE EMPRENDIO, procesos de innovación institucional y de formación tecno-política.</a:t>
            </a:r>
            <a:br>
              <a:rPr lang="es-ES" sz="2400" b="1" dirty="0" smtClean="0">
                <a:solidFill>
                  <a:srgbClr val="FFC000"/>
                </a:solidFill>
                <a:effectLst>
                  <a:outerShdw blurRad="38100" dist="38100" dir="2700000" algn="tl">
                    <a:srgbClr val="000000">
                      <a:alpha val="43137"/>
                    </a:srgbClr>
                  </a:outerShdw>
                </a:effectLst>
                <a:latin typeface="Candara" panose="020E0502030303020204" pitchFamily="34" charset="0"/>
              </a:rPr>
            </a:br>
            <a:r>
              <a:rPr lang="es-ES" sz="2400" b="1" dirty="0" smtClean="0">
                <a:solidFill>
                  <a:srgbClr val="FFC000"/>
                </a:solidFill>
                <a:effectLst>
                  <a:outerShdw blurRad="38100" dist="38100" dir="2700000" algn="tl">
                    <a:srgbClr val="000000">
                      <a:alpha val="43137"/>
                    </a:srgbClr>
                  </a:outerShdw>
                </a:effectLst>
                <a:latin typeface="Candara" panose="020E0502030303020204" pitchFamily="34" charset="0"/>
              </a:rPr>
              <a:t>Limitación en la información actualizada.</a:t>
            </a:r>
            <a:endParaRPr lang="es-ES" sz="2800" b="1" dirty="0">
              <a:solidFill>
                <a:srgbClr val="FFC000"/>
              </a:solidFill>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20829681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2 Título"/>
          <p:cNvSpPr txBox="1">
            <a:spLocks/>
          </p:cNvSpPr>
          <p:nvPr/>
        </p:nvSpPr>
        <p:spPr>
          <a:xfrm>
            <a:off x="0" y="265212"/>
            <a:ext cx="5508104" cy="552470"/>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s-ES" sz="2800" b="1" dirty="0">
              <a:latin typeface="Candara" panose="020E0502030303020204" pitchFamily="34" charset="0"/>
            </a:endParaRPr>
          </a:p>
        </p:txBody>
      </p:sp>
      <p:sp>
        <p:nvSpPr>
          <p:cNvPr id="4" name="2 Marcador de contenido"/>
          <p:cNvSpPr txBox="1">
            <a:spLocks/>
          </p:cNvSpPr>
          <p:nvPr/>
        </p:nvSpPr>
        <p:spPr>
          <a:xfrm>
            <a:off x="656730" y="817682"/>
            <a:ext cx="8064896"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400" dirty="0" smtClean="0">
                <a:latin typeface="Candara" panose="020E0502030303020204" pitchFamily="34" charset="0"/>
              </a:rPr>
              <a:t>Los riesgos naturales presentes, no incidieron en la aprobación del plan, pero si en los contenidos.</a:t>
            </a:r>
            <a:endParaRPr lang="es-ES" sz="2400" dirty="0">
              <a:latin typeface="Candara" panose="020E0502030303020204" pitchFamily="34" charset="0"/>
            </a:endParaRPr>
          </a:p>
        </p:txBody>
      </p:sp>
      <p:sp>
        <p:nvSpPr>
          <p:cNvPr id="16" name="2 Marcador de contenido"/>
          <p:cNvSpPr txBox="1">
            <a:spLocks/>
          </p:cNvSpPr>
          <p:nvPr/>
        </p:nvSpPr>
        <p:spPr>
          <a:xfrm>
            <a:off x="662304" y="265212"/>
            <a:ext cx="6285960" cy="5356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400" b="1" dirty="0" smtClean="0">
                <a:latin typeface="Candara" panose="020E0502030303020204" pitchFamily="34" charset="0"/>
              </a:rPr>
              <a:t> FACTOR AMBIENTAL</a:t>
            </a:r>
            <a:endParaRPr lang="es-ES" sz="2400" b="1" dirty="0">
              <a:latin typeface="Candara" panose="020E0502030303020204" pitchFamily="34" charset="0"/>
            </a:endParaRPr>
          </a:p>
        </p:txBody>
      </p:sp>
      <p:sp>
        <p:nvSpPr>
          <p:cNvPr id="8" name="12 Título"/>
          <p:cNvSpPr txBox="1">
            <a:spLocks/>
          </p:cNvSpPr>
          <p:nvPr/>
        </p:nvSpPr>
        <p:spPr>
          <a:xfrm>
            <a:off x="0" y="1893206"/>
            <a:ext cx="5508104" cy="520324"/>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s-ES" sz="2800" b="1" dirty="0">
              <a:latin typeface="Candara" panose="020E0502030303020204" pitchFamily="34" charset="0"/>
            </a:endParaRPr>
          </a:p>
        </p:txBody>
      </p:sp>
      <p:sp>
        <p:nvSpPr>
          <p:cNvPr id="10" name="2 Marcador de contenido"/>
          <p:cNvSpPr txBox="1">
            <a:spLocks/>
          </p:cNvSpPr>
          <p:nvPr/>
        </p:nvSpPr>
        <p:spPr>
          <a:xfrm>
            <a:off x="662304" y="1889759"/>
            <a:ext cx="6285960" cy="5356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400" b="1" dirty="0" smtClean="0">
                <a:latin typeface="Candara" panose="020E0502030303020204" pitchFamily="34" charset="0"/>
              </a:rPr>
              <a:t> FACTOR SOCIO-CULTURAL</a:t>
            </a:r>
            <a:endParaRPr lang="es-ES" sz="2400" b="1" dirty="0">
              <a:latin typeface="Candara" panose="020E0502030303020204" pitchFamily="34" charset="0"/>
            </a:endParaRPr>
          </a:p>
        </p:txBody>
      </p:sp>
      <p:sp>
        <p:nvSpPr>
          <p:cNvPr id="11" name="2 Marcador de contenido"/>
          <p:cNvSpPr txBox="1">
            <a:spLocks/>
          </p:cNvSpPr>
          <p:nvPr/>
        </p:nvSpPr>
        <p:spPr>
          <a:xfrm>
            <a:off x="655849" y="2641476"/>
            <a:ext cx="8064896" cy="259228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400" dirty="0" smtClean="0">
                <a:latin typeface="Candara" panose="020E0502030303020204" pitchFamily="34" charset="0"/>
              </a:rPr>
              <a:t>La limitación de los tiempos para cumplir el PLAN, no permitió incorporar una participación activa de los actores locales.</a:t>
            </a:r>
          </a:p>
          <a:p>
            <a:pPr marL="0" indent="0" algn="just">
              <a:buNone/>
            </a:pPr>
            <a:endParaRPr lang="es-EC" sz="2400" dirty="0" smtClean="0">
              <a:latin typeface="Candara" panose="020E0502030303020204" pitchFamily="34" charset="0"/>
            </a:endParaRPr>
          </a:p>
          <a:p>
            <a:pPr marL="0" indent="0" algn="just">
              <a:buNone/>
            </a:pPr>
            <a:r>
              <a:rPr lang="es-EC" sz="2400" dirty="0" smtClean="0">
                <a:latin typeface="Candara" panose="020E0502030303020204" pitchFamily="34" charset="0"/>
              </a:rPr>
              <a:t>Socialización –asambleas cantonales- no llega a todas las parroquias, comunidades, barrios periféricos y urbanos.</a:t>
            </a:r>
            <a:endParaRPr lang="es-EC" sz="2400" dirty="0">
              <a:latin typeface="Candara" panose="020E0502030303020204" pitchFamily="34" charset="0"/>
            </a:endParaRPr>
          </a:p>
          <a:p>
            <a:pPr marL="0" indent="0" algn="just">
              <a:buNone/>
            </a:pPr>
            <a:r>
              <a:rPr lang="es-EC" sz="2400" dirty="0" smtClean="0">
                <a:latin typeface="Candara" panose="020E0502030303020204" pitchFamily="34" charset="0"/>
              </a:rPr>
              <a:t>Se </a:t>
            </a:r>
            <a:r>
              <a:rPr lang="es-EC" sz="2400" dirty="0">
                <a:latin typeface="Candara" panose="020E0502030303020204" pitchFamily="34" charset="0"/>
              </a:rPr>
              <a:t>cumple con exigencia legal – Conformación del Consejo de Planificación.</a:t>
            </a:r>
            <a:endParaRPr lang="es-ES" sz="2400" dirty="0">
              <a:latin typeface="Candara" panose="020E0502030303020204" pitchFamily="34" charset="0"/>
            </a:endParaRPr>
          </a:p>
        </p:txBody>
      </p:sp>
    </p:spTree>
    <p:extLst>
      <p:ext uri="{BB962C8B-B14F-4D97-AF65-F5344CB8AC3E}">
        <p14:creationId xmlns:p14="http://schemas.microsoft.com/office/powerpoint/2010/main" val="1740871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rotWithShape="1">
          <a:blip r:embed="rId2">
            <a:extLst>
              <a:ext uri="{28A0092B-C50C-407E-A947-70E740481C1C}">
                <a14:useLocalDpi xmlns:a14="http://schemas.microsoft.com/office/drawing/2010/main" val="0"/>
              </a:ext>
            </a:extLst>
          </a:blip>
          <a:srcRect l="12244" t="18064" r="13885" b="18237"/>
          <a:stretch/>
        </p:blipFill>
        <p:spPr>
          <a:xfrm>
            <a:off x="140146" y="152400"/>
            <a:ext cx="8896350" cy="5423198"/>
          </a:xfrm>
          <a:prstGeom prst="rect">
            <a:avLst/>
          </a:prstGeom>
        </p:spPr>
      </p:pic>
      <p:sp>
        <p:nvSpPr>
          <p:cNvPr id="2" name="1 Título"/>
          <p:cNvSpPr>
            <a:spLocks noGrp="1"/>
          </p:cNvSpPr>
          <p:nvPr>
            <p:ph type="title"/>
          </p:nvPr>
        </p:nvSpPr>
        <p:spPr>
          <a:xfrm>
            <a:off x="0" y="152400"/>
            <a:ext cx="9144000" cy="772138"/>
          </a:xfrm>
          <a:solidFill>
            <a:srgbClr val="FF0000"/>
          </a:solidFill>
        </p:spPr>
        <p:style>
          <a:lnRef idx="0">
            <a:schemeClr val="accent6"/>
          </a:lnRef>
          <a:fillRef idx="3">
            <a:schemeClr val="accent6"/>
          </a:fillRef>
          <a:effectRef idx="3">
            <a:schemeClr val="accent6"/>
          </a:effectRef>
          <a:fontRef idx="minor">
            <a:schemeClr val="lt1"/>
          </a:fontRef>
        </p:style>
        <p:txBody>
          <a:bodyPr>
            <a:normAutofit fontScale="90000"/>
          </a:bodyPr>
          <a:lstStyle/>
          <a:p>
            <a:pPr algn="l"/>
            <a:r>
              <a:rPr lang="es-EC" sz="3200" b="1" dirty="0" smtClean="0">
                <a:solidFill>
                  <a:schemeClr val="bg1"/>
                </a:solidFill>
                <a:latin typeface="Candara" panose="020E0502030303020204" pitchFamily="34" charset="0"/>
              </a:rPr>
              <a:t>   CASO DE ESTUDIO</a:t>
            </a:r>
            <a:r>
              <a:rPr lang="es-EC" b="1" dirty="0" smtClean="0">
                <a:solidFill>
                  <a:schemeClr val="bg1"/>
                </a:solidFill>
                <a:latin typeface="Candara" panose="020E0502030303020204" pitchFamily="34" charset="0"/>
              </a:rPr>
              <a:t>   </a:t>
            </a:r>
            <a:r>
              <a:rPr lang="es-EC" b="1" dirty="0" smtClean="0">
                <a:solidFill>
                  <a:schemeClr val="tx1"/>
                </a:solidFill>
                <a:latin typeface="Candara" panose="020E0502030303020204" pitchFamily="34" charset="0"/>
              </a:rPr>
              <a:t>CAÑAR </a:t>
            </a:r>
            <a:r>
              <a:rPr lang="es-EC" sz="2400" b="1" dirty="0" smtClean="0">
                <a:solidFill>
                  <a:schemeClr val="tx1"/>
                </a:solidFill>
                <a:latin typeface="Candara" panose="020E0502030303020204" pitchFamily="34" charset="0"/>
              </a:rPr>
              <a:t>(no aprueba)</a:t>
            </a:r>
            <a:endParaRPr lang="es-ES" sz="2400" dirty="0">
              <a:solidFill>
                <a:schemeClr val="tx1"/>
              </a:solidFill>
              <a:latin typeface="Candara" panose="020E0502030303020204" pitchFamily="34" charset="0"/>
            </a:endParaRPr>
          </a:p>
        </p:txBody>
      </p:sp>
      <p:grpSp>
        <p:nvGrpSpPr>
          <p:cNvPr id="5" name="4 Grupo"/>
          <p:cNvGrpSpPr/>
          <p:nvPr/>
        </p:nvGrpSpPr>
        <p:grpSpPr>
          <a:xfrm>
            <a:off x="789107" y="3776532"/>
            <a:ext cx="1334621" cy="576195"/>
            <a:chOff x="611231" y="3435378"/>
            <a:chExt cx="1334621" cy="576195"/>
          </a:xfrm>
        </p:grpSpPr>
        <p:pic>
          <p:nvPicPr>
            <p:cNvPr id="1026" name="Picture 2" descr="Resultado de imagen para imagenes hombre mujer"/>
            <p:cNvPicPr>
              <a:picLocks noChangeAspect="1" noChangeArrowheads="1"/>
            </p:cNvPicPr>
            <p:nvPr/>
          </p:nvPicPr>
          <p:blipFill rotWithShape="1">
            <a:blip r:embed="rId3">
              <a:extLst>
                <a:ext uri="{28A0092B-C50C-407E-A947-70E740481C1C}">
                  <a14:useLocalDpi xmlns:a14="http://schemas.microsoft.com/office/drawing/2010/main" val="0"/>
                </a:ext>
              </a:extLst>
            </a:blip>
            <a:srcRect l="11741" t="19129" r="58861" b="18588"/>
            <a:stretch/>
          </p:blipFill>
          <p:spPr bwMode="auto">
            <a:xfrm>
              <a:off x="1583245" y="3436131"/>
              <a:ext cx="362607" cy="575442"/>
            </a:xfrm>
            <a:prstGeom prst="rect">
              <a:avLst/>
            </a:prstGeom>
            <a:noFill/>
            <a:extLst>
              <a:ext uri="{909E8E84-426E-40DD-AFC4-6F175D3DCCD1}">
                <a14:hiddenFill xmlns:a14="http://schemas.microsoft.com/office/drawing/2010/main">
                  <a:solidFill>
                    <a:srgbClr val="FFFFFF"/>
                  </a:solidFill>
                </a14:hiddenFill>
              </a:ext>
            </a:extLst>
          </p:spPr>
        </p:pic>
        <p:sp>
          <p:nvSpPr>
            <p:cNvPr id="7" name="2 Marcador de contenido"/>
            <p:cNvSpPr txBox="1">
              <a:spLocks/>
            </p:cNvSpPr>
            <p:nvPr/>
          </p:nvSpPr>
          <p:spPr>
            <a:xfrm>
              <a:off x="611231" y="3435378"/>
              <a:ext cx="972531" cy="573497"/>
            </a:xfrm>
            <a:prstGeom prst="rect">
              <a:avLst/>
            </a:prstGeom>
            <a:solidFill>
              <a:schemeClr val="bg1"/>
            </a:solidFill>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S" dirty="0" smtClean="0">
                  <a:latin typeface="Candara" panose="020E0502030303020204" pitchFamily="34" charset="0"/>
                </a:rPr>
                <a:t>53,9%</a:t>
              </a:r>
              <a:endParaRPr lang="es-ES" dirty="0">
                <a:solidFill>
                  <a:srgbClr val="00B050"/>
                </a:solidFill>
                <a:latin typeface="Candara" panose="020E0502030303020204" pitchFamily="34" charset="0"/>
              </a:endParaRPr>
            </a:p>
          </p:txBody>
        </p:sp>
      </p:grpSp>
      <p:grpSp>
        <p:nvGrpSpPr>
          <p:cNvPr id="9" name="8 Grupo"/>
          <p:cNvGrpSpPr/>
          <p:nvPr/>
        </p:nvGrpSpPr>
        <p:grpSpPr>
          <a:xfrm>
            <a:off x="789107" y="4350782"/>
            <a:ext cx="1331208" cy="666958"/>
            <a:chOff x="611231" y="4009628"/>
            <a:chExt cx="1331208" cy="666958"/>
          </a:xfrm>
        </p:grpSpPr>
        <p:pic>
          <p:nvPicPr>
            <p:cNvPr id="6" name="Picture 2" descr="Resultado de imagen para imagenes hombre mujer"/>
            <p:cNvPicPr>
              <a:picLocks noChangeAspect="1" noChangeArrowheads="1"/>
            </p:cNvPicPr>
            <p:nvPr/>
          </p:nvPicPr>
          <p:blipFill rotWithShape="1">
            <a:blip r:embed="rId3">
              <a:extLst>
                <a:ext uri="{28A0092B-C50C-407E-A947-70E740481C1C}">
                  <a14:useLocalDpi xmlns:a14="http://schemas.microsoft.com/office/drawing/2010/main" val="0"/>
                </a:ext>
              </a:extLst>
            </a:blip>
            <a:srcRect l="64326" t="18560" r="10751" b="22570"/>
            <a:stretch/>
          </p:blipFill>
          <p:spPr bwMode="auto">
            <a:xfrm>
              <a:off x="1583245" y="4009628"/>
              <a:ext cx="359194" cy="635496"/>
            </a:xfrm>
            <a:prstGeom prst="rect">
              <a:avLst/>
            </a:prstGeom>
            <a:noFill/>
            <a:extLst>
              <a:ext uri="{909E8E84-426E-40DD-AFC4-6F175D3DCCD1}">
                <a14:hiddenFill xmlns:a14="http://schemas.microsoft.com/office/drawing/2010/main">
                  <a:solidFill>
                    <a:srgbClr val="FFFFFF"/>
                  </a:solidFill>
                </a14:hiddenFill>
              </a:ext>
            </a:extLst>
          </p:spPr>
        </p:pic>
        <p:sp>
          <p:nvSpPr>
            <p:cNvPr id="8" name="2 Marcador de contenido"/>
            <p:cNvSpPr txBox="1">
              <a:spLocks/>
            </p:cNvSpPr>
            <p:nvPr/>
          </p:nvSpPr>
          <p:spPr>
            <a:xfrm>
              <a:off x="611231" y="4103089"/>
              <a:ext cx="972531" cy="573497"/>
            </a:xfrm>
            <a:prstGeom prst="rect">
              <a:avLst/>
            </a:prstGeom>
            <a:solidFill>
              <a:schemeClr val="bg1"/>
            </a:solidFill>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S" dirty="0" smtClean="0">
                  <a:latin typeface="Candara" panose="020E0502030303020204" pitchFamily="34" charset="0"/>
                </a:rPr>
                <a:t>46,1%</a:t>
              </a:r>
              <a:endParaRPr lang="es-ES" dirty="0">
                <a:solidFill>
                  <a:srgbClr val="00B050"/>
                </a:solidFill>
                <a:latin typeface="Candara" panose="020E0502030303020204" pitchFamily="34" charset="0"/>
              </a:endParaRPr>
            </a:p>
          </p:txBody>
        </p:sp>
      </p:grpSp>
      <p:sp>
        <p:nvSpPr>
          <p:cNvPr id="17" name="2 Marcador de contenido"/>
          <p:cNvSpPr txBox="1">
            <a:spLocks/>
          </p:cNvSpPr>
          <p:nvPr/>
        </p:nvSpPr>
        <p:spPr>
          <a:xfrm>
            <a:off x="4670540" y="1129308"/>
            <a:ext cx="4320480" cy="129614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EC" sz="2400" dirty="0" smtClean="0">
                <a:latin typeface="Candara" panose="020E0502030303020204" pitchFamily="34" charset="0"/>
              </a:rPr>
              <a:t>Constituye uno de los siete cantones que tiene la provincia. Extensión 179.843ha.  Representa el 57% de provincia.</a:t>
            </a:r>
            <a:endParaRPr lang="es-ES" sz="2400" dirty="0">
              <a:solidFill>
                <a:srgbClr val="00B050"/>
              </a:solidFill>
              <a:latin typeface="Candara" panose="020E0502030303020204" pitchFamily="34" charset="0"/>
            </a:endParaRPr>
          </a:p>
        </p:txBody>
      </p:sp>
      <p:sp>
        <p:nvSpPr>
          <p:cNvPr id="18" name="2 Marcador de contenido"/>
          <p:cNvSpPr txBox="1">
            <a:spLocks/>
          </p:cNvSpPr>
          <p:nvPr/>
        </p:nvSpPr>
        <p:spPr>
          <a:xfrm>
            <a:off x="4649640" y="2281436"/>
            <a:ext cx="4320480" cy="1368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ES" sz="2400" dirty="0" smtClean="0">
                <a:latin typeface="Candara" panose="020E0502030303020204" pitchFamily="34" charset="0"/>
              </a:rPr>
              <a:t>77% población reside en área rural.</a:t>
            </a:r>
          </a:p>
          <a:p>
            <a:r>
              <a:rPr lang="es-ES" sz="2400" dirty="0" smtClean="0">
                <a:latin typeface="Candara" panose="020E0502030303020204" pitchFamily="34" charset="0"/>
              </a:rPr>
              <a:t>38%  población indígena</a:t>
            </a:r>
          </a:p>
        </p:txBody>
      </p:sp>
      <p:sp>
        <p:nvSpPr>
          <p:cNvPr id="15" name="2 Marcador de contenido"/>
          <p:cNvSpPr txBox="1">
            <a:spLocks/>
          </p:cNvSpPr>
          <p:nvPr/>
        </p:nvSpPr>
        <p:spPr>
          <a:xfrm>
            <a:off x="4644008" y="3498051"/>
            <a:ext cx="4320480" cy="20882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ES" sz="2400" dirty="0" smtClean="0">
                <a:latin typeface="Candara" panose="020E0502030303020204" pitchFamily="34" charset="0"/>
              </a:rPr>
              <a:t>Mayor concentración Sitios arqueológicos.</a:t>
            </a:r>
          </a:p>
          <a:p>
            <a:r>
              <a:rPr lang="es-ES" sz="2400" dirty="0" smtClean="0">
                <a:latin typeface="Candara" panose="020E0502030303020204" pitchFamily="34" charset="0"/>
              </a:rPr>
              <a:t>Fortaleza económica: agricultura, ganadería, turismo y comercio.</a:t>
            </a:r>
          </a:p>
          <a:p>
            <a:pPr marL="0" indent="0">
              <a:buFont typeface="Arial" panose="020B0604020202020204" pitchFamily="34" charset="0"/>
              <a:buNone/>
            </a:pPr>
            <a:endParaRPr lang="es-ES" sz="2400" dirty="0" smtClean="0">
              <a:latin typeface="Candara" panose="020E0502030303020204" pitchFamily="34" charset="0"/>
            </a:endParaRPr>
          </a:p>
        </p:txBody>
      </p:sp>
    </p:spTree>
    <p:extLst>
      <p:ext uri="{BB962C8B-B14F-4D97-AF65-F5344CB8AC3E}">
        <p14:creationId xmlns:p14="http://schemas.microsoft.com/office/powerpoint/2010/main" val="3904862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355976" y="178108"/>
            <a:ext cx="4788024" cy="523220"/>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es-ES" sz="2800" b="1" dirty="0" smtClean="0">
                <a:latin typeface="Candara" panose="020E0502030303020204" pitchFamily="34" charset="0"/>
              </a:rPr>
              <a:t>             AREA DE ESTUDIO</a:t>
            </a:r>
            <a:endParaRPr lang="es-EC" sz="2800" b="1" dirty="0">
              <a:latin typeface="Candara" panose="020E0502030303020204" pitchFamily="34" charset="0"/>
            </a:endParaRPr>
          </a:p>
        </p:txBody>
      </p:sp>
      <p:pic>
        <p:nvPicPr>
          <p:cNvPr id="3" name="Picture 8" descr="http://plan.senplades.gob.ec/image/image_gallery?uuid=1e0537dd-64ed-4f07-987d-c94e6ac85fc6&amp;groupId=10136&amp;t=12622069714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453" y="841276"/>
            <a:ext cx="6015958" cy="4680520"/>
          </a:xfrm>
          <a:prstGeom prst="rect">
            <a:avLst/>
          </a:prstGeom>
          <a:noFill/>
          <a:extLst>
            <a:ext uri="{909E8E84-426E-40DD-AFC4-6F175D3DCCD1}">
              <a14:hiddenFill xmlns:a14="http://schemas.microsoft.com/office/drawing/2010/main">
                <a:solidFill>
                  <a:srgbClr val="FFFFFF"/>
                </a:solidFill>
              </a14:hiddenFill>
            </a:ext>
          </a:extLst>
        </p:spPr>
      </p:pic>
      <p:sp>
        <p:nvSpPr>
          <p:cNvPr id="4" name="3 Elipse"/>
          <p:cNvSpPr/>
          <p:nvPr/>
        </p:nvSpPr>
        <p:spPr>
          <a:xfrm>
            <a:off x="5083997" y="2843944"/>
            <a:ext cx="2304256" cy="12241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5" name="4 Conector recto de flecha"/>
          <p:cNvCxnSpPr/>
          <p:nvPr/>
        </p:nvCxnSpPr>
        <p:spPr>
          <a:xfrm flipV="1">
            <a:off x="6425908" y="2843944"/>
            <a:ext cx="1197895" cy="684820"/>
          </a:xfrm>
          <a:prstGeom prst="straightConnector1">
            <a:avLst/>
          </a:prstGeom>
          <a:ln w="508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7623803" y="2635696"/>
            <a:ext cx="885179" cy="369332"/>
          </a:xfrm>
          <a:prstGeom prst="rect">
            <a:avLst/>
          </a:prstGeom>
          <a:noFill/>
        </p:spPr>
        <p:txBody>
          <a:bodyPr wrap="none" rtlCol="0">
            <a:spAutoFit/>
          </a:bodyPr>
          <a:lstStyle/>
          <a:p>
            <a:r>
              <a:rPr lang="es-EC" dirty="0" smtClean="0"/>
              <a:t>Zona 6</a:t>
            </a:r>
            <a:endParaRPr lang="es-EC" dirty="0"/>
          </a:p>
        </p:txBody>
      </p:sp>
      <p:sp>
        <p:nvSpPr>
          <p:cNvPr id="7" name="6 CuadroTexto"/>
          <p:cNvSpPr txBox="1"/>
          <p:nvPr/>
        </p:nvSpPr>
        <p:spPr>
          <a:xfrm>
            <a:off x="395536" y="3389957"/>
            <a:ext cx="3039185" cy="2031325"/>
          </a:xfrm>
          <a:prstGeom prst="rect">
            <a:avLst/>
          </a:prstGeom>
          <a:noFill/>
        </p:spPr>
        <p:txBody>
          <a:bodyPr wrap="square" rtlCol="0">
            <a:spAutoFit/>
          </a:bodyPr>
          <a:lstStyle/>
          <a:p>
            <a:r>
              <a:rPr lang="es-MX" dirty="0">
                <a:latin typeface="Candara" panose="020E0502030303020204" pitchFamily="34" charset="0"/>
              </a:rPr>
              <a:t>R</a:t>
            </a:r>
            <a:r>
              <a:rPr lang="es-MX" dirty="0" smtClean="0">
                <a:latin typeface="Candara" panose="020E0502030303020204" pitchFamily="34" charset="0"/>
              </a:rPr>
              <a:t>azones </a:t>
            </a:r>
            <a:r>
              <a:rPr lang="es-MX" dirty="0">
                <a:latin typeface="Candara" panose="020E0502030303020204" pitchFamily="34" charset="0"/>
              </a:rPr>
              <a:t>del por qué ciertos cantones </a:t>
            </a:r>
            <a:r>
              <a:rPr lang="es-MX" sz="2400" b="1" dirty="0">
                <a:latin typeface="Candara" panose="020E0502030303020204" pitchFamily="34" charset="0"/>
              </a:rPr>
              <a:t>cumplieron o no </a:t>
            </a:r>
            <a:r>
              <a:rPr lang="es-MX" dirty="0">
                <a:latin typeface="Candara" panose="020E0502030303020204" pitchFamily="34" charset="0"/>
              </a:rPr>
              <a:t>la disposición transitoria </a:t>
            </a:r>
            <a:r>
              <a:rPr lang="es-MX" sz="2400" b="1" dirty="0">
                <a:latin typeface="Candara" panose="020E0502030303020204" pitchFamily="34" charset="0"/>
              </a:rPr>
              <a:t>cuarta</a:t>
            </a:r>
            <a:r>
              <a:rPr lang="es-MX" dirty="0">
                <a:latin typeface="Candara" panose="020E0502030303020204" pitchFamily="34" charset="0"/>
              </a:rPr>
              <a:t> del </a:t>
            </a:r>
            <a:r>
              <a:rPr lang="es-MX" dirty="0" smtClean="0">
                <a:latin typeface="Candara" panose="020E0502030303020204" pitchFamily="34" charset="0"/>
              </a:rPr>
              <a:t>Código Orgánico de Planificación y Finanzas Públicas.</a:t>
            </a:r>
            <a:endParaRPr lang="es-EC" dirty="0">
              <a:latin typeface="Candara" panose="020E0502030303020204" pitchFamily="34" charset="0"/>
            </a:endParaRPr>
          </a:p>
        </p:txBody>
      </p:sp>
      <p:pic>
        <p:nvPicPr>
          <p:cNvPr id="1026" name="Picture 2" descr="C:\Users\Moni\AppData\Local\Microsoft\Windows\INetCache\IE\4KGRVW9L\no_entiendo_nada[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858480"/>
            <a:ext cx="216024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48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37220"/>
            <a:ext cx="9144000" cy="576064"/>
          </a:xfrm>
          <a:solidFill>
            <a:srgbClr val="FF0000"/>
          </a:solidFill>
        </p:spPr>
        <p:style>
          <a:lnRef idx="0">
            <a:schemeClr val="accent4"/>
          </a:lnRef>
          <a:fillRef idx="3">
            <a:schemeClr val="accent4"/>
          </a:fillRef>
          <a:effectRef idx="3">
            <a:schemeClr val="accent4"/>
          </a:effectRef>
          <a:fontRef idx="minor">
            <a:schemeClr val="lt1"/>
          </a:fontRef>
        </p:style>
        <p:txBody>
          <a:bodyPr>
            <a:noAutofit/>
          </a:bodyPr>
          <a:lstStyle/>
          <a:p>
            <a:r>
              <a:rPr lang="es-ES" sz="3200" dirty="0" smtClean="0">
                <a:solidFill>
                  <a:schemeClr val="bg1"/>
                </a:solidFill>
                <a:latin typeface="Candara" panose="020E0502030303020204" pitchFamily="34" charset="0"/>
              </a:rPr>
              <a:t>Cronología de </a:t>
            </a:r>
            <a:r>
              <a:rPr lang="es-ES" sz="4000" b="1" dirty="0" smtClean="0">
                <a:solidFill>
                  <a:schemeClr val="tx1"/>
                </a:solidFill>
                <a:latin typeface="Candara" panose="020E0502030303020204" pitchFamily="34" charset="0"/>
              </a:rPr>
              <a:t>planificación </a:t>
            </a:r>
            <a:endParaRPr lang="es-ES" sz="4000" b="1" dirty="0">
              <a:solidFill>
                <a:schemeClr val="tx1"/>
              </a:solidFill>
              <a:latin typeface="Candara" panose="020E0502030303020204" pitchFamily="34" charset="0"/>
            </a:endParaRPr>
          </a:p>
        </p:txBody>
      </p:sp>
      <p:sp>
        <p:nvSpPr>
          <p:cNvPr id="3" name="2 Marcador de contenido"/>
          <p:cNvSpPr>
            <a:spLocks noGrp="1"/>
          </p:cNvSpPr>
          <p:nvPr>
            <p:ph idx="1"/>
          </p:nvPr>
        </p:nvSpPr>
        <p:spPr>
          <a:xfrm>
            <a:off x="971600" y="1489348"/>
            <a:ext cx="7848872" cy="3168352"/>
          </a:xfrm>
        </p:spPr>
        <p:txBody>
          <a:bodyPr>
            <a:normAutofit lnSpcReduction="10000"/>
          </a:bodyPr>
          <a:lstStyle/>
          <a:p>
            <a:r>
              <a:rPr lang="es-ES" dirty="0" smtClean="0">
                <a:solidFill>
                  <a:schemeClr val="tx1"/>
                </a:solidFill>
                <a:latin typeface="Candara" panose="020E0502030303020204" pitchFamily="34" charset="0"/>
              </a:rPr>
              <a:t>(2007) Inicia proceso de planificación, con los fondos de Co-desarrollo (la participación ciudadana como eje fundamental )</a:t>
            </a:r>
          </a:p>
          <a:p>
            <a:pPr marL="0" indent="0">
              <a:buNone/>
            </a:pPr>
            <a:endParaRPr lang="es-ES" dirty="0" smtClean="0">
              <a:solidFill>
                <a:schemeClr val="tx1"/>
              </a:solidFill>
              <a:latin typeface="Candara" panose="020E0502030303020204" pitchFamily="34" charset="0"/>
            </a:endParaRPr>
          </a:p>
          <a:p>
            <a:r>
              <a:rPr lang="es-ES" sz="3800" b="1" dirty="0" smtClean="0">
                <a:solidFill>
                  <a:schemeClr val="tx1"/>
                </a:solidFill>
                <a:latin typeface="Candara" panose="020E0502030303020204" pitchFamily="34" charset="0"/>
              </a:rPr>
              <a:t>(2012) Aprueba por unanimidad el  Plan de Desarrollo y Ordenamiento Territorial</a:t>
            </a:r>
            <a:endParaRPr lang="es-ES" dirty="0" smtClean="0">
              <a:solidFill>
                <a:schemeClr val="tx1"/>
              </a:solidFill>
            </a:endParaRPr>
          </a:p>
          <a:p>
            <a:endParaRPr lang="es-ES" dirty="0">
              <a:solidFill>
                <a:schemeClr val="tx1"/>
              </a:solidFill>
            </a:endParaRPr>
          </a:p>
        </p:txBody>
      </p:sp>
    </p:spTree>
    <p:extLst>
      <p:ext uri="{BB962C8B-B14F-4D97-AF65-F5344CB8AC3E}">
        <p14:creationId xmlns:p14="http://schemas.microsoft.com/office/powerpoint/2010/main" val="40045627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656730" y="1057300"/>
            <a:ext cx="8064896" cy="1368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400" dirty="0" smtClean="0">
                <a:latin typeface="Candara" panose="020E0502030303020204" pitchFamily="34" charset="0"/>
              </a:rPr>
              <a:t>El interés privado no influyo en la aprobación del Plan, pues al momento contaba con un sector empresarial naciente, que no se involucraba en el proceso de planificación.</a:t>
            </a:r>
            <a:endParaRPr lang="es-ES" sz="2400" dirty="0">
              <a:latin typeface="Candara" panose="020E0502030303020204" pitchFamily="34" charset="0"/>
            </a:endParaRPr>
          </a:p>
        </p:txBody>
      </p:sp>
      <p:sp>
        <p:nvSpPr>
          <p:cNvPr id="9" name="8 Flecha doblada"/>
          <p:cNvSpPr/>
          <p:nvPr/>
        </p:nvSpPr>
        <p:spPr>
          <a:xfrm flipV="1">
            <a:off x="899592" y="3551949"/>
            <a:ext cx="1224136" cy="864096"/>
          </a:xfrm>
          <a:prstGeom prst="bentArrow">
            <a:avLst>
              <a:gd name="adj1" fmla="val 25000"/>
              <a:gd name="adj2" fmla="val 23175"/>
              <a:gd name="adj3" fmla="val 25000"/>
              <a:gd name="adj4" fmla="val 4375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solidFill>
                <a:schemeClr val="tx1"/>
              </a:solidFill>
            </a:endParaRPr>
          </a:p>
        </p:txBody>
      </p:sp>
      <p:sp>
        <p:nvSpPr>
          <p:cNvPr id="13" name="12 Título"/>
          <p:cNvSpPr>
            <a:spLocks noGrp="1"/>
          </p:cNvSpPr>
          <p:nvPr>
            <p:ph type="title"/>
          </p:nvPr>
        </p:nvSpPr>
        <p:spPr>
          <a:xfrm>
            <a:off x="2627784" y="3760105"/>
            <a:ext cx="6516216" cy="864096"/>
          </a:xfrm>
          <a:solidFill>
            <a:srgbClr val="FF0000"/>
          </a:solidFill>
          <a:ln/>
        </p:spPr>
        <p:style>
          <a:lnRef idx="0">
            <a:schemeClr val="accent6"/>
          </a:lnRef>
          <a:fillRef idx="3">
            <a:schemeClr val="accent6"/>
          </a:fillRef>
          <a:effectRef idx="3">
            <a:schemeClr val="accent6"/>
          </a:effectRef>
          <a:fontRef idx="minor">
            <a:schemeClr val="lt1"/>
          </a:fontRef>
        </p:style>
        <p:txBody>
          <a:bodyPr>
            <a:normAutofit fontScale="90000"/>
          </a:bodyPr>
          <a:lstStyle/>
          <a:p>
            <a:pPr>
              <a:lnSpc>
                <a:spcPct val="100000"/>
              </a:lnSpc>
            </a:pPr>
            <a:r>
              <a:rPr lang="es-ES" sz="2800" b="1" dirty="0" smtClean="0">
                <a:solidFill>
                  <a:schemeClr val="tx1"/>
                </a:solidFill>
                <a:latin typeface="Candara" panose="020E0502030303020204" pitchFamily="34" charset="0"/>
              </a:rPr>
              <a:t>Elabora PDOT para PLANIFICAR Y CONTROLAR el uso y ocupación de suelo.</a:t>
            </a:r>
            <a:endParaRPr lang="es-ES" sz="2800" b="1" dirty="0">
              <a:solidFill>
                <a:schemeClr val="tx1"/>
              </a:solidFill>
              <a:latin typeface="Candara" panose="020E0502030303020204" pitchFamily="34" charset="0"/>
            </a:endParaRPr>
          </a:p>
        </p:txBody>
      </p:sp>
      <p:sp>
        <p:nvSpPr>
          <p:cNvPr id="14" name="12 Título"/>
          <p:cNvSpPr txBox="1">
            <a:spLocks/>
          </p:cNvSpPr>
          <p:nvPr/>
        </p:nvSpPr>
        <p:spPr>
          <a:xfrm>
            <a:off x="2937079" y="4624201"/>
            <a:ext cx="5147548" cy="93610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S" sz="2400" b="1" dirty="0" smtClean="0">
                <a:solidFill>
                  <a:srgbClr val="FF0000"/>
                </a:solidFill>
                <a:latin typeface="Candara" panose="020E0502030303020204" pitchFamily="34" charset="0"/>
              </a:rPr>
              <a:t>Disponibilidad económica en estudios.</a:t>
            </a:r>
            <a:endParaRPr lang="es-ES" sz="2400" b="1" dirty="0">
              <a:solidFill>
                <a:srgbClr val="FF0000"/>
              </a:solidFill>
              <a:latin typeface="Candara" panose="020E0502030303020204" pitchFamily="34" charset="0"/>
            </a:endParaRPr>
          </a:p>
        </p:txBody>
      </p:sp>
      <p:sp>
        <p:nvSpPr>
          <p:cNvPr id="10" name="2 Marcador de contenido"/>
          <p:cNvSpPr txBox="1">
            <a:spLocks/>
          </p:cNvSpPr>
          <p:nvPr/>
        </p:nvSpPr>
        <p:spPr>
          <a:xfrm>
            <a:off x="683568" y="2413187"/>
            <a:ext cx="8064896" cy="1368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400" dirty="0" smtClean="0">
                <a:latin typeface="Candara" panose="020E0502030303020204" pitchFamily="34" charset="0"/>
              </a:rPr>
              <a:t>Los mayores problemas del territorio, son los minifundios, pues afecta al suelo en su valor productivo, funcional y ecológico. </a:t>
            </a:r>
            <a:endParaRPr lang="es-ES" sz="2400" dirty="0">
              <a:latin typeface="Candara" panose="020E0502030303020204" pitchFamily="34" charset="0"/>
            </a:endParaRPr>
          </a:p>
        </p:txBody>
      </p:sp>
      <p:sp>
        <p:nvSpPr>
          <p:cNvPr id="11" name="2 Marcador de contenido"/>
          <p:cNvSpPr txBox="1">
            <a:spLocks/>
          </p:cNvSpPr>
          <p:nvPr/>
        </p:nvSpPr>
        <p:spPr>
          <a:xfrm>
            <a:off x="0" y="121196"/>
            <a:ext cx="9144000" cy="648072"/>
          </a:xfrm>
          <a:prstGeom prst="rect">
            <a:avLst/>
          </a:prstGeom>
          <a:solidFill>
            <a:srgbClr val="FF000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3000" b="1" dirty="0">
                <a:latin typeface="Candara" panose="020E0502030303020204" pitchFamily="34" charset="0"/>
              </a:rPr>
              <a:t> </a:t>
            </a:r>
            <a:r>
              <a:rPr lang="es-EC" sz="3000" b="1" dirty="0" smtClean="0">
                <a:latin typeface="Candara" panose="020E0502030303020204" pitchFamily="34" charset="0"/>
              </a:rPr>
              <a:t>          FACTOR ECONOMICO</a:t>
            </a:r>
          </a:p>
          <a:p>
            <a:pPr marL="0" indent="0" algn="just">
              <a:buNone/>
            </a:pPr>
            <a:endParaRPr lang="es-ES" sz="3000" b="1" dirty="0">
              <a:latin typeface="Candara" panose="020E0502030303020204" pitchFamily="34" charset="0"/>
            </a:endParaRPr>
          </a:p>
        </p:txBody>
      </p:sp>
    </p:spTree>
    <p:extLst>
      <p:ext uri="{BB962C8B-B14F-4D97-AF65-F5344CB8AC3E}">
        <p14:creationId xmlns:p14="http://schemas.microsoft.com/office/powerpoint/2010/main" val="11875884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656730" y="985292"/>
            <a:ext cx="8064896" cy="147350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400" dirty="0" smtClean="0">
                <a:latin typeface="Candara" panose="020E0502030303020204" pitchFamily="34" charset="0"/>
              </a:rPr>
              <a:t>La </a:t>
            </a:r>
            <a:r>
              <a:rPr lang="es-EC" sz="2400" dirty="0">
                <a:latin typeface="Candara" panose="020E0502030303020204" pitchFamily="34" charset="0"/>
              </a:rPr>
              <a:t>complejidad del proceso </a:t>
            </a:r>
            <a:r>
              <a:rPr lang="es-EC" sz="2400" dirty="0" smtClean="0">
                <a:latin typeface="Candara" panose="020E0502030303020204" pitchFamily="34" charset="0"/>
              </a:rPr>
              <a:t>participativo, y asumir como eje fundamental los procesos de planificación para el desarrollo cantonal , </a:t>
            </a:r>
            <a:r>
              <a:rPr lang="es-EC" sz="2400" dirty="0">
                <a:latin typeface="Candara" panose="020E0502030303020204" pitchFamily="34" charset="0"/>
              </a:rPr>
              <a:t> </a:t>
            </a:r>
            <a:r>
              <a:rPr lang="es-EC" sz="2400" dirty="0" smtClean="0">
                <a:latin typeface="Candara" panose="020E0502030303020204" pitchFamily="34" charset="0"/>
              </a:rPr>
              <a:t>fueron acciones que no permitió cumplir la disposición cuarta del COPFP. </a:t>
            </a:r>
            <a:endParaRPr lang="es-ES" sz="2400" dirty="0">
              <a:latin typeface="Candara" panose="020E0502030303020204" pitchFamily="34" charset="0"/>
            </a:endParaRPr>
          </a:p>
        </p:txBody>
      </p:sp>
      <p:sp>
        <p:nvSpPr>
          <p:cNvPr id="9" name="8 Flecha doblada"/>
          <p:cNvSpPr/>
          <p:nvPr/>
        </p:nvSpPr>
        <p:spPr>
          <a:xfrm flipV="1">
            <a:off x="787787" y="2713484"/>
            <a:ext cx="1224136" cy="864096"/>
          </a:xfrm>
          <a:prstGeom prst="bentArrow">
            <a:avLst>
              <a:gd name="adj1" fmla="val 25000"/>
              <a:gd name="adj2" fmla="val 23175"/>
              <a:gd name="adj3" fmla="val 25000"/>
              <a:gd name="adj4" fmla="val 4375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solidFill>
                <a:schemeClr val="tx1"/>
              </a:solidFill>
            </a:endParaRPr>
          </a:p>
        </p:txBody>
      </p:sp>
      <p:sp>
        <p:nvSpPr>
          <p:cNvPr id="13" name="12 Título"/>
          <p:cNvSpPr>
            <a:spLocks noGrp="1"/>
          </p:cNvSpPr>
          <p:nvPr>
            <p:ph type="title"/>
          </p:nvPr>
        </p:nvSpPr>
        <p:spPr>
          <a:xfrm>
            <a:off x="2228953" y="2641476"/>
            <a:ext cx="6837388" cy="1512168"/>
          </a:xfrm>
          <a:solidFill>
            <a:srgbClr val="FF0000"/>
          </a:solidFill>
        </p:spPr>
        <p:style>
          <a:lnRef idx="0">
            <a:schemeClr val="accent4"/>
          </a:lnRef>
          <a:fillRef idx="3">
            <a:schemeClr val="accent4"/>
          </a:fillRef>
          <a:effectRef idx="3">
            <a:schemeClr val="accent4"/>
          </a:effectRef>
          <a:fontRef idx="minor">
            <a:schemeClr val="lt1"/>
          </a:fontRef>
        </p:style>
        <p:txBody>
          <a:bodyPr>
            <a:normAutofit fontScale="90000"/>
          </a:bodyPr>
          <a:lstStyle/>
          <a:p>
            <a:pPr algn="l">
              <a:lnSpc>
                <a:spcPct val="150000"/>
              </a:lnSpc>
            </a:pPr>
            <a:r>
              <a:rPr lang="es-ES" sz="2400" b="1" dirty="0" smtClean="0">
                <a:solidFill>
                  <a:schemeClr val="tx1"/>
                </a:solidFill>
                <a:latin typeface="Candara" panose="020E0502030303020204" pitchFamily="34" charset="0"/>
              </a:rPr>
              <a:t>El PDOT rebasó las capacidades técnicas existentes.</a:t>
            </a:r>
            <a:br>
              <a:rPr lang="es-ES" sz="2400" b="1" dirty="0" smtClean="0">
                <a:solidFill>
                  <a:schemeClr val="tx1"/>
                </a:solidFill>
                <a:latin typeface="Candara" panose="020E0502030303020204" pitchFamily="34" charset="0"/>
              </a:rPr>
            </a:br>
            <a:r>
              <a:rPr lang="es-ES" sz="2400" b="1" dirty="0" smtClean="0">
                <a:solidFill>
                  <a:schemeClr val="tx1"/>
                </a:solidFill>
                <a:latin typeface="Candara" panose="020E0502030303020204" pitchFamily="34" charset="0"/>
              </a:rPr>
              <a:t>Limita el fortalecimiento de unidades técnicas productoras de información geográfica y territorial.</a:t>
            </a:r>
            <a:endParaRPr lang="es-ES" sz="2800" b="1" dirty="0">
              <a:solidFill>
                <a:schemeClr val="tx1"/>
              </a:solidFill>
              <a:latin typeface="Candara" panose="020E0502030303020204" pitchFamily="34" charset="0"/>
            </a:endParaRPr>
          </a:p>
        </p:txBody>
      </p:sp>
      <p:sp>
        <p:nvSpPr>
          <p:cNvPr id="7" name="2 Marcador de contenido"/>
          <p:cNvSpPr txBox="1">
            <a:spLocks/>
          </p:cNvSpPr>
          <p:nvPr/>
        </p:nvSpPr>
        <p:spPr>
          <a:xfrm>
            <a:off x="2195736" y="4657700"/>
            <a:ext cx="6531464"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S" sz="2400" b="1" dirty="0" smtClean="0">
                <a:solidFill>
                  <a:srgbClr val="FF0000"/>
                </a:solidFill>
                <a:latin typeface="Candara" panose="020E0502030303020204" pitchFamily="34" charset="0"/>
              </a:rPr>
              <a:t>Evidenció que los mecanismos de control empleados por el ejecutivo no fueron efectivos.</a:t>
            </a:r>
            <a:endParaRPr lang="es-ES" sz="2400" b="1" dirty="0">
              <a:solidFill>
                <a:srgbClr val="FF0000"/>
              </a:solidFill>
              <a:latin typeface="Candara" panose="020E0502030303020204" pitchFamily="34" charset="0"/>
            </a:endParaRPr>
          </a:p>
        </p:txBody>
      </p:sp>
      <p:sp>
        <p:nvSpPr>
          <p:cNvPr id="10" name="2 Marcador de contenido"/>
          <p:cNvSpPr txBox="1">
            <a:spLocks/>
          </p:cNvSpPr>
          <p:nvPr/>
        </p:nvSpPr>
        <p:spPr>
          <a:xfrm>
            <a:off x="0" y="121196"/>
            <a:ext cx="9144000" cy="679709"/>
          </a:xfrm>
          <a:prstGeom prst="rect">
            <a:avLst/>
          </a:prstGeom>
          <a:solidFill>
            <a:srgbClr val="FF000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3000" b="1" dirty="0">
                <a:latin typeface="Candara" panose="020E0502030303020204" pitchFamily="34" charset="0"/>
              </a:rPr>
              <a:t> </a:t>
            </a:r>
            <a:r>
              <a:rPr lang="es-EC" sz="3000" b="1" dirty="0" smtClean="0">
                <a:latin typeface="Candara" panose="020E0502030303020204" pitchFamily="34" charset="0"/>
              </a:rPr>
              <a:t>          FACTOR JURIDICO/ADMINISTRATIVO</a:t>
            </a:r>
            <a:endParaRPr lang="es-ES" sz="3000" b="1" dirty="0">
              <a:latin typeface="Candara" panose="020E0502030303020204" pitchFamily="34" charset="0"/>
            </a:endParaRPr>
          </a:p>
        </p:txBody>
      </p:sp>
    </p:spTree>
    <p:extLst>
      <p:ext uri="{BB962C8B-B14F-4D97-AF65-F5344CB8AC3E}">
        <p14:creationId xmlns:p14="http://schemas.microsoft.com/office/powerpoint/2010/main" val="14245271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 Marcador de contenido"/>
          <p:cNvSpPr txBox="1">
            <a:spLocks/>
          </p:cNvSpPr>
          <p:nvPr/>
        </p:nvSpPr>
        <p:spPr>
          <a:xfrm>
            <a:off x="0" y="121196"/>
            <a:ext cx="9144000" cy="679709"/>
          </a:xfrm>
          <a:prstGeom prst="rect">
            <a:avLst/>
          </a:prstGeom>
          <a:solidFill>
            <a:srgbClr val="FF000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3000" b="1" dirty="0">
                <a:latin typeface="Candara" panose="020E0502030303020204" pitchFamily="34" charset="0"/>
              </a:rPr>
              <a:t> </a:t>
            </a:r>
            <a:r>
              <a:rPr lang="es-EC" sz="3000" b="1" dirty="0" smtClean="0">
                <a:latin typeface="Candara" panose="020E0502030303020204" pitchFamily="34" charset="0"/>
              </a:rPr>
              <a:t>          FACTOR AMBIENTAL</a:t>
            </a:r>
            <a:endParaRPr lang="es-ES" sz="3000" b="1" dirty="0">
              <a:latin typeface="Candara" panose="020E0502030303020204" pitchFamily="34" charset="0"/>
            </a:endParaRPr>
          </a:p>
        </p:txBody>
      </p:sp>
      <p:sp>
        <p:nvSpPr>
          <p:cNvPr id="11" name="2 Marcador de contenido"/>
          <p:cNvSpPr txBox="1">
            <a:spLocks/>
          </p:cNvSpPr>
          <p:nvPr/>
        </p:nvSpPr>
        <p:spPr>
          <a:xfrm>
            <a:off x="683567" y="913284"/>
            <a:ext cx="8064896" cy="201112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400" dirty="0" smtClean="0">
                <a:latin typeface="Candara" panose="020E0502030303020204" pitchFamily="34" charset="0"/>
              </a:rPr>
              <a:t>La afirmación que los PDOT no se aprobaron por la ausencia de políticas ambientales, que regulen el uso de recursos naturales, </a:t>
            </a:r>
            <a:r>
              <a:rPr lang="es-EC" sz="3000" b="1" dirty="0" smtClean="0">
                <a:solidFill>
                  <a:srgbClr val="FF0000"/>
                </a:solidFill>
                <a:latin typeface="Candara" panose="020E0502030303020204" pitchFamily="34" charset="0"/>
              </a:rPr>
              <a:t>no se cumple</a:t>
            </a:r>
            <a:r>
              <a:rPr lang="es-EC" sz="2400" dirty="0" smtClean="0">
                <a:latin typeface="Candara" panose="020E0502030303020204" pitchFamily="34" charset="0"/>
              </a:rPr>
              <a:t>, puesto que el </a:t>
            </a:r>
            <a:r>
              <a:rPr lang="es-EC" sz="2400" b="1" dirty="0" smtClean="0">
                <a:latin typeface="Candara" panose="020E0502030303020204" pitchFamily="34" charset="0"/>
              </a:rPr>
              <a:t>Plan definió categoría y sub categorías, áreas de conservación, de producción, actividades de alto impacto, que permitan el control territoria</a:t>
            </a:r>
            <a:r>
              <a:rPr lang="es-EC" sz="2400" dirty="0" smtClean="0">
                <a:latin typeface="Candara" panose="020E0502030303020204" pitchFamily="34" charset="0"/>
              </a:rPr>
              <a:t>l.  </a:t>
            </a:r>
            <a:endParaRPr lang="es-ES" sz="2400" dirty="0">
              <a:latin typeface="Candara" panose="020E0502030303020204" pitchFamily="34" charset="0"/>
            </a:endParaRPr>
          </a:p>
        </p:txBody>
      </p:sp>
      <p:sp>
        <p:nvSpPr>
          <p:cNvPr id="9" name="2 Marcador de contenido"/>
          <p:cNvSpPr txBox="1">
            <a:spLocks/>
          </p:cNvSpPr>
          <p:nvPr/>
        </p:nvSpPr>
        <p:spPr>
          <a:xfrm>
            <a:off x="3419872" y="2997587"/>
            <a:ext cx="5724128" cy="1324988"/>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ü"/>
            </a:pPr>
            <a:r>
              <a:rPr lang="es-EC" sz="2400" b="1" dirty="0" smtClean="0">
                <a:latin typeface="Candara" panose="020E0502030303020204" pitchFamily="34" charset="0"/>
              </a:rPr>
              <a:t>Demandó mayor tiempo </a:t>
            </a:r>
          </a:p>
          <a:p>
            <a:pPr algn="just">
              <a:buFont typeface="Wingdings" panose="05000000000000000000" pitchFamily="2" charset="2"/>
              <a:buChar char="ü"/>
            </a:pPr>
            <a:r>
              <a:rPr lang="es-EC" sz="2400" b="1" dirty="0" smtClean="0">
                <a:latin typeface="Candara" panose="020E0502030303020204" pitchFamily="34" charset="0"/>
              </a:rPr>
              <a:t>Ausencia de  información</a:t>
            </a:r>
          </a:p>
          <a:p>
            <a:pPr algn="just">
              <a:buFont typeface="Wingdings" panose="05000000000000000000" pitchFamily="2" charset="2"/>
              <a:buChar char="ü"/>
            </a:pPr>
            <a:r>
              <a:rPr lang="es-EC" sz="2400" b="1" dirty="0" smtClean="0">
                <a:latin typeface="Candara" panose="020E0502030303020204" pitchFamily="34" charset="0"/>
              </a:rPr>
              <a:t>No conformación del equipo técnico. </a:t>
            </a:r>
            <a:endParaRPr lang="es-ES" sz="2400" b="1" dirty="0">
              <a:latin typeface="Candara" panose="020E0502030303020204" pitchFamily="34" charset="0"/>
            </a:endParaRPr>
          </a:p>
        </p:txBody>
      </p:sp>
      <p:sp>
        <p:nvSpPr>
          <p:cNvPr id="12" name="2 Marcador de contenido"/>
          <p:cNvSpPr txBox="1">
            <a:spLocks/>
          </p:cNvSpPr>
          <p:nvPr/>
        </p:nvSpPr>
        <p:spPr>
          <a:xfrm>
            <a:off x="3716285" y="4396171"/>
            <a:ext cx="5032177" cy="10643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S" sz="2400" b="1" dirty="0" smtClean="0">
                <a:solidFill>
                  <a:srgbClr val="FF0000"/>
                </a:solidFill>
                <a:latin typeface="Candara" panose="020E0502030303020204" pitchFamily="34" charset="0"/>
              </a:rPr>
              <a:t>No aprobación del Plan hasta diciembre de 2011</a:t>
            </a:r>
          </a:p>
        </p:txBody>
      </p:sp>
      <p:sp>
        <p:nvSpPr>
          <p:cNvPr id="13" name="12 Flecha doblada"/>
          <p:cNvSpPr/>
          <p:nvPr/>
        </p:nvSpPr>
        <p:spPr>
          <a:xfrm flipV="1">
            <a:off x="1124859" y="3145532"/>
            <a:ext cx="1224136" cy="864096"/>
          </a:xfrm>
          <a:prstGeom prst="bentArrow">
            <a:avLst>
              <a:gd name="adj1" fmla="val 25000"/>
              <a:gd name="adj2" fmla="val 23175"/>
              <a:gd name="adj3" fmla="val 25000"/>
              <a:gd name="adj4" fmla="val 4375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158280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 Marcador de contenido"/>
          <p:cNvSpPr txBox="1">
            <a:spLocks/>
          </p:cNvSpPr>
          <p:nvPr/>
        </p:nvSpPr>
        <p:spPr>
          <a:xfrm>
            <a:off x="0" y="121196"/>
            <a:ext cx="9144000" cy="679709"/>
          </a:xfrm>
          <a:prstGeom prst="rect">
            <a:avLst/>
          </a:prstGeom>
          <a:solidFill>
            <a:srgbClr val="FF000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3000" b="1" dirty="0">
                <a:latin typeface="Candara" panose="020E0502030303020204" pitchFamily="34" charset="0"/>
              </a:rPr>
              <a:t> </a:t>
            </a:r>
            <a:r>
              <a:rPr lang="es-EC" sz="3000" b="1" dirty="0" smtClean="0">
                <a:latin typeface="Candara" panose="020E0502030303020204" pitchFamily="34" charset="0"/>
              </a:rPr>
              <a:t>          FACTOR SOCIO CULTURAL</a:t>
            </a:r>
            <a:endParaRPr lang="es-ES" sz="3000" b="1" dirty="0">
              <a:latin typeface="Candara" panose="020E0502030303020204" pitchFamily="34" charset="0"/>
            </a:endParaRPr>
          </a:p>
        </p:txBody>
      </p:sp>
      <p:sp>
        <p:nvSpPr>
          <p:cNvPr id="11" name="2 Marcador de contenido"/>
          <p:cNvSpPr txBox="1">
            <a:spLocks/>
          </p:cNvSpPr>
          <p:nvPr/>
        </p:nvSpPr>
        <p:spPr>
          <a:xfrm>
            <a:off x="683567" y="913284"/>
            <a:ext cx="8064896" cy="1440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400" dirty="0" smtClean="0">
                <a:latin typeface="Candara" panose="020E0502030303020204" pitchFamily="34" charset="0"/>
              </a:rPr>
              <a:t>La conformación política del Concejo Cantonal, no incidió en la no aprobación del Plan.   Alcalde contaba con mayoría legislativa.</a:t>
            </a:r>
            <a:endParaRPr lang="es-ES" sz="2400" dirty="0">
              <a:latin typeface="Candara" panose="020E0502030303020204" pitchFamily="34" charset="0"/>
            </a:endParaRPr>
          </a:p>
        </p:txBody>
      </p:sp>
      <p:sp>
        <p:nvSpPr>
          <p:cNvPr id="7" name="2 Marcador de contenido"/>
          <p:cNvSpPr txBox="1">
            <a:spLocks/>
          </p:cNvSpPr>
          <p:nvPr/>
        </p:nvSpPr>
        <p:spPr>
          <a:xfrm>
            <a:off x="779483" y="2209428"/>
            <a:ext cx="8064896" cy="186382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400" dirty="0" smtClean="0">
                <a:latin typeface="Candara" panose="020E0502030303020204" pitchFamily="34" charset="0"/>
              </a:rPr>
              <a:t>La afirmación que las sociedades más urbanas, son propensas a aprobar políticas de uso de suelo, no se cumple, pues el tener como eje fundamental el análisis de los asentamientos poblacionales, evidencio la dispersión de asentamientos y la falta de dotación de servicios.</a:t>
            </a:r>
            <a:endParaRPr lang="es-ES" sz="2400" dirty="0">
              <a:latin typeface="Candara" panose="020E0502030303020204" pitchFamily="34" charset="0"/>
            </a:endParaRPr>
          </a:p>
        </p:txBody>
      </p:sp>
      <p:sp>
        <p:nvSpPr>
          <p:cNvPr id="10" name="2 Marcador de contenido"/>
          <p:cNvSpPr txBox="1">
            <a:spLocks/>
          </p:cNvSpPr>
          <p:nvPr/>
        </p:nvSpPr>
        <p:spPr>
          <a:xfrm>
            <a:off x="2915816" y="4062448"/>
            <a:ext cx="6120680" cy="1531355"/>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ü"/>
            </a:pPr>
            <a:r>
              <a:rPr lang="es-EC" sz="2400" b="1" dirty="0" smtClean="0">
                <a:latin typeface="Candara" panose="020E0502030303020204" pitchFamily="34" charset="0"/>
              </a:rPr>
              <a:t>Adopta políticas de uso de suelo, </a:t>
            </a:r>
          </a:p>
          <a:p>
            <a:pPr algn="just">
              <a:buFont typeface="Wingdings" panose="05000000000000000000" pitchFamily="2" charset="2"/>
              <a:buChar char="ü"/>
            </a:pPr>
            <a:r>
              <a:rPr lang="es-EC" sz="2400" b="1" dirty="0" smtClean="0">
                <a:latin typeface="Candara" panose="020E0502030303020204" pitchFamily="34" charset="0"/>
              </a:rPr>
              <a:t>Concentrar la población y garantizar las condiciones agropecuarias del cantón. </a:t>
            </a:r>
            <a:endParaRPr lang="es-ES" sz="2400" b="1" dirty="0">
              <a:latin typeface="Candara" panose="020E0502030303020204" pitchFamily="34" charset="0"/>
            </a:endParaRPr>
          </a:p>
        </p:txBody>
      </p:sp>
      <p:sp>
        <p:nvSpPr>
          <p:cNvPr id="14" name="13 Flecha doblada"/>
          <p:cNvSpPr/>
          <p:nvPr/>
        </p:nvSpPr>
        <p:spPr>
          <a:xfrm flipV="1">
            <a:off x="1187624" y="4132676"/>
            <a:ext cx="1224136" cy="864096"/>
          </a:xfrm>
          <a:prstGeom prst="bentArrow">
            <a:avLst>
              <a:gd name="adj1" fmla="val 25000"/>
              <a:gd name="adj2" fmla="val 23175"/>
              <a:gd name="adj3" fmla="val 25000"/>
              <a:gd name="adj4" fmla="val 4375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4852422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rotWithShape="1">
          <a:blip r:embed="rId3">
            <a:extLst>
              <a:ext uri="{28A0092B-C50C-407E-A947-70E740481C1C}">
                <a14:useLocalDpi xmlns:a14="http://schemas.microsoft.com/office/drawing/2010/main" val="0"/>
              </a:ext>
            </a:extLst>
          </a:blip>
          <a:srcRect l="12556" t="15054" r="22397" b="19987"/>
          <a:stretch/>
        </p:blipFill>
        <p:spPr>
          <a:xfrm>
            <a:off x="1275373" y="157656"/>
            <a:ext cx="7689116" cy="5428628"/>
          </a:xfrm>
          <a:prstGeom prst="rect">
            <a:avLst/>
          </a:prstGeom>
        </p:spPr>
      </p:pic>
      <p:sp>
        <p:nvSpPr>
          <p:cNvPr id="2" name="1 Título"/>
          <p:cNvSpPr>
            <a:spLocks noGrp="1"/>
          </p:cNvSpPr>
          <p:nvPr>
            <p:ph type="title"/>
          </p:nvPr>
        </p:nvSpPr>
        <p:spPr>
          <a:xfrm>
            <a:off x="0" y="152400"/>
            <a:ext cx="9144000" cy="772138"/>
          </a:xfrm>
          <a:solidFill>
            <a:schemeClr val="accent5">
              <a:lumMod val="75000"/>
            </a:schemeClr>
          </a:solidFill>
        </p:spPr>
        <p:style>
          <a:lnRef idx="0">
            <a:schemeClr val="accent6"/>
          </a:lnRef>
          <a:fillRef idx="3">
            <a:schemeClr val="accent6"/>
          </a:fillRef>
          <a:effectRef idx="3">
            <a:schemeClr val="accent6"/>
          </a:effectRef>
          <a:fontRef idx="minor">
            <a:schemeClr val="lt1"/>
          </a:fontRef>
        </p:style>
        <p:txBody>
          <a:bodyPr>
            <a:normAutofit fontScale="90000"/>
          </a:bodyPr>
          <a:lstStyle/>
          <a:p>
            <a:pPr algn="l"/>
            <a:r>
              <a:rPr lang="es-EC" sz="3200" b="1" dirty="0" smtClean="0">
                <a:solidFill>
                  <a:schemeClr val="bg1"/>
                </a:solidFill>
                <a:latin typeface="Candara" panose="020E0502030303020204" pitchFamily="34" charset="0"/>
              </a:rPr>
              <a:t>   CASO DE ESTUDIO</a:t>
            </a:r>
            <a:r>
              <a:rPr lang="es-EC" b="1" dirty="0" smtClean="0">
                <a:solidFill>
                  <a:schemeClr val="bg1"/>
                </a:solidFill>
                <a:latin typeface="Candara" panose="020E0502030303020204" pitchFamily="34" charset="0"/>
              </a:rPr>
              <a:t>   LOGROÑO </a:t>
            </a:r>
            <a:r>
              <a:rPr lang="es-EC" sz="2400" b="1" dirty="0" smtClean="0">
                <a:solidFill>
                  <a:schemeClr val="bg1"/>
                </a:solidFill>
                <a:latin typeface="Candara" panose="020E0502030303020204" pitchFamily="34" charset="0"/>
              </a:rPr>
              <a:t>(no aprueba)</a:t>
            </a:r>
            <a:endParaRPr lang="es-ES" sz="2400" dirty="0">
              <a:solidFill>
                <a:schemeClr val="bg1"/>
              </a:solidFill>
              <a:latin typeface="Candara" panose="020E0502030303020204" pitchFamily="34" charset="0"/>
            </a:endParaRPr>
          </a:p>
        </p:txBody>
      </p:sp>
      <p:grpSp>
        <p:nvGrpSpPr>
          <p:cNvPr id="5" name="4 Grupo"/>
          <p:cNvGrpSpPr/>
          <p:nvPr/>
        </p:nvGrpSpPr>
        <p:grpSpPr>
          <a:xfrm>
            <a:off x="7308304" y="4233846"/>
            <a:ext cx="1334621" cy="576195"/>
            <a:chOff x="611231" y="3435378"/>
            <a:chExt cx="1334621" cy="576195"/>
          </a:xfrm>
        </p:grpSpPr>
        <p:pic>
          <p:nvPicPr>
            <p:cNvPr id="1026" name="Picture 2" descr="Resultado de imagen para imagenes hombre mujer"/>
            <p:cNvPicPr>
              <a:picLocks noChangeAspect="1" noChangeArrowheads="1"/>
            </p:cNvPicPr>
            <p:nvPr/>
          </p:nvPicPr>
          <p:blipFill rotWithShape="1">
            <a:blip r:embed="rId4">
              <a:extLst>
                <a:ext uri="{28A0092B-C50C-407E-A947-70E740481C1C}">
                  <a14:useLocalDpi xmlns:a14="http://schemas.microsoft.com/office/drawing/2010/main" val="0"/>
                </a:ext>
              </a:extLst>
            </a:blip>
            <a:srcRect l="11741" t="19129" r="58861" b="18588"/>
            <a:stretch/>
          </p:blipFill>
          <p:spPr bwMode="auto">
            <a:xfrm>
              <a:off x="1583245" y="3436131"/>
              <a:ext cx="362607" cy="575442"/>
            </a:xfrm>
            <a:prstGeom prst="rect">
              <a:avLst/>
            </a:prstGeom>
            <a:noFill/>
            <a:extLst>
              <a:ext uri="{909E8E84-426E-40DD-AFC4-6F175D3DCCD1}">
                <a14:hiddenFill xmlns:a14="http://schemas.microsoft.com/office/drawing/2010/main">
                  <a:solidFill>
                    <a:srgbClr val="FFFFFF"/>
                  </a:solidFill>
                </a14:hiddenFill>
              </a:ext>
            </a:extLst>
          </p:spPr>
        </p:pic>
        <p:sp>
          <p:nvSpPr>
            <p:cNvPr id="7" name="2 Marcador de contenido"/>
            <p:cNvSpPr txBox="1">
              <a:spLocks/>
            </p:cNvSpPr>
            <p:nvPr/>
          </p:nvSpPr>
          <p:spPr>
            <a:xfrm>
              <a:off x="611231" y="3435378"/>
              <a:ext cx="972531" cy="573497"/>
            </a:xfrm>
            <a:prstGeom prst="rect">
              <a:avLst/>
            </a:prstGeom>
            <a:solidFill>
              <a:schemeClr val="bg1"/>
            </a:solidFill>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S" dirty="0" smtClean="0">
                  <a:latin typeface="Candara" panose="020E0502030303020204" pitchFamily="34" charset="0"/>
                </a:rPr>
                <a:t>53,9%</a:t>
              </a:r>
              <a:endParaRPr lang="es-ES" dirty="0">
                <a:solidFill>
                  <a:srgbClr val="00B050"/>
                </a:solidFill>
                <a:latin typeface="Candara" panose="020E0502030303020204" pitchFamily="34" charset="0"/>
              </a:endParaRPr>
            </a:p>
          </p:txBody>
        </p:sp>
      </p:grpSp>
      <p:grpSp>
        <p:nvGrpSpPr>
          <p:cNvPr id="9" name="8 Grupo"/>
          <p:cNvGrpSpPr/>
          <p:nvPr/>
        </p:nvGrpSpPr>
        <p:grpSpPr>
          <a:xfrm>
            <a:off x="7308304" y="4808096"/>
            <a:ext cx="1331208" cy="666958"/>
            <a:chOff x="611231" y="4009628"/>
            <a:chExt cx="1331208" cy="666958"/>
          </a:xfrm>
        </p:grpSpPr>
        <p:pic>
          <p:nvPicPr>
            <p:cNvPr id="6" name="Picture 2" descr="Resultado de imagen para imagenes hombre mujer"/>
            <p:cNvPicPr>
              <a:picLocks noChangeAspect="1" noChangeArrowheads="1"/>
            </p:cNvPicPr>
            <p:nvPr/>
          </p:nvPicPr>
          <p:blipFill rotWithShape="1">
            <a:blip r:embed="rId4">
              <a:extLst>
                <a:ext uri="{28A0092B-C50C-407E-A947-70E740481C1C}">
                  <a14:useLocalDpi xmlns:a14="http://schemas.microsoft.com/office/drawing/2010/main" val="0"/>
                </a:ext>
              </a:extLst>
            </a:blip>
            <a:srcRect l="64326" t="18560" r="10751" b="22570"/>
            <a:stretch/>
          </p:blipFill>
          <p:spPr bwMode="auto">
            <a:xfrm>
              <a:off x="1583245" y="4009628"/>
              <a:ext cx="359194" cy="635496"/>
            </a:xfrm>
            <a:prstGeom prst="rect">
              <a:avLst/>
            </a:prstGeom>
            <a:noFill/>
            <a:extLst>
              <a:ext uri="{909E8E84-426E-40DD-AFC4-6F175D3DCCD1}">
                <a14:hiddenFill xmlns:a14="http://schemas.microsoft.com/office/drawing/2010/main">
                  <a:solidFill>
                    <a:srgbClr val="FFFFFF"/>
                  </a:solidFill>
                </a14:hiddenFill>
              </a:ext>
            </a:extLst>
          </p:spPr>
        </p:pic>
        <p:sp>
          <p:nvSpPr>
            <p:cNvPr id="8" name="2 Marcador de contenido"/>
            <p:cNvSpPr txBox="1">
              <a:spLocks/>
            </p:cNvSpPr>
            <p:nvPr/>
          </p:nvSpPr>
          <p:spPr>
            <a:xfrm>
              <a:off x="611231" y="4103089"/>
              <a:ext cx="972531" cy="573497"/>
            </a:xfrm>
            <a:prstGeom prst="rect">
              <a:avLst/>
            </a:prstGeom>
            <a:solidFill>
              <a:schemeClr val="bg1"/>
            </a:solidFill>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S" dirty="0" smtClean="0">
                  <a:latin typeface="Candara" panose="020E0502030303020204" pitchFamily="34" charset="0"/>
                </a:rPr>
                <a:t>46,1%</a:t>
              </a:r>
              <a:endParaRPr lang="es-ES" dirty="0">
                <a:solidFill>
                  <a:srgbClr val="00B050"/>
                </a:solidFill>
                <a:latin typeface="Candara" panose="020E0502030303020204" pitchFamily="34" charset="0"/>
              </a:endParaRPr>
            </a:p>
          </p:txBody>
        </p:sp>
      </p:grpSp>
      <p:sp>
        <p:nvSpPr>
          <p:cNvPr id="17" name="2 Marcador de contenido"/>
          <p:cNvSpPr txBox="1">
            <a:spLocks/>
          </p:cNvSpPr>
          <p:nvPr/>
        </p:nvSpPr>
        <p:spPr>
          <a:xfrm>
            <a:off x="107504" y="1626933"/>
            <a:ext cx="4320480"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EC" sz="2400" dirty="0" smtClean="0">
                <a:latin typeface="Candara" panose="020E0502030303020204" pitchFamily="34" charset="0"/>
              </a:rPr>
              <a:t>Extensión 117,07 ha.  </a:t>
            </a:r>
          </a:p>
          <a:p>
            <a:r>
              <a:rPr lang="es-EC" sz="2400" dirty="0" smtClean="0">
                <a:latin typeface="Candara" panose="020E0502030303020204" pitchFamily="34" charset="0"/>
              </a:rPr>
              <a:t>Representa el 4,87% de provincia.</a:t>
            </a:r>
            <a:endParaRPr lang="es-ES" sz="2400" dirty="0">
              <a:solidFill>
                <a:srgbClr val="00B050"/>
              </a:solidFill>
              <a:latin typeface="Candara" panose="020E0502030303020204" pitchFamily="34" charset="0"/>
            </a:endParaRPr>
          </a:p>
        </p:txBody>
      </p:sp>
      <p:sp>
        <p:nvSpPr>
          <p:cNvPr id="18" name="2 Marcador de contenido"/>
          <p:cNvSpPr txBox="1">
            <a:spLocks/>
          </p:cNvSpPr>
          <p:nvPr/>
        </p:nvSpPr>
        <p:spPr>
          <a:xfrm>
            <a:off x="107504" y="2779061"/>
            <a:ext cx="4320480" cy="9343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ES" sz="2400" dirty="0" smtClean="0">
                <a:latin typeface="Candara" panose="020E0502030303020204" pitchFamily="34" charset="0"/>
              </a:rPr>
              <a:t>71,9 % población indígena</a:t>
            </a:r>
          </a:p>
          <a:p>
            <a:pPr marL="0" indent="0">
              <a:buNone/>
            </a:pPr>
            <a:r>
              <a:rPr lang="es-ES" sz="2400" dirty="0" smtClean="0">
                <a:latin typeface="Candara" panose="020E0502030303020204" pitchFamily="34" charset="0"/>
              </a:rPr>
              <a:t>     (shuar)</a:t>
            </a:r>
          </a:p>
        </p:txBody>
      </p:sp>
      <p:sp>
        <p:nvSpPr>
          <p:cNvPr id="15" name="2 Marcador de contenido"/>
          <p:cNvSpPr txBox="1">
            <a:spLocks/>
          </p:cNvSpPr>
          <p:nvPr/>
        </p:nvSpPr>
        <p:spPr>
          <a:xfrm>
            <a:off x="74339" y="3713402"/>
            <a:ext cx="4320480" cy="10883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ES" sz="2400" dirty="0" smtClean="0">
                <a:latin typeface="Candara" panose="020E0502030303020204" pitchFamily="34" charset="0"/>
              </a:rPr>
              <a:t>Importancia ecológica, y potencialidad turística.</a:t>
            </a:r>
          </a:p>
        </p:txBody>
      </p:sp>
    </p:spTree>
    <p:extLst>
      <p:ext uri="{BB962C8B-B14F-4D97-AF65-F5344CB8AC3E}">
        <p14:creationId xmlns:p14="http://schemas.microsoft.com/office/powerpoint/2010/main" val="5037670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37220"/>
            <a:ext cx="9144000" cy="576064"/>
          </a:xfrm>
          <a:solidFill>
            <a:schemeClr val="accent5">
              <a:lumMod val="75000"/>
            </a:schemeClr>
          </a:solidFill>
        </p:spPr>
        <p:style>
          <a:lnRef idx="0">
            <a:schemeClr val="accent4"/>
          </a:lnRef>
          <a:fillRef idx="3">
            <a:schemeClr val="accent4"/>
          </a:fillRef>
          <a:effectRef idx="3">
            <a:schemeClr val="accent4"/>
          </a:effectRef>
          <a:fontRef idx="minor">
            <a:schemeClr val="lt1"/>
          </a:fontRef>
        </p:style>
        <p:txBody>
          <a:bodyPr>
            <a:noAutofit/>
          </a:bodyPr>
          <a:lstStyle/>
          <a:p>
            <a:r>
              <a:rPr lang="es-ES" sz="3200" dirty="0" smtClean="0">
                <a:solidFill>
                  <a:schemeClr val="bg1"/>
                </a:solidFill>
                <a:latin typeface="Candara" panose="020E0502030303020204" pitchFamily="34" charset="0"/>
              </a:rPr>
              <a:t>Cronología de </a:t>
            </a:r>
            <a:r>
              <a:rPr lang="es-ES" sz="4000" b="1" dirty="0" smtClean="0">
                <a:solidFill>
                  <a:schemeClr val="bg1"/>
                </a:solidFill>
                <a:latin typeface="Candara" panose="020E0502030303020204" pitchFamily="34" charset="0"/>
              </a:rPr>
              <a:t>planificación</a:t>
            </a:r>
            <a:r>
              <a:rPr lang="es-ES" sz="4000" b="1" dirty="0" smtClean="0">
                <a:solidFill>
                  <a:schemeClr val="tx1"/>
                </a:solidFill>
                <a:latin typeface="Candara" panose="020E0502030303020204" pitchFamily="34" charset="0"/>
              </a:rPr>
              <a:t> </a:t>
            </a:r>
            <a:endParaRPr lang="es-ES" sz="4000" b="1" dirty="0">
              <a:solidFill>
                <a:schemeClr val="tx1"/>
              </a:solidFill>
              <a:latin typeface="Candara" panose="020E0502030303020204" pitchFamily="34" charset="0"/>
            </a:endParaRPr>
          </a:p>
        </p:txBody>
      </p:sp>
      <p:sp>
        <p:nvSpPr>
          <p:cNvPr id="3" name="2 Marcador de contenido"/>
          <p:cNvSpPr>
            <a:spLocks noGrp="1"/>
          </p:cNvSpPr>
          <p:nvPr>
            <p:ph idx="1"/>
          </p:nvPr>
        </p:nvSpPr>
        <p:spPr>
          <a:xfrm>
            <a:off x="971600" y="1489348"/>
            <a:ext cx="7848872" cy="3168352"/>
          </a:xfrm>
        </p:spPr>
        <p:txBody>
          <a:bodyPr>
            <a:normAutofit/>
          </a:bodyPr>
          <a:lstStyle/>
          <a:p>
            <a:r>
              <a:rPr lang="es-ES" dirty="0" smtClean="0">
                <a:solidFill>
                  <a:schemeClr val="tx1"/>
                </a:solidFill>
                <a:latin typeface="Candara" panose="020E0502030303020204" pitchFamily="34" charset="0"/>
              </a:rPr>
              <a:t>(1998) Plan de Ordenamiento Urbano.</a:t>
            </a:r>
          </a:p>
          <a:p>
            <a:pPr marL="0" indent="0">
              <a:buNone/>
            </a:pPr>
            <a:endParaRPr lang="es-ES" dirty="0" smtClean="0">
              <a:solidFill>
                <a:schemeClr val="tx1"/>
              </a:solidFill>
              <a:latin typeface="Candara" panose="020E0502030303020204" pitchFamily="34" charset="0"/>
            </a:endParaRPr>
          </a:p>
          <a:p>
            <a:r>
              <a:rPr lang="es-ES" dirty="0" smtClean="0">
                <a:solidFill>
                  <a:schemeClr val="tx1"/>
                </a:solidFill>
                <a:latin typeface="Candara" panose="020E0502030303020204" pitchFamily="34" charset="0"/>
              </a:rPr>
              <a:t>Inicia  elaboración del  </a:t>
            </a:r>
            <a:r>
              <a:rPr lang="es-ES" b="1" dirty="0" smtClean="0">
                <a:solidFill>
                  <a:schemeClr val="tx1"/>
                </a:solidFill>
                <a:latin typeface="Candara" panose="020E0502030303020204" pitchFamily="34" charset="0"/>
              </a:rPr>
              <a:t>Plan de Desarrollo y Ordenamiento Territorial</a:t>
            </a:r>
            <a:r>
              <a:rPr lang="es-ES" dirty="0" smtClean="0">
                <a:solidFill>
                  <a:schemeClr val="tx1"/>
                </a:solidFill>
                <a:latin typeface="Candara" panose="020E0502030303020204" pitchFamily="34" charset="0"/>
              </a:rPr>
              <a:t>, conforme manda constitución.</a:t>
            </a:r>
            <a:endParaRPr lang="es-ES" dirty="0" smtClean="0">
              <a:solidFill>
                <a:schemeClr val="tx1"/>
              </a:solidFill>
            </a:endParaRPr>
          </a:p>
          <a:p>
            <a:endParaRPr lang="es-ES" dirty="0">
              <a:solidFill>
                <a:schemeClr val="tx1"/>
              </a:solidFill>
            </a:endParaRPr>
          </a:p>
        </p:txBody>
      </p:sp>
    </p:spTree>
    <p:extLst>
      <p:ext uri="{BB962C8B-B14F-4D97-AF65-F5344CB8AC3E}">
        <p14:creationId xmlns:p14="http://schemas.microsoft.com/office/powerpoint/2010/main" val="22877608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656730" y="1057300"/>
            <a:ext cx="8064896" cy="144016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400" dirty="0" smtClean="0">
                <a:latin typeface="Candara" panose="020E0502030303020204" pitchFamily="34" charset="0"/>
              </a:rPr>
              <a:t>La consideración que los planes tienen mayor facilidad para aprobarse, por la complementariedad entre el interés privado y los objetivos del ordenamiento territorial, no se comprueba en Logroño.</a:t>
            </a:r>
          </a:p>
          <a:p>
            <a:pPr marL="0" indent="0" algn="just">
              <a:buNone/>
            </a:pPr>
            <a:endParaRPr lang="es-ES" sz="2400" dirty="0">
              <a:latin typeface="Candara" panose="020E0502030303020204" pitchFamily="34" charset="0"/>
            </a:endParaRPr>
          </a:p>
        </p:txBody>
      </p:sp>
      <p:sp>
        <p:nvSpPr>
          <p:cNvPr id="9" name="8 Flecha doblada"/>
          <p:cNvSpPr/>
          <p:nvPr/>
        </p:nvSpPr>
        <p:spPr>
          <a:xfrm flipV="1">
            <a:off x="827584" y="2688346"/>
            <a:ext cx="1224136" cy="864096"/>
          </a:xfrm>
          <a:prstGeom prst="bentArrow">
            <a:avLst>
              <a:gd name="adj1" fmla="val 25000"/>
              <a:gd name="adj2" fmla="val 23175"/>
              <a:gd name="adj3" fmla="val 25000"/>
              <a:gd name="adj4" fmla="val 4375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solidFill>
                <a:schemeClr val="tx1"/>
              </a:solidFill>
            </a:endParaRPr>
          </a:p>
        </p:txBody>
      </p:sp>
      <p:sp>
        <p:nvSpPr>
          <p:cNvPr id="13" name="12 Título"/>
          <p:cNvSpPr>
            <a:spLocks noGrp="1"/>
          </p:cNvSpPr>
          <p:nvPr>
            <p:ph type="title"/>
          </p:nvPr>
        </p:nvSpPr>
        <p:spPr>
          <a:xfrm>
            <a:off x="2267744" y="2785492"/>
            <a:ext cx="6711743" cy="1022076"/>
          </a:xfrm>
          <a:solidFill>
            <a:schemeClr val="accent5">
              <a:lumMod val="75000"/>
            </a:schemeClr>
          </a:solidFill>
          <a:ln/>
        </p:spPr>
        <p:style>
          <a:lnRef idx="0">
            <a:schemeClr val="accent6"/>
          </a:lnRef>
          <a:fillRef idx="3">
            <a:schemeClr val="accent6"/>
          </a:fillRef>
          <a:effectRef idx="3">
            <a:schemeClr val="accent6"/>
          </a:effectRef>
          <a:fontRef idx="minor">
            <a:schemeClr val="lt1"/>
          </a:fontRef>
        </p:style>
        <p:txBody>
          <a:bodyPr>
            <a:normAutofit fontScale="90000"/>
          </a:bodyPr>
          <a:lstStyle/>
          <a:p>
            <a:pPr>
              <a:lnSpc>
                <a:spcPct val="150000"/>
              </a:lnSpc>
            </a:pPr>
            <a:r>
              <a:rPr lang="es-ES" sz="2800" b="1" dirty="0" smtClean="0">
                <a:solidFill>
                  <a:schemeClr val="bg1"/>
                </a:solidFill>
                <a:latin typeface="Candara" panose="020E0502030303020204" pitchFamily="34" charset="0"/>
              </a:rPr>
              <a:t>No se manejan políticas claras </a:t>
            </a:r>
            <a:r>
              <a:rPr lang="es-ES" sz="2200" b="1" dirty="0" smtClean="0">
                <a:solidFill>
                  <a:schemeClr val="bg1"/>
                </a:solidFill>
                <a:latin typeface="Candara" panose="020E0502030303020204" pitchFamily="34" charset="0"/>
              </a:rPr>
              <a:t>(no aprueban urbanizaciones durante la última década)</a:t>
            </a:r>
            <a:endParaRPr lang="es-ES" sz="2200" b="1" dirty="0">
              <a:solidFill>
                <a:schemeClr val="bg1"/>
              </a:solidFill>
              <a:latin typeface="Candara" panose="020E0502030303020204" pitchFamily="34" charset="0"/>
            </a:endParaRPr>
          </a:p>
        </p:txBody>
      </p:sp>
      <p:sp>
        <p:nvSpPr>
          <p:cNvPr id="14" name="12 Título"/>
          <p:cNvSpPr txBox="1">
            <a:spLocks/>
          </p:cNvSpPr>
          <p:nvPr/>
        </p:nvSpPr>
        <p:spPr>
          <a:xfrm>
            <a:off x="2483768" y="4081636"/>
            <a:ext cx="6660232" cy="140666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S" sz="2400" b="1" dirty="0">
                <a:solidFill>
                  <a:schemeClr val="accent5">
                    <a:lumMod val="75000"/>
                  </a:schemeClr>
                </a:solidFill>
                <a:latin typeface="Candara" panose="020E0502030303020204" pitchFamily="34" charset="0"/>
              </a:rPr>
              <a:t>I</a:t>
            </a:r>
            <a:r>
              <a:rPr lang="es-ES" sz="2400" b="1" dirty="0" smtClean="0">
                <a:solidFill>
                  <a:schemeClr val="accent5">
                    <a:lumMod val="75000"/>
                  </a:schemeClr>
                </a:solidFill>
                <a:latin typeface="Candara" panose="020E0502030303020204" pitchFamily="34" charset="0"/>
              </a:rPr>
              <a:t>mplementar políticas de desarrollo rural,  </a:t>
            </a:r>
          </a:p>
          <a:p>
            <a:pPr algn="just"/>
            <a:r>
              <a:rPr lang="es-ES" sz="2400" b="1" dirty="0" smtClean="0">
                <a:solidFill>
                  <a:schemeClr val="accent5">
                    <a:lumMod val="75000"/>
                  </a:schemeClr>
                </a:solidFill>
                <a:latin typeface="Candara" panose="020E0502030303020204" pitchFamily="34" charset="0"/>
              </a:rPr>
              <a:t>nuevas estrategias para conseguir integración económica territorial.</a:t>
            </a:r>
            <a:endParaRPr lang="es-ES" sz="2400" b="1" dirty="0">
              <a:solidFill>
                <a:schemeClr val="accent5">
                  <a:lumMod val="75000"/>
                </a:schemeClr>
              </a:solidFill>
              <a:latin typeface="Candara" panose="020E0502030303020204" pitchFamily="34" charset="0"/>
            </a:endParaRPr>
          </a:p>
        </p:txBody>
      </p:sp>
      <p:sp>
        <p:nvSpPr>
          <p:cNvPr id="11" name="2 Marcador de contenido"/>
          <p:cNvSpPr txBox="1">
            <a:spLocks/>
          </p:cNvSpPr>
          <p:nvPr/>
        </p:nvSpPr>
        <p:spPr>
          <a:xfrm>
            <a:off x="0" y="121196"/>
            <a:ext cx="9144000" cy="648072"/>
          </a:xfrm>
          <a:prstGeom prst="rect">
            <a:avLst/>
          </a:prstGeom>
          <a:solidFill>
            <a:schemeClr val="accent5">
              <a:lumMod val="75000"/>
            </a:schemeClr>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3000" b="1" dirty="0">
                <a:solidFill>
                  <a:schemeClr val="bg1"/>
                </a:solidFill>
                <a:latin typeface="Candara" panose="020E0502030303020204" pitchFamily="34" charset="0"/>
              </a:rPr>
              <a:t> </a:t>
            </a:r>
            <a:r>
              <a:rPr lang="es-EC" sz="3000" b="1" dirty="0" smtClean="0">
                <a:solidFill>
                  <a:schemeClr val="bg1"/>
                </a:solidFill>
                <a:latin typeface="Candara" panose="020E0502030303020204" pitchFamily="34" charset="0"/>
              </a:rPr>
              <a:t>          FACTOR ECONOMICO</a:t>
            </a:r>
          </a:p>
          <a:p>
            <a:pPr marL="0" indent="0" algn="just">
              <a:buNone/>
            </a:pPr>
            <a:endParaRPr lang="es-ES" sz="3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946597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656730" y="985292"/>
            <a:ext cx="8064896" cy="244827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400" dirty="0" smtClean="0">
                <a:latin typeface="Candara" panose="020E0502030303020204" pitchFamily="34" charset="0"/>
              </a:rPr>
              <a:t>La consideración que los instrumentos legales, alejados de la realidad sociocultural, son de difícil adopción.  Para el caso de Logroño, no afecto en la aprobación, pues si bien procedió con la metodología de la SENPLADES, las expectativas de alineación,  entre marco jurídico dado y contexto socio-cultural no se dio, pues no se consideró como población mayoritaria a determinado grupo </a:t>
            </a:r>
            <a:r>
              <a:rPr lang="es-EC" sz="2400" dirty="0">
                <a:latin typeface="Candara" panose="020E0502030303020204" pitchFamily="34" charset="0"/>
              </a:rPr>
              <a:t>é</a:t>
            </a:r>
            <a:r>
              <a:rPr lang="es-EC" sz="2400" dirty="0" smtClean="0">
                <a:latin typeface="Candara" panose="020E0502030303020204" pitchFamily="34" charset="0"/>
              </a:rPr>
              <a:t>tnico.</a:t>
            </a:r>
          </a:p>
          <a:p>
            <a:pPr marL="0" indent="0" algn="just">
              <a:buNone/>
            </a:pPr>
            <a:endParaRPr lang="es-ES" sz="2400" dirty="0">
              <a:latin typeface="Candara" panose="020E0502030303020204" pitchFamily="34" charset="0"/>
            </a:endParaRPr>
          </a:p>
        </p:txBody>
      </p:sp>
      <p:sp>
        <p:nvSpPr>
          <p:cNvPr id="9" name="8 Flecha doblada"/>
          <p:cNvSpPr/>
          <p:nvPr/>
        </p:nvSpPr>
        <p:spPr>
          <a:xfrm flipV="1">
            <a:off x="787787" y="3577580"/>
            <a:ext cx="1224136" cy="864096"/>
          </a:xfrm>
          <a:prstGeom prst="bentArrow">
            <a:avLst>
              <a:gd name="adj1" fmla="val 25000"/>
              <a:gd name="adj2" fmla="val 23175"/>
              <a:gd name="adj3" fmla="val 25000"/>
              <a:gd name="adj4" fmla="val 4375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solidFill>
                <a:schemeClr val="tx1"/>
              </a:solidFill>
            </a:endParaRPr>
          </a:p>
        </p:txBody>
      </p:sp>
      <p:sp>
        <p:nvSpPr>
          <p:cNvPr id="13" name="12 Título"/>
          <p:cNvSpPr>
            <a:spLocks noGrp="1"/>
          </p:cNvSpPr>
          <p:nvPr>
            <p:ph type="title"/>
          </p:nvPr>
        </p:nvSpPr>
        <p:spPr>
          <a:xfrm>
            <a:off x="2279257" y="3712703"/>
            <a:ext cx="6837388" cy="1368152"/>
          </a:xfrm>
          <a:solidFill>
            <a:schemeClr val="accent5">
              <a:lumMod val="75000"/>
            </a:schemeClr>
          </a:solidFill>
        </p:spPr>
        <p:style>
          <a:lnRef idx="0">
            <a:schemeClr val="accent4"/>
          </a:lnRef>
          <a:fillRef idx="3">
            <a:schemeClr val="accent4"/>
          </a:fillRef>
          <a:effectRef idx="3">
            <a:schemeClr val="accent4"/>
          </a:effectRef>
          <a:fontRef idx="minor">
            <a:schemeClr val="lt1"/>
          </a:fontRef>
        </p:style>
        <p:txBody>
          <a:bodyPr>
            <a:noAutofit/>
          </a:bodyPr>
          <a:lstStyle/>
          <a:p>
            <a:pPr algn="l">
              <a:lnSpc>
                <a:spcPct val="100000"/>
              </a:lnSpc>
            </a:pPr>
            <a:r>
              <a:rPr lang="es-ES" sz="2800" b="1" dirty="0" smtClean="0">
                <a:solidFill>
                  <a:schemeClr val="bg1"/>
                </a:solidFill>
                <a:latin typeface="Candara" panose="020E0502030303020204" pitchFamily="34" charset="0"/>
              </a:rPr>
              <a:t>El Instrumento legal no refleja la adopción de medidas normativas, que favorezcan los derechos colectivos del Cantón.</a:t>
            </a:r>
            <a:endParaRPr lang="es-ES" sz="2800" b="1" dirty="0">
              <a:solidFill>
                <a:schemeClr val="bg1"/>
              </a:solidFill>
              <a:latin typeface="Candara" panose="020E0502030303020204" pitchFamily="34" charset="0"/>
            </a:endParaRPr>
          </a:p>
        </p:txBody>
      </p:sp>
      <p:sp>
        <p:nvSpPr>
          <p:cNvPr id="10" name="2 Marcador de contenido"/>
          <p:cNvSpPr txBox="1">
            <a:spLocks/>
          </p:cNvSpPr>
          <p:nvPr/>
        </p:nvSpPr>
        <p:spPr>
          <a:xfrm>
            <a:off x="0" y="121196"/>
            <a:ext cx="9144000" cy="679709"/>
          </a:xfrm>
          <a:prstGeom prst="rect">
            <a:avLst/>
          </a:prstGeom>
          <a:solidFill>
            <a:schemeClr val="accent5">
              <a:lumMod val="75000"/>
            </a:schemeClr>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3000" b="1" dirty="0">
                <a:solidFill>
                  <a:schemeClr val="bg1"/>
                </a:solidFill>
                <a:latin typeface="Candara" panose="020E0502030303020204" pitchFamily="34" charset="0"/>
              </a:rPr>
              <a:t> </a:t>
            </a:r>
            <a:r>
              <a:rPr lang="es-EC" sz="3000" b="1" dirty="0" smtClean="0">
                <a:solidFill>
                  <a:schemeClr val="bg1"/>
                </a:solidFill>
                <a:latin typeface="Candara" panose="020E0502030303020204" pitchFamily="34" charset="0"/>
              </a:rPr>
              <a:t>          FACTOR JURIDICO/ADMINISTRATIVO</a:t>
            </a:r>
            <a:endParaRPr lang="es-ES" sz="3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8183734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656730" y="985292"/>
            <a:ext cx="8064896" cy="1944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400" dirty="0" smtClean="0">
                <a:latin typeface="Candara" panose="020E0502030303020204" pitchFamily="34" charset="0"/>
              </a:rPr>
              <a:t>Durante el proceso de elaboración del plan, Logroño contaba con un equipo planificador para el área urbana, por lo que la realización del plan rebasó las capacidades técnicas, y no se pudo cumplir con los plazos previstos.</a:t>
            </a:r>
          </a:p>
          <a:p>
            <a:pPr marL="0" indent="0" algn="just">
              <a:buNone/>
            </a:pPr>
            <a:endParaRPr lang="es-ES" sz="2400" dirty="0">
              <a:latin typeface="Candara" panose="020E0502030303020204" pitchFamily="34" charset="0"/>
            </a:endParaRPr>
          </a:p>
        </p:txBody>
      </p:sp>
      <p:sp>
        <p:nvSpPr>
          <p:cNvPr id="9" name="8 Flecha doblada"/>
          <p:cNvSpPr/>
          <p:nvPr/>
        </p:nvSpPr>
        <p:spPr>
          <a:xfrm flipV="1">
            <a:off x="863339" y="2964540"/>
            <a:ext cx="1224136" cy="864096"/>
          </a:xfrm>
          <a:prstGeom prst="bentArrow">
            <a:avLst>
              <a:gd name="adj1" fmla="val 25000"/>
              <a:gd name="adj2" fmla="val 23175"/>
              <a:gd name="adj3" fmla="val 25000"/>
              <a:gd name="adj4" fmla="val 4375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solidFill>
                <a:schemeClr val="tx1"/>
              </a:solidFill>
            </a:endParaRPr>
          </a:p>
        </p:txBody>
      </p:sp>
      <p:sp>
        <p:nvSpPr>
          <p:cNvPr id="13" name="12 Título"/>
          <p:cNvSpPr>
            <a:spLocks noGrp="1"/>
          </p:cNvSpPr>
          <p:nvPr>
            <p:ph type="title"/>
          </p:nvPr>
        </p:nvSpPr>
        <p:spPr>
          <a:xfrm>
            <a:off x="2306612" y="3136639"/>
            <a:ext cx="6837388" cy="728973"/>
          </a:xfrm>
          <a:solidFill>
            <a:schemeClr val="accent5">
              <a:lumMod val="75000"/>
            </a:schemeClr>
          </a:solidFill>
        </p:spPr>
        <p:style>
          <a:lnRef idx="0">
            <a:schemeClr val="accent4"/>
          </a:lnRef>
          <a:fillRef idx="3">
            <a:schemeClr val="accent4"/>
          </a:fillRef>
          <a:effectRef idx="3">
            <a:schemeClr val="accent4"/>
          </a:effectRef>
          <a:fontRef idx="minor">
            <a:schemeClr val="lt1"/>
          </a:fontRef>
        </p:style>
        <p:txBody>
          <a:bodyPr>
            <a:noAutofit/>
          </a:bodyPr>
          <a:lstStyle/>
          <a:p>
            <a:pPr algn="l"/>
            <a:r>
              <a:rPr lang="es-ES" sz="2800" b="1" dirty="0" smtClean="0">
                <a:solidFill>
                  <a:schemeClr val="bg1"/>
                </a:solidFill>
                <a:latin typeface="Candara" panose="020E0502030303020204" pitchFamily="34" charset="0"/>
              </a:rPr>
              <a:t>Contratación equipo consultor.</a:t>
            </a:r>
            <a:endParaRPr lang="es-ES" sz="2800" b="1" dirty="0">
              <a:solidFill>
                <a:schemeClr val="bg1"/>
              </a:solidFill>
              <a:latin typeface="Candara" panose="020E0502030303020204" pitchFamily="34" charset="0"/>
            </a:endParaRPr>
          </a:p>
        </p:txBody>
      </p:sp>
      <p:sp>
        <p:nvSpPr>
          <p:cNvPr id="10" name="2 Marcador de contenido"/>
          <p:cNvSpPr txBox="1">
            <a:spLocks/>
          </p:cNvSpPr>
          <p:nvPr/>
        </p:nvSpPr>
        <p:spPr>
          <a:xfrm>
            <a:off x="0" y="121196"/>
            <a:ext cx="9144000" cy="679709"/>
          </a:xfrm>
          <a:prstGeom prst="rect">
            <a:avLst/>
          </a:prstGeom>
          <a:solidFill>
            <a:schemeClr val="accent5">
              <a:lumMod val="75000"/>
            </a:schemeClr>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3000" b="1" dirty="0">
                <a:solidFill>
                  <a:schemeClr val="bg1"/>
                </a:solidFill>
                <a:latin typeface="Candara" panose="020E0502030303020204" pitchFamily="34" charset="0"/>
              </a:rPr>
              <a:t> </a:t>
            </a:r>
            <a:r>
              <a:rPr lang="es-EC" sz="3000" b="1" dirty="0" smtClean="0">
                <a:solidFill>
                  <a:schemeClr val="bg1"/>
                </a:solidFill>
                <a:latin typeface="Candara" panose="020E0502030303020204" pitchFamily="34" charset="0"/>
              </a:rPr>
              <a:t>          FACTOR JURIDICO/ADMINISTRATIVO</a:t>
            </a:r>
            <a:endParaRPr lang="es-ES" sz="3000" b="1" dirty="0">
              <a:solidFill>
                <a:schemeClr val="bg1"/>
              </a:solidFill>
              <a:latin typeface="Candara" panose="020E0502030303020204" pitchFamily="34" charset="0"/>
            </a:endParaRPr>
          </a:p>
        </p:txBody>
      </p:sp>
      <p:sp>
        <p:nvSpPr>
          <p:cNvPr id="7" name="2 Marcador de contenido"/>
          <p:cNvSpPr txBox="1">
            <a:spLocks/>
          </p:cNvSpPr>
          <p:nvPr/>
        </p:nvSpPr>
        <p:spPr>
          <a:xfrm>
            <a:off x="2411760" y="4297660"/>
            <a:ext cx="6732240" cy="8091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800" b="1" dirty="0" smtClean="0">
                <a:solidFill>
                  <a:schemeClr val="accent5">
                    <a:lumMod val="75000"/>
                  </a:schemeClr>
                </a:solidFill>
                <a:latin typeface="Candara" panose="020E0502030303020204" pitchFamily="34" charset="0"/>
              </a:rPr>
              <a:t>No genera fortaleza técnica.</a:t>
            </a:r>
          </a:p>
          <a:p>
            <a:pPr marL="0" indent="0" algn="just">
              <a:buNone/>
            </a:pPr>
            <a:endParaRPr lang="es-ES" sz="2400" b="1" dirty="0">
              <a:solidFill>
                <a:schemeClr val="accent5">
                  <a:lumMod val="75000"/>
                </a:schemeClr>
              </a:solidFill>
              <a:latin typeface="Candara" panose="020E0502030303020204" pitchFamily="34" charset="0"/>
            </a:endParaRPr>
          </a:p>
        </p:txBody>
      </p:sp>
    </p:spTree>
    <p:extLst>
      <p:ext uri="{BB962C8B-B14F-4D97-AF65-F5344CB8AC3E}">
        <p14:creationId xmlns:p14="http://schemas.microsoft.com/office/powerpoint/2010/main" val="1126672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729664998"/>
              </p:ext>
            </p:extLst>
          </p:nvPr>
        </p:nvGraphicFramePr>
        <p:xfrm>
          <a:off x="539552" y="735152"/>
          <a:ext cx="792088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99041" y="121196"/>
            <a:ext cx="5256584" cy="61395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2800" b="1" dirty="0" smtClean="0">
                <a:latin typeface="Candara" panose="020E0502030303020204" pitchFamily="34" charset="0"/>
              </a:rPr>
              <a:t>METODOLOGIA</a:t>
            </a:r>
            <a:endParaRPr lang="es-EC" b="1" dirty="0">
              <a:latin typeface="Candara" panose="020E0502030303020204" pitchFamily="34" charset="0"/>
            </a:endParaRPr>
          </a:p>
        </p:txBody>
      </p:sp>
      <p:sp>
        <p:nvSpPr>
          <p:cNvPr id="4" name="3 Elipse"/>
          <p:cNvSpPr/>
          <p:nvPr/>
        </p:nvSpPr>
        <p:spPr>
          <a:xfrm>
            <a:off x="3491880" y="1777380"/>
            <a:ext cx="5328592" cy="3024336"/>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51585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656730" y="985292"/>
            <a:ext cx="8064896" cy="1440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400" dirty="0" smtClean="0">
                <a:latin typeface="Candara" panose="020E0502030303020204" pitchFamily="34" charset="0"/>
              </a:rPr>
              <a:t>La falta de conciencia territorial en los agentes municipales y el manejo de información fragmentada, se evidenció en Ministerios al no entregar la información requerida.</a:t>
            </a:r>
          </a:p>
          <a:p>
            <a:pPr marL="0" indent="0" algn="just">
              <a:buNone/>
            </a:pPr>
            <a:endParaRPr lang="es-ES" sz="2400" dirty="0">
              <a:latin typeface="Candara" panose="020E0502030303020204" pitchFamily="34" charset="0"/>
            </a:endParaRPr>
          </a:p>
        </p:txBody>
      </p:sp>
      <p:sp>
        <p:nvSpPr>
          <p:cNvPr id="9" name="8 Flecha doblada"/>
          <p:cNvSpPr/>
          <p:nvPr/>
        </p:nvSpPr>
        <p:spPr>
          <a:xfrm flipV="1">
            <a:off x="863339" y="2532492"/>
            <a:ext cx="1224136" cy="864096"/>
          </a:xfrm>
          <a:prstGeom prst="bentArrow">
            <a:avLst>
              <a:gd name="adj1" fmla="val 25000"/>
              <a:gd name="adj2" fmla="val 23175"/>
              <a:gd name="adj3" fmla="val 25000"/>
              <a:gd name="adj4" fmla="val 4375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solidFill>
                <a:schemeClr val="tx1"/>
              </a:solidFill>
            </a:endParaRPr>
          </a:p>
        </p:txBody>
      </p:sp>
      <p:sp>
        <p:nvSpPr>
          <p:cNvPr id="13" name="12 Título"/>
          <p:cNvSpPr>
            <a:spLocks noGrp="1"/>
          </p:cNvSpPr>
          <p:nvPr>
            <p:ph type="title"/>
          </p:nvPr>
        </p:nvSpPr>
        <p:spPr>
          <a:xfrm>
            <a:off x="2306612" y="2353444"/>
            <a:ext cx="6837388" cy="1305037"/>
          </a:xfrm>
          <a:solidFill>
            <a:schemeClr val="accent5">
              <a:lumMod val="75000"/>
            </a:schemeClr>
          </a:solidFill>
        </p:spPr>
        <p:style>
          <a:lnRef idx="0">
            <a:schemeClr val="accent4"/>
          </a:lnRef>
          <a:fillRef idx="3">
            <a:schemeClr val="accent4"/>
          </a:fillRef>
          <a:effectRef idx="3">
            <a:schemeClr val="accent4"/>
          </a:effectRef>
          <a:fontRef idx="minor">
            <a:schemeClr val="lt1"/>
          </a:fontRef>
        </p:style>
        <p:txBody>
          <a:bodyPr>
            <a:noAutofit/>
          </a:bodyPr>
          <a:lstStyle/>
          <a:p>
            <a:pPr algn="l">
              <a:lnSpc>
                <a:spcPct val="100000"/>
              </a:lnSpc>
            </a:pPr>
            <a:r>
              <a:rPr lang="es-ES" sz="2800" b="1" dirty="0" smtClean="0">
                <a:solidFill>
                  <a:schemeClr val="bg1"/>
                </a:solidFill>
                <a:latin typeface="Candara" panose="020E0502030303020204" pitchFamily="34" charset="0"/>
              </a:rPr>
              <a:t>Carencia de información y realización de un documento que se ajusta a la información obtenida.</a:t>
            </a:r>
            <a:endParaRPr lang="es-ES" sz="2800" b="1" dirty="0">
              <a:solidFill>
                <a:schemeClr val="bg1"/>
              </a:solidFill>
              <a:latin typeface="Candara" panose="020E0502030303020204" pitchFamily="34" charset="0"/>
            </a:endParaRPr>
          </a:p>
        </p:txBody>
      </p:sp>
      <p:sp>
        <p:nvSpPr>
          <p:cNvPr id="10" name="2 Marcador de contenido"/>
          <p:cNvSpPr txBox="1">
            <a:spLocks/>
          </p:cNvSpPr>
          <p:nvPr/>
        </p:nvSpPr>
        <p:spPr>
          <a:xfrm>
            <a:off x="0" y="121196"/>
            <a:ext cx="9144000" cy="679709"/>
          </a:xfrm>
          <a:prstGeom prst="rect">
            <a:avLst/>
          </a:prstGeom>
          <a:solidFill>
            <a:schemeClr val="accent5">
              <a:lumMod val="75000"/>
            </a:schemeClr>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3000" b="1" dirty="0">
                <a:solidFill>
                  <a:schemeClr val="bg1"/>
                </a:solidFill>
                <a:latin typeface="Candara" panose="020E0502030303020204" pitchFamily="34" charset="0"/>
              </a:rPr>
              <a:t> </a:t>
            </a:r>
            <a:r>
              <a:rPr lang="es-EC" sz="3000" b="1" dirty="0" smtClean="0">
                <a:solidFill>
                  <a:schemeClr val="bg1"/>
                </a:solidFill>
                <a:latin typeface="Candara" panose="020E0502030303020204" pitchFamily="34" charset="0"/>
              </a:rPr>
              <a:t>          FACTOR JURIDICO/ADMINISTRATIVO</a:t>
            </a:r>
            <a:endParaRPr lang="es-ES" sz="3000" b="1" dirty="0">
              <a:solidFill>
                <a:schemeClr val="bg1"/>
              </a:solidFill>
              <a:latin typeface="Candara" panose="020E0502030303020204" pitchFamily="34" charset="0"/>
            </a:endParaRPr>
          </a:p>
        </p:txBody>
      </p:sp>
      <p:sp>
        <p:nvSpPr>
          <p:cNvPr id="7" name="2 Marcador de contenido"/>
          <p:cNvSpPr txBox="1">
            <a:spLocks/>
          </p:cNvSpPr>
          <p:nvPr/>
        </p:nvSpPr>
        <p:spPr>
          <a:xfrm>
            <a:off x="2411760" y="4297660"/>
            <a:ext cx="6732240" cy="80916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800" b="1" dirty="0" smtClean="0">
                <a:solidFill>
                  <a:schemeClr val="accent5">
                    <a:lumMod val="75000"/>
                  </a:schemeClr>
                </a:solidFill>
                <a:latin typeface="Candara" panose="020E0502030303020204" pitchFamily="34" charset="0"/>
              </a:rPr>
              <a:t>Mecanismo de control  no se realizaron sobre los contenidos del plan.</a:t>
            </a:r>
          </a:p>
          <a:p>
            <a:pPr marL="0" indent="0" algn="just">
              <a:buNone/>
            </a:pPr>
            <a:endParaRPr lang="es-ES" sz="2400" b="1" dirty="0">
              <a:solidFill>
                <a:schemeClr val="accent5">
                  <a:lumMod val="75000"/>
                </a:schemeClr>
              </a:solidFill>
              <a:latin typeface="Candara" panose="020E0502030303020204" pitchFamily="34" charset="0"/>
            </a:endParaRPr>
          </a:p>
        </p:txBody>
      </p:sp>
    </p:spTree>
    <p:extLst>
      <p:ext uri="{BB962C8B-B14F-4D97-AF65-F5344CB8AC3E}">
        <p14:creationId xmlns:p14="http://schemas.microsoft.com/office/powerpoint/2010/main" val="23493416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 Marcador de contenido"/>
          <p:cNvSpPr txBox="1">
            <a:spLocks/>
          </p:cNvSpPr>
          <p:nvPr/>
        </p:nvSpPr>
        <p:spPr>
          <a:xfrm>
            <a:off x="0" y="121196"/>
            <a:ext cx="9144000" cy="679709"/>
          </a:xfrm>
          <a:prstGeom prst="rect">
            <a:avLst/>
          </a:prstGeom>
          <a:solidFill>
            <a:schemeClr val="accent5">
              <a:lumMod val="75000"/>
            </a:schemeClr>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3000" b="1" dirty="0">
                <a:solidFill>
                  <a:schemeClr val="bg1"/>
                </a:solidFill>
                <a:latin typeface="Candara" panose="020E0502030303020204" pitchFamily="34" charset="0"/>
              </a:rPr>
              <a:t> </a:t>
            </a:r>
            <a:r>
              <a:rPr lang="es-EC" sz="3000" b="1" dirty="0" smtClean="0">
                <a:solidFill>
                  <a:schemeClr val="bg1"/>
                </a:solidFill>
                <a:latin typeface="Candara" panose="020E0502030303020204" pitchFamily="34" charset="0"/>
              </a:rPr>
              <a:t>          FACTOR AMBIENTAL</a:t>
            </a:r>
            <a:endParaRPr lang="es-ES" sz="3000" b="1" dirty="0">
              <a:solidFill>
                <a:schemeClr val="bg1"/>
              </a:solidFill>
              <a:latin typeface="Candara" panose="020E0502030303020204" pitchFamily="34" charset="0"/>
            </a:endParaRPr>
          </a:p>
        </p:txBody>
      </p:sp>
      <p:sp>
        <p:nvSpPr>
          <p:cNvPr id="11" name="2 Marcador de contenido"/>
          <p:cNvSpPr txBox="1">
            <a:spLocks/>
          </p:cNvSpPr>
          <p:nvPr/>
        </p:nvSpPr>
        <p:spPr>
          <a:xfrm>
            <a:off x="683567" y="913284"/>
            <a:ext cx="8064896" cy="20111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400" dirty="0" smtClean="0">
                <a:latin typeface="Candara" panose="020E0502030303020204" pitchFamily="34" charset="0"/>
              </a:rPr>
              <a:t>La condición ecológica del cantón hace que el PDOT considere políticas ambientales que permiten regular y controlar el uso de recursos naturales, su conservación y restauración, de manera que garantice su desarrollo sostenible.    </a:t>
            </a:r>
            <a:endParaRPr lang="es-ES" sz="2400" dirty="0">
              <a:latin typeface="Candara" panose="020E0502030303020204" pitchFamily="34" charset="0"/>
            </a:endParaRPr>
          </a:p>
        </p:txBody>
      </p:sp>
      <p:sp>
        <p:nvSpPr>
          <p:cNvPr id="9" name="2 Marcador de contenido"/>
          <p:cNvSpPr txBox="1">
            <a:spLocks/>
          </p:cNvSpPr>
          <p:nvPr/>
        </p:nvSpPr>
        <p:spPr>
          <a:xfrm>
            <a:off x="3419872" y="2997587"/>
            <a:ext cx="5724128" cy="1012041"/>
          </a:xfrm>
          <a:prstGeom prst="rect">
            <a:avLst/>
          </a:prstGeom>
          <a:solidFill>
            <a:schemeClr val="accent5">
              <a:lumMod val="75000"/>
            </a:schemeClr>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ü"/>
            </a:pPr>
            <a:r>
              <a:rPr lang="es-EC" sz="2400" b="1" dirty="0" smtClean="0">
                <a:solidFill>
                  <a:schemeClr val="bg1"/>
                </a:solidFill>
                <a:latin typeface="Candara" panose="020E0502030303020204" pitchFamily="34" charset="0"/>
              </a:rPr>
              <a:t>Estudios especializados sobre riesgos por inundación.</a:t>
            </a:r>
            <a:endParaRPr lang="es-ES" sz="2400" b="1" dirty="0">
              <a:solidFill>
                <a:schemeClr val="bg1"/>
              </a:solidFill>
              <a:latin typeface="Candara" panose="020E0502030303020204" pitchFamily="34" charset="0"/>
            </a:endParaRPr>
          </a:p>
        </p:txBody>
      </p:sp>
      <p:sp>
        <p:nvSpPr>
          <p:cNvPr id="12" name="2 Marcador de contenido"/>
          <p:cNvSpPr txBox="1">
            <a:spLocks/>
          </p:cNvSpPr>
          <p:nvPr/>
        </p:nvSpPr>
        <p:spPr>
          <a:xfrm>
            <a:off x="3419873" y="4396171"/>
            <a:ext cx="5328590" cy="106430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S" sz="2400" b="1" dirty="0" smtClean="0">
                <a:solidFill>
                  <a:schemeClr val="accent5">
                    <a:lumMod val="75000"/>
                  </a:schemeClr>
                </a:solidFill>
                <a:latin typeface="Candara" panose="020E0502030303020204" pitchFamily="34" charset="0"/>
              </a:rPr>
              <a:t>La falta de información y cartografía, no permitió que estos temas sean incorporados al plan.</a:t>
            </a:r>
          </a:p>
        </p:txBody>
      </p:sp>
      <p:sp>
        <p:nvSpPr>
          <p:cNvPr id="13" name="12 Flecha doblada"/>
          <p:cNvSpPr/>
          <p:nvPr/>
        </p:nvSpPr>
        <p:spPr>
          <a:xfrm flipV="1">
            <a:off x="1124859" y="3145532"/>
            <a:ext cx="1224136" cy="864096"/>
          </a:xfrm>
          <a:prstGeom prst="bentArrow">
            <a:avLst>
              <a:gd name="adj1" fmla="val 25000"/>
              <a:gd name="adj2" fmla="val 23175"/>
              <a:gd name="adj3" fmla="val 25000"/>
              <a:gd name="adj4" fmla="val 4375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452397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 Marcador de contenido"/>
          <p:cNvSpPr txBox="1">
            <a:spLocks/>
          </p:cNvSpPr>
          <p:nvPr/>
        </p:nvSpPr>
        <p:spPr>
          <a:xfrm>
            <a:off x="0" y="121196"/>
            <a:ext cx="9144000" cy="679709"/>
          </a:xfrm>
          <a:prstGeom prst="rect">
            <a:avLst/>
          </a:prstGeom>
          <a:solidFill>
            <a:schemeClr val="accent5">
              <a:lumMod val="75000"/>
            </a:schemeClr>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3000" b="1" dirty="0">
                <a:solidFill>
                  <a:schemeClr val="bg1"/>
                </a:solidFill>
                <a:latin typeface="Candara" panose="020E0502030303020204" pitchFamily="34" charset="0"/>
              </a:rPr>
              <a:t> </a:t>
            </a:r>
            <a:r>
              <a:rPr lang="es-EC" sz="3000" b="1" dirty="0" smtClean="0">
                <a:solidFill>
                  <a:schemeClr val="bg1"/>
                </a:solidFill>
                <a:latin typeface="Candara" panose="020E0502030303020204" pitchFamily="34" charset="0"/>
              </a:rPr>
              <a:t>          FACTOR SOCIO CULTURAL</a:t>
            </a:r>
            <a:endParaRPr lang="es-ES" sz="3000" b="1" dirty="0">
              <a:solidFill>
                <a:schemeClr val="bg1"/>
              </a:solidFill>
              <a:latin typeface="Candara" panose="020E0502030303020204" pitchFamily="34" charset="0"/>
            </a:endParaRPr>
          </a:p>
        </p:txBody>
      </p:sp>
      <p:sp>
        <p:nvSpPr>
          <p:cNvPr id="11" name="2 Marcador de contenido"/>
          <p:cNvSpPr txBox="1">
            <a:spLocks/>
          </p:cNvSpPr>
          <p:nvPr/>
        </p:nvSpPr>
        <p:spPr>
          <a:xfrm>
            <a:off x="683567" y="913284"/>
            <a:ext cx="8064896" cy="1440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400" dirty="0" smtClean="0">
                <a:latin typeface="Candara" panose="020E0502030303020204" pitchFamily="34" charset="0"/>
              </a:rPr>
              <a:t>La participación social se limitó a cumplir un requisito, pues si bien se conforman los Consejos de Planificación, estos no actuaron conforme establece la ley.</a:t>
            </a:r>
            <a:endParaRPr lang="es-ES" sz="2400" dirty="0">
              <a:latin typeface="Candara" panose="020E0502030303020204" pitchFamily="34" charset="0"/>
            </a:endParaRPr>
          </a:p>
        </p:txBody>
      </p:sp>
      <p:sp>
        <p:nvSpPr>
          <p:cNvPr id="10" name="2 Marcador de contenido"/>
          <p:cNvSpPr txBox="1">
            <a:spLocks/>
          </p:cNvSpPr>
          <p:nvPr/>
        </p:nvSpPr>
        <p:spPr>
          <a:xfrm>
            <a:off x="2989510" y="2353444"/>
            <a:ext cx="6120680" cy="1531355"/>
          </a:xfrm>
          <a:prstGeom prst="rect">
            <a:avLst/>
          </a:prstGeom>
          <a:solidFill>
            <a:schemeClr val="accent5">
              <a:lumMod val="75000"/>
            </a:schemeClr>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ü"/>
            </a:pPr>
            <a:r>
              <a:rPr lang="es-EC" sz="2400" b="1" dirty="0" smtClean="0">
                <a:solidFill>
                  <a:schemeClr val="bg1"/>
                </a:solidFill>
                <a:latin typeface="Candara" panose="020E0502030303020204" pitchFamily="34" charset="0"/>
              </a:rPr>
              <a:t>La designación no representaba a la mayoría.</a:t>
            </a:r>
          </a:p>
          <a:p>
            <a:pPr algn="just">
              <a:buFont typeface="Wingdings" panose="05000000000000000000" pitchFamily="2" charset="2"/>
              <a:buChar char="ü"/>
            </a:pPr>
            <a:r>
              <a:rPr lang="es-EC" sz="2400" b="1" dirty="0" smtClean="0">
                <a:solidFill>
                  <a:schemeClr val="bg1"/>
                </a:solidFill>
                <a:latin typeface="Candara" panose="020E0502030303020204" pitchFamily="34" charset="0"/>
              </a:rPr>
              <a:t>Su presencia no fue inclusiva en proceso.</a:t>
            </a:r>
          </a:p>
          <a:p>
            <a:pPr algn="just">
              <a:buFont typeface="Wingdings" panose="05000000000000000000" pitchFamily="2" charset="2"/>
              <a:buChar char="ü"/>
            </a:pPr>
            <a:endParaRPr lang="es-EC" sz="2400" b="1" dirty="0" smtClean="0">
              <a:solidFill>
                <a:schemeClr val="bg1"/>
              </a:solidFill>
              <a:latin typeface="Candara" panose="020E0502030303020204" pitchFamily="34" charset="0"/>
            </a:endParaRPr>
          </a:p>
        </p:txBody>
      </p:sp>
      <p:sp>
        <p:nvSpPr>
          <p:cNvPr id="14" name="13 Flecha doblada"/>
          <p:cNvSpPr/>
          <p:nvPr/>
        </p:nvSpPr>
        <p:spPr>
          <a:xfrm flipV="1">
            <a:off x="1043608" y="2569468"/>
            <a:ext cx="1224136" cy="864096"/>
          </a:xfrm>
          <a:prstGeom prst="bentArrow">
            <a:avLst>
              <a:gd name="adj1" fmla="val 25000"/>
              <a:gd name="adj2" fmla="val 23175"/>
              <a:gd name="adj3" fmla="val 25000"/>
              <a:gd name="adj4" fmla="val 4375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solidFill>
                <a:schemeClr val="tx1"/>
              </a:solidFill>
            </a:endParaRPr>
          </a:p>
        </p:txBody>
      </p:sp>
      <p:sp>
        <p:nvSpPr>
          <p:cNvPr id="8" name="2 Marcador de contenido"/>
          <p:cNvSpPr txBox="1">
            <a:spLocks/>
          </p:cNvSpPr>
          <p:nvPr/>
        </p:nvSpPr>
        <p:spPr>
          <a:xfrm>
            <a:off x="2968917" y="4081636"/>
            <a:ext cx="6141274" cy="149783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400" b="1" dirty="0" smtClean="0">
                <a:solidFill>
                  <a:schemeClr val="accent5">
                    <a:lumMod val="75000"/>
                  </a:schemeClr>
                </a:solidFill>
                <a:latin typeface="Candara" panose="020E0502030303020204" pitchFamily="34" charset="0"/>
              </a:rPr>
              <a:t>Generó renuencia y apatía hacia las autoridades.</a:t>
            </a:r>
          </a:p>
          <a:p>
            <a:pPr marL="0" indent="0" algn="just">
              <a:buNone/>
            </a:pPr>
            <a:r>
              <a:rPr lang="es-EC" sz="2400" b="1" dirty="0" smtClean="0">
                <a:solidFill>
                  <a:schemeClr val="accent5">
                    <a:lumMod val="75000"/>
                  </a:schemeClr>
                </a:solidFill>
                <a:latin typeface="Candara" panose="020E0502030303020204" pitchFamily="34" charset="0"/>
              </a:rPr>
              <a:t>Sin embargo </a:t>
            </a:r>
          </a:p>
          <a:p>
            <a:pPr marL="0" indent="0" algn="just">
              <a:buNone/>
            </a:pPr>
            <a:r>
              <a:rPr lang="es-EC" sz="2400" b="1" dirty="0" smtClean="0">
                <a:solidFill>
                  <a:schemeClr val="accent5">
                    <a:lumMod val="75000"/>
                  </a:schemeClr>
                </a:solidFill>
                <a:latin typeface="Candara" panose="020E0502030303020204" pitchFamily="34" charset="0"/>
              </a:rPr>
              <a:t>Es notable la participación de las comunidades étnicas.</a:t>
            </a:r>
          </a:p>
          <a:p>
            <a:pPr marL="0" indent="0" algn="just">
              <a:buNone/>
            </a:pPr>
            <a:endParaRPr lang="es-ES" sz="2400" b="1" dirty="0">
              <a:solidFill>
                <a:schemeClr val="accent5">
                  <a:lumMod val="75000"/>
                </a:schemeClr>
              </a:solidFill>
              <a:latin typeface="Candara" panose="020E0502030303020204" pitchFamily="34" charset="0"/>
            </a:endParaRPr>
          </a:p>
        </p:txBody>
      </p:sp>
    </p:spTree>
    <p:extLst>
      <p:ext uri="{BB962C8B-B14F-4D97-AF65-F5344CB8AC3E}">
        <p14:creationId xmlns:p14="http://schemas.microsoft.com/office/powerpoint/2010/main" val="1311913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1519" y="337220"/>
            <a:ext cx="646331" cy="5040560"/>
          </a:xfrm>
          <a:prstGeom prst="rect">
            <a:avLst/>
          </a:prstGeom>
          <a:noFill/>
        </p:spPr>
        <p:style>
          <a:lnRef idx="0">
            <a:schemeClr val="accent4"/>
          </a:lnRef>
          <a:fillRef idx="3">
            <a:schemeClr val="accent4"/>
          </a:fillRef>
          <a:effectRef idx="3">
            <a:schemeClr val="accent4"/>
          </a:effectRef>
          <a:fontRef idx="minor">
            <a:schemeClr val="lt1"/>
          </a:fontRef>
        </p:style>
        <p:txBody>
          <a:bodyPr vert="vert270">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s-EC" sz="3000" b="1" dirty="0" smtClean="0">
                <a:solidFill>
                  <a:schemeClr val="tx1"/>
                </a:solidFill>
                <a:latin typeface="Candara" panose="020E0502030303020204" pitchFamily="34" charset="0"/>
              </a:rPr>
              <a:t>C  O  N  C  L  U  S  I  O  N  E  S</a:t>
            </a:r>
            <a:endParaRPr lang="es-ES" sz="3000" dirty="0">
              <a:solidFill>
                <a:schemeClr val="tx1"/>
              </a:solidFill>
              <a:latin typeface="Candara" panose="020E0502030303020204" pitchFamily="34" charset="0"/>
            </a:endParaRPr>
          </a:p>
        </p:txBody>
      </p:sp>
      <p:sp>
        <p:nvSpPr>
          <p:cNvPr id="3" name="2 Rectángulo"/>
          <p:cNvSpPr/>
          <p:nvPr/>
        </p:nvSpPr>
        <p:spPr>
          <a:xfrm>
            <a:off x="1115615" y="409228"/>
            <a:ext cx="7548082" cy="1261884"/>
          </a:xfrm>
          <a:prstGeom prst="rect">
            <a:avLst/>
          </a:prstGeom>
          <a:gradFill flip="none" rotWithShape="1">
            <a:gsLst>
              <a:gs pos="0">
                <a:srgbClr val="DDEBCF"/>
              </a:gs>
              <a:gs pos="79000">
                <a:srgbClr val="9CB86E"/>
              </a:gs>
              <a:gs pos="100000">
                <a:srgbClr val="156B13"/>
              </a:gs>
            </a:gsLst>
            <a:lin ang="2700000" scaled="1"/>
            <a:tileRect/>
          </a:gradFill>
        </p:spPr>
        <p:txBody>
          <a:bodyPr wrap="square">
            <a:spAutoFit/>
          </a:bodyPr>
          <a:lstStyle/>
          <a:p>
            <a:pPr algn="just"/>
            <a:r>
              <a:rPr lang="es-MX" dirty="0" err="1">
                <a:latin typeface="Candara" panose="020E0502030303020204" pitchFamily="34" charset="0"/>
              </a:rPr>
              <a:t>Nabón</a:t>
            </a:r>
            <a:r>
              <a:rPr lang="es-MX" dirty="0">
                <a:latin typeface="Candara" panose="020E0502030303020204" pitchFamily="34" charset="0"/>
              </a:rPr>
              <a:t> y Cañar consideraron sus PDOT como </a:t>
            </a:r>
            <a:r>
              <a:rPr lang="es-MX" sz="2000" b="1" dirty="0">
                <a:solidFill>
                  <a:srgbClr val="FF0000"/>
                </a:solidFill>
                <a:latin typeface="Candara" panose="020E0502030303020204" pitchFamily="34" charset="0"/>
              </a:rPr>
              <a:t>el </a:t>
            </a:r>
            <a:r>
              <a:rPr lang="es-EC" sz="2000" b="1" dirty="0">
                <a:solidFill>
                  <a:srgbClr val="FF0000"/>
                </a:solidFill>
                <a:latin typeface="Candara" panose="020E0502030303020204" pitchFamily="34" charset="0"/>
              </a:rPr>
              <a:t>instrumento que materializaba la </a:t>
            </a:r>
            <a:r>
              <a:rPr lang="es-EC" sz="2000" b="1" dirty="0" err="1">
                <a:solidFill>
                  <a:srgbClr val="FF0000"/>
                </a:solidFill>
                <a:latin typeface="Candara" panose="020E0502030303020204" pitchFamily="34" charset="0"/>
              </a:rPr>
              <a:t>territorialización</a:t>
            </a:r>
            <a:r>
              <a:rPr lang="es-EC" sz="2000" b="1" dirty="0">
                <a:solidFill>
                  <a:srgbClr val="FF0000"/>
                </a:solidFill>
                <a:latin typeface="Candara" panose="020E0502030303020204" pitchFamily="34" charset="0"/>
              </a:rPr>
              <a:t> de la política pública</a:t>
            </a:r>
            <a:r>
              <a:rPr lang="es-EC" dirty="0">
                <a:latin typeface="Candara" panose="020E0502030303020204" pitchFamily="34" charset="0"/>
              </a:rPr>
              <a:t>, definiendo un componente de inversión orientado a reducir las brechas urbano - rurales de los </a:t>
            </a:r>
            <a:r>
              <a:rPr lang="es-EC" dirty="0" smtClean="0">
                <a:latin typeface="Candara" panose="020E0502030303020204" pitchFamily="34" charset="0"/>
              </a:rPr>
              <a:t>cantones.</a:t>
            </a:r>
            <a:endParaRPr lang="es-EC" dirty="0">
              <a:latin typeface="Candara" panose="020E0502030303020204" pitchFamily="34" charset="0"/>
            </a:endParaRPr>
          </a:p>
        </p:txBody>
      </p:sp>
      <p:sp>
        <p:nvSpPr>
          <p:cNvPr id="4" name="3 Rectángulo"/>
          <p:cNvSpPr/>
          <p:nvPr/>
        </p:nvSpPr>
        <p:spPr>
          <a:xfrm>
            <a:off x="1117819" y="1921396"/>
            <a:ext cx="7548082" cy="1231106"/>
          </a:xfrm>
          <a:prstGeom prst="rect">
            <a:avLst/>
          </a:prstGeom>
          <a:solidFill>
            <a:schemeClr val="accent2">
              <a:lumMod val="40000"/>
              <a:lumOff val="60000"/>
            </a:schemeClr>
          </a:solidFill>
        </p:spPr>
        <p:txBody>
          <a:bodyPr wrap="square">
            <a:spAutoFit/>
          </a:bodyPr>
          <a:lstStyle/>
          <a:p>
            <a:pPr algn="just"/>
            <a:r>
              <a:rPr lang="es-EC" dirty="0">
                <a:latin typeface="Candara" panose="020E0502030303020204" pitchFamily="34" charset="0"/>
              </a:rPr>
              <a:t>La “</a:t>
            </a:r>
            <a:r>
              <a:rPr lang="es-EC" sz="2000" b="1" dirty="0">
                <a:solidFill>
                  <a:schemeClr val="tx2">
                    <a:lumMod val="60000"/>
                    <a:lumOff val="40000"/>
                  </a:schemeClr>
                </a:solidFill>
                <a:latin typeface="Candara" panose="020E0502030303020204" pitchFamily="34" charset="0"/>
              </a:rPr>
              <a:t>cultura de participación de la ciudadanía</a:t>
            </a:r>
            <a:r>
              <a:rPr lang="es-EC" dirty="0">
                <a:latin typeface="Candara" panose="020E0502030303020204" pitchFamily="34" charset="0"/>
              </a:rPr>
              <a:t>”, en los procesos de planificación tanto en </a:t>
            </a:r>
            <a:r>
              <a:rPr lang="es-EC" dirty="0" err="1">
                <a:latin typeface="Candara" panose="020E0502030303020204" pitchFamily="34" charset="0"/>
              </a:rPr>
              <a:t>Nabón</a:t>
            </a:r>
            <a:r>
              <a:rPr lang="es-EC" dirty="0">
                <a:latin typeface="Candara" panose="020E0502030303020204" pitchFamily="34" charset="0"/>
              </a:rPr>
              <a:t> como en Cañar influyo en la aprobación de los planes, no así en Azogues y Logroño donde los planes se formularon con débiles procesos de participación </a:t>
            </a:r>
            <a:r>
              <a:rPr lang="es-EC" dirty="0" smtClean="0">
                <a:latin typeface="Candara" panose="020E0502030303020204" pitchFamily="34" charset="0"/>
              </a:rPr>
              <a:t>ciudadana.</a:t>
            </a:r>
            <a:endParaRPr lang="es-EC" dirty="0">
              <a:latin typeface="Candara" panose="020E0502030303020204" pitchFamily="34" charset="0"/>
            </a:endParaRPr>
          </a:p>
        </p:txBody>
      </p:sp>
      <p:sp>
        <p:nvSpPr>
          <p:cNvPr id="5" name="4 Rectángulo"/>
          <p:cNvSpPr/>
          <p:nvPr/>
        </p:nvSpPr>
        <p:spPr>
          <a:xfrm>
            <a:off x="1115615" y="3433564"/>
            <a:ext cx="7488832" cy="954107"/>
          </a:xfrm>
          <a:prstGeom prst="rect">
            <a:avLst/>
          </a:prstGeom>
          <a:gradFill flip="none" rotWithShape="1">
            <a:gsLst>
              <a:gs pos="19000">
                <a:srgbClr val="D6B19C"/>
              </a:gs>
              <a:gs pos="58000">
                <a:srgbClr val="D49E6C"/>
              </a:gs>
              <a:gs pos="98000">
                <a:srgbClr val="A65528"/>
              </a:gs>
              <a:gs pos="100000">
                <a:srgbClr val="663012"/>
              </a:gs>
            </a:gsLst>
            <a:path path="circle">
              <a:fillToRect l="100000" t="100000"/>
            </a:path>
            <a:tileRect r="-100000" b="-100000"/>
          </a:gradFill>
        </p:spPr>
        <p:txBody>
          <a:bodyPr wrap="square">
            <a:spAutoFit/>
          </a:bodyPr>
          <a:lstStyle/>
          <a:p>
            <a:pPr algn="just"/>
            <a:r>
              <a:rPr lang="es-EC" sz="2000" b="1" dirty="0">
                <a:solidFill>
                  <a:srgbClr val="FFC000"/>
                </a:solidFill>
                <a:latin typeface="Candara" panose="020E0502030303020204" pitchFamily="34" charset="0"/>
              </a:rPr>
              <a:t>La dispersión de los asentamientos poblacionales </a:t>
            </a:r>
            <a:r>
              <a:rPr lang="es-EC" dirty="0">
                <a:latin typeface="Candara" panose="020E0502030303020204" pitchFamily="34" charset="0"/>
              </a:rPr>
              <a:t>en el área urbana, y la consecuente degradación de su entorno, no influyó en la aprobación de los </a:t>
            </a:r>
            <a:r>
              <a:rPr lang="es-EC" dirty="0" smtClean="0">
                <a:latin typeface="Candara" panose="020E0502030303020204" pitchFamily="34" charset="0"/>
              </a:rPr>
              <a:t>planes.</a:t>
            </a:r>
            <a:endParaRPr lang="es-EC" dirty="0">
              <a:latin typeface="Candara" panose="020E0502030303020204" pitchFamily="34" charset="0"/>
            </a:endParaRPr>
          </a:p>
        </p:txBody>
      </p:sp>
      <p:sp>
        <p:nvSpPr>
          <p:cNvPr id="6" name="5 Rectángulo"/>
          <p:cNvSpPr/>
          <p:nvPr/>
        </p:nvSpPr>
        <p:spPr>
          <a:xfrm>
            <a:off x="1115615" y="4625158"/>
            <a:ext cx="7548083" cy="98488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a:spAutoFit/>
          </a:bodyPr>
          <a:lstStyle/>
          <a:p>
            <a:pPr algn="just"/>
            <a:r>
              <a:rPr lang="es-EC" dirty="0">
                <a:latin typeface="Candara" panose="020E0502030303020204" pitchFamily="34" charset="0"/>
              </a:rPr>
              <a:t>Se evidencia una </a:t>
            </a:r>
            <a:r>
              <a:rPr lang="es-EC" sz="2000" b="1" dirty="0">
                <a:solidFill>
                  <a:srgbClr val="7030A0"/>
                </a:solidFill>
                <a:latin typeface="Candara" panose="020E0502030303020204" pitchFamily="34" charset="0"/>
              </a:rPr>
              <a:t>debilidad respecto de la incorporación de estudios de riesgo y vulnerabilidad de recursos</a:t>
            </a:r>
            <a:r>
              <a:rPr lang="es-EC" dirty="0">
                <a:latin typeface="Candara" panose="020E0502030303020204" pitchFamily="34" charset="0"/>
              </a:rPr>
              <a:t>, que permitan la generación de políticas ambientales efectivas, en la aprobación de los planes</a:t>
            </a:r>
          </a:p>
        </p:txBody>
      </p:sp>
    </p:spTree>
    <p:extLst>
      <p:ext uri="{BB962C8B-B14F-4D97-AF65-F5344CB8AC3E}">
        <p14:creationId xmlns:p14="http://schemas.microsoft.com/office/powerpoint/2010/main" val="320515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68775" y="553244"/>
            <a:ext cx="756084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EC" dirty="0" smtClean="0">
                <a:latin typeface="Candara" panose="020E0502030303020204" pitchFamily="34" charset="0"/>
              </a:rPr>
              <a:t>La aprobación de los planes de desarrollo y ordenamiento territorial </a:t>
            </a:r>
            <a:r>
              <a:rPr lang="es-EC" sz="2000" b="1" dirty="0" smtClean="0">
                <a:solidFill>
                  <a:schemeClr val="tx2">
                    <a:lumMod val="60000"/>
                    <a:lumOff val="40000"/>
                  </a:schemeClr>
                </a:solidFill>
                <a:latin typeface="Candara" panose="020E0502030303020204" pitchFamily="34" charset="0"/>
              </a:rPr>
              <a:t>no tuvo incidencia política alguna </a:t>
            </a:r>
            <a:r>
              <a:rPr lang="es-EC" dirty="0" smtClean="0">
                <a:latin typeface="Candara" panose="020E0502030303020204" pitchFamily="34" charset="0"/>
              </a:rPr>
              <a:t>en los casos estudiados.</a:t>
            </a:r>
            <a:endParaRPr lang="es-EC" dirty="0">
              <a:latin typeface="Candara" panose="020E0502030303020204" pitchFamily="34" charset="0"/>
            </a:endParaRPr>
          </a:p>
        </p:txBody>
      </p:sp>
      <p:sp>
        <p:nvSpPr>
          <p:cNvPr id="3" name="2 Rectángulo"/>
          <p:cNvSpPr/>
          <p:nvPr/>
        </p:nvSpPr>
        <p:spPr>
          <a:xfrm>
            <a:off x="1168775" y="1566978"/>
            <a:ext cx="7560840" cy="236988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EC" dirty="0">
                <a:latin typeface="Candara" panose="020E0502030303020204" pitchFamily="34" charset="0"/>
              </a:rPr>
              <a:t>En aquellos cantones que aprobaron sus planes </a:t>
            </a:r>
            <a:r>
              <a:rPr lang="es-EC" sz="2000" b="1" dirty="0">
                <a:solidFill>
                  <a:srgbClr val="7030A0"/>
                </a:solidFill>
                <a:latin typeface="Candara" panose="020E0502030303020204" pitchFamily="34" charset="0"/>
              </a:rPr>
              <a:t>en los plazos previstos</a:t>
            </a:r>
            <a:r>
              <a:rPr lang="es-EC" sz="2000" dirty="0">
                <a:solidFill>
                  <a:srgbClr val="7030A0"/>
                </a:solidFill>
                <a:latin typeface="Candara" panose="020E0502030303020204" pitchFamily="34" charset="0"/>
              </a:rPr>
              <a:t>, </a:t>
            </a:r>
            <a:r>
              <a:rPr lang="es-EC" sz="2000" b="1" dirty="0">
                <a:solidFill>
                  <a:srgbClr val="7030A0"/>
                </a:solidFill>
                <a:latin typeface="Candara" panose="020E0502030303020204" pitchFamily="34" charset="0"/>
              </a:rPr>
              <a:t>el proceso de planificación fue acelerado</a:t>
            </a:r>
            <a:r>
              <a:rPr lang="es-EC" dirty="0">
                <a:latin typeface="Candara" panose="020E0502030303020204" pitchFamily="34" charset="0"/>
              </a:rPr>
              <a:t>, no permitió a los equipos técnicos desarrollar todos los componentes del plan, como tampoco disponer de talento humano formado para enfrentar el proceso de planificación y de participación ciudadana, lo que lleva a reflexionar, que si bien se cumplió con la elaboración de estos instrumentos, resulta necesario evaluar la calidad de los mismos, a fin de establecer su aplicabilidad y eficacias</a:t>
            </a:r>
          </a:p>
        </p:txBody>
      </p:sp>
      <p:sp>
        <p:nvSpPr>
          <p:cNvPr id="4" name="3 Rectángulo"/>
          <p:cNvSpPr/>
          <p:nvPr/>
        </p:nvSpPr>
        <p:spPr>
          <a:xfrm>
            <a:off x="1168775" y="4297660"/>
            <a:ext cx="7560840" cy="67710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es-EC" dirty="0">
                <a:latin typeface="Candara" panose="020E0502030303020204" pitchFamily="34" charset="0"/>
              </a:rPr>
              <a:t>En ninguno de los casos analizados, </a:t>
            </a:r>
            <a:r>
              <a:rPr lang="es-EC" sz="2000" b="1" dirty="0">
                <a:solidFill>
                  <a:srgbClr val="FFC000"/>
                </a:solidFill>
                <a:latin typeface="Candara" panose="020E0502030303020204" pitchFamily="34" charset="0"/>
              </a:rPr>
              <a:t>los medios de </a:t>
            </a:r>
            <a:r>
              <a:rPr lang="es-EC" sz="2000" b="1" dirty="0" smtClean="0">
                <a:solidFill>
                  <a:srgbClr val="FFC000"/>
                </a:solidFill>
                <a:latin typeface="Candara" panose="020E0502030303020204" pitchFamily="34" charset="0"/>
              </a:rPr>
              <a:t>comunicación</a:t>
            </a:r>
            <a:r>
              <a:rPr lang="es-EC" dirty="0" smtClean="0">
                <a:latin typeface="Candara" panose="020E0502030303020204" pitchFamily="34" charset="0"/>
              </a:rPr>
              <a:t>, influyeron </a:t>
            </a:r>
            <a:r>
              <a:rPr lang="es-EC" dirty="0">
                <a:latin typeface="Candara" panose="020E0502030303020204" pitchFamily="34" charset="0"/>
              </a:rPr>
              <a:t>en la aprobación de los </a:t>
            </a:r>
            <a:r>
              <a:rPr lang="es-EC" dirty="0" smtClean="0">
                <a:latin typeface="Candara" panose="020E0502030303020204" pitchFamily="34" charset="0"/>
              </a:rPr>
              <a:t>planes</a:t>
            </a:r>
            <a:r>
              <a:rPr lang="es-EC" dirty="0">
                <a:latin typeface="Candara" panose="020E0502030303020204" pitchFamily="34" charset="0"/>
              </a:rPr>
              <a:t>.</a:t>
            </a:r>
          </a:p>
        </p:txBody>
      </p:sp>
      <p:sp>
        <p:nvSpPr>
          <p:cNvPr id="5" name="1 Título"/>
          <p:cNvSpPr txBox="1">
            <a:spLocks/>
          </p:cNvSpPr>
          <p:nvPr/>
        </p:nvSpPr>
        <p:spPr>
          <a:xfrm>
            <a:off x="251519" y="337220"/>
            <a:ext cx="646331" cy="5040560"/>
          </a:xfrm>
          <a:prstGeom prst="rect">
            <a:avLst/>
          </a:prstGeom>
          <a:noFill/>
        </p:spPr>
        <p:style>
          <a:lnRef idx="0">
            <a:schemeClr val="accent4"/>
          </a:lnRef>
          <a:fillRef idx="3">
            <a:schemeClr val="accent4"/>
          </a:fillRef>
          <a:effectRef idx="3">
            <a:schemeClr val="accent4"/>
          </a:effectRef>
          <a:fontRef idx="minor">
            <a:schemeClr val="lt1"/>
          </a:fontRef>
        </p:style>
        <p:txBody>
          <a:bodyPr vert="vert270">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s-EC" sz="3000" b="1" dirty="0" smtClean="0">
                <a:solidFill>
                  <a:schemeClr val="tx1"/>
                </a:solidFill>
                <a:latin typeface="Candara" panose="020E0502030303020204" pitchFamily="34" charset="0"/>
              </a:rPr>
              <a:t>C  O  N  C  L  U  S  I  O  N  E  S</a:t>
            </a:r>
            <a:endParaRPr lang="es-ES" sz="3000" dirty="0">
              <a:solidFill>
                <a:schemeClr val="tx1"/>
              </a:solidFill>
              <a:latin typeface="Candara" panose="020E0502030303020204" pitchFamily="34" charset="0"/>
            </a:endParaRPr>
          </a:p>
        </p:txBody>
      </p:sp>
    </p:spTree>
    <p:extLst>
      <p:ext uri="{BB962C8B-B14F-4D97-AF65-F5344CB8AC3E}">
        <p14:creationId xmlns:p14="http://schemas.microsoft.com/office/powerpoint/2010/main" val="320515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03648" y="203696"/>
            <a:ext cx="6840760" cy="5307607"/>
          </a:xfrm>
          <a:prstGeom prst="rect">
            <a:avLst/>
          </a:prstGeom>
        </p:spPr>
        <p:txBody>
          <a:bodyPr wrap="square">
            <a:spAutoFit/>
          </a:bodyPr>
          <a:lstStyle/>
          <a:p>
            <a:pPr algn="just">
              <a:lnSpc>
                <a:spcPct val="150000"/>
              </a:lnSpc>
            </a:pPr>
            <a:r>
              <a:rPr lang="es-EC" sz="2800" b="1" dirty="0">
                <a:solidFill>
                  <a:srgbClr val="FF0000"/>
                </a:solidFill>
                <a:latin typeface="Candara" panose="020E0502030303020204" pitchFamily="34" charset="0"/>
              </a:rPr>
              <a:t>L</a:t>
            </a:r>
            <a:r>
              <a:rPr lang="es-MX" sz="2800" b="1" dirty="0">
                <a:solidFill>
                  <a:srgbClr val="FF0000"/>
                </a:solidFill>
                <a:latin typeface="Candara" panose="020E0502030303020204" pitchFamily="34" charset="0"/>
              </a:rPr>
              <a:t>os mecanismos de control</a:t>
            </a:r>
            <a:r>
              <a:rPr lang="es-MX" sz="2000" dirty="0">
                <a:latin typeface="Candara" panose="020E0502030303020204" pitchFamily="34" charset="0"/>
              </a:rPr>
              <a:t> referidos a la obligatoriedad de </a:t>
            </a:r>
            <a:r>
              <a:rPr lang="es-EC" sz="2000" dirty="0">
                <a:latin typeface="Candara" panose="020E0502030303020204" pitchFamily="34" charset="0"/>
              </a:rPr>
              <a:t>formular los planes de desarrollo y de ordenamiento territorial</a:t>
            </a:r>
            <a:r>
              <a:rPr lang="es-MX" sz="2000" dirty="0">
                <a:latin typeface="Candara" panose="020E0502030303020204" pitchFamily="34" charset="0"/>
              </a:rPr>
              <a:t> hasta el </a:t>
            </a:r>
            <a:r>
              <a:rPr lang="es-EC" sz="2000" dirty="0">
                <a:latin typeface="Candara" panose="020E0502030303020204" pitchFamily="34" charset="0"/>
              </a:rPr>
              <a:t>31 de diciembre de 2011, </a:t>
            </a:r>
            <a:r>
              <a:rPr lang="es-MX" sz="2400" b="1" dirty="0">
                <a:solidFill>
                  <a:srgbClr val="00B0F0"/>
                </a:solidFill>
                <a:latin typeface="Candara" panose="020E0502030303020204" pitchFamily="34" charset="0"/>
              </a:rPr>
              <a:t>a fin de </a:t>
            </a:r>
            <a:r>
              <a:rPr lang="es-EC" sz="2400" b="1" dirty="0">
                <a:solidFill>
                  <a:srgbClr val="00B0F0"/>
                </a:solidFill>
                <a:latin typeface="Candara" panose="020E0502030303020204" pitchFamily="34" charset="0"/>
              </a:rPr>
              <a:t>aprobar proformas presupuestarias</a:t>
            </a:r>
            <a:r>
              <a:rPr lang="es-EC" sz="2000" dirty="0">
                <a:latin typeface="Candara" panose="020E0502030303020204" pitchFamily="34" charset="0"/>
              </a:rPr>
              <a:t>, </a:t>
            </a:r>
            <a:r>
              <a:rPr lang="es-EC" sz="2000" b="1" dirty="0">
                <a:latin typeface="Candara" panose="020E0502030303020204" pitchFamily="34" charset="0"/>
              </a:rPr>
              <a:t>se cumplió en un </a:t>
            </a:r>
            <a:r>
              <a:rPr lang="es-EC" sz="2400" b="1" u="sng" dirty="0">
                <a:solidFill>
                  <a:srgbClr val="FFC000"/>
                </a:solidFill>
                <a:latin typeface="Candara" panose="020E0502030303020204" pitchFamily="34" charset="0"/>
              </a:rPr>
              <a:t>bajo porcentaje</a:t>
            </a:r>
            <a:r>
              <a:rPr lang="es-EC" sz="2000" dirty="0">
                <a:latin typeface="Candara" panose="020E0502030303020204" pitchFamily="34" charset="0"/>
              </a:rPr>
              <a:t>, lo que permite afirmar que estos mecanismos instituidos por el ejecutivo </a:t>
            </a:r>
            <a:r>
              <a:rPr lang="es-EC" sz="2400" b="1" u="sng" dirty="0">
                <a:latin typeface="Candara" panose="020E0502030303020204" pitchFamily="34" charset="0"/>
              </a:rPr>
              <a:t>no fueron efectivos</a:t>
            </a:r>
            <a:r>
              <a:rPr lang="es-EC" sz="2000" dirty="0">
                <a:latin typeface="Candara" panose="020E0502030303020204" pitchFamily="34" charset="0"/>
              </a:rPr>
              <a:t>, situación que generó incertidumbre de parte de los gobiernos autónomos descentralizados hacia el actuar de los organismos estatales, sobre todo de aquellos que dieron cumplimiento al mandato </a:t>
            </a:r>
            <a:r>
              <a:rPr lang="es-EC" sz="2000" dirty="0" smtClean="0">
                <a:latin typeface="Candara" panose="020E0502030303020204" pitchFamily="34" charset="0"/>
              </a:rPr>
              <a:t>constitucional.</a:t>
            </a:r>
            <a:endParaRPr lang="es-EC" sz="2000" dirty="0">
              <a:latin typeface="Candara" panose="020E0502030303020204" pitchFamily="34" charset="0"/>
            </a:endParaRPr>
          </a:p>
        </p:txBody>
      </p:sp>
      <p:sp>
        <p:nvSpPr>
          <p:cNvPr id="3" name="1 Título"/>
          <p:cNvSpPr txBox="1">
            <a:spLocks/>
          </p:cNvSpPr>
          <p:nvPr/>
        </p:nvSpPr>
        <p:spPr>
          <a:xfrm>
            <a:off x="251519" y="337220"/>
            <a:ext cx="646331" cy="5040560"/>
          </a:xfrm>
          <a:prstGeom prst="rect">
            <a:avLst/>
          </a:prstGeom>
        </p:spPr>
        <p:style>
          <a:lnRef idx="0">
            <a:schemeClr val="accent6"/>
          </a:lnRef>
          <a:fillRef idx="3">
            <a:schemeClr val="accent6"/>
          </a:fillRef>
          <a:effectRef idx="3">
            <a:schemeClr val="accent6"/>
          </a:effectRef>
          <a:fontRef idx="minor">
            <a:schemeClr val="lt1"/>
          </a:fontRef>
        </p:style>
        <p:txBody>
          <a:bodyPr vert="vert270">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s-EC" sz="3000" b="1" dirty="0" smtClean="0">
                <a:solidFill>
                  <a:schemeClr val="bg1"/>
                </a:solidFill>
                <a:latin typeface="Candara" panose="020E0502030303020204" pitchFamily="34" charset="0"/>
              </a:rPr>
              <a:t>C  O  N  C  L  U  S  I  O  N  E  S</a:t>
            </a:r>
            <a:endParaRPr lang="es-ES" sz="3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051553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412007" y="4648159"/>
            <a:ext cx="3110147" cy="369332"/>
          </a:xfrm>
          <a:prstGeom prst="rect">
            <a:avLst/>
          </a:prstGeom>
          <a:noFill/>
        </p:spPr>
        <p:txBody>
          <a:bodyPr wrap="none" rtlCol="0">
            <a:spAutoFit/>
          </a:bodyPr>
          <a:lstStyle/>
          <a:p>
            <a:r>
              <a:rPr lang="es-EC" b="1" dirty="0" smtClean="0">
                <a:effectLst>
                  <a:outerShdw blurRad="38100" dist="38100" dir="2700000" algn="tl">
                    <a:srgbClr val="000000">
                      <a:alpha val="43137"/>
                    </a:srgbClr>
                  </a:outerShdw>
                </a:effectLst>
              </a:rPr>
              <a:t>…Gracias por su atención</a:t>
            </a:r>
            <a:endParaRPr lang="es-EC" b="1" dirty="0">
              <a:effectLst>
                <a:outerShdw blurRad="38100" dist="38100" dir="2700000" algn="tl">
                  <a:srgbClr val="000000">
                    <a:alpha val="43137"/>
                  </a:srgbClr>
                </a:outerShdw>
              </a:effectLst>
            </a:endParaRPr>
          </a:p>
        </p:txBody>
      </p:sp>
      <p:sp>
        <p:nvSpPr>
          <p:cNvPr id="3" name="2 CuadroTexto"/>
          <p:cNvSpPr txBox="1"/>
          <p:nvPr/>
        </p:nvSpPr>
        <p:spPr>
          <a:xfrm>
            <a:off x="2029345" y="3152164"/>
            <a:ext cx="5206506" cy="707886"/>
          </a:xfrm>
          <a:prstGeom prst="rect">
            <a:avLst/>
          </a:prstGeom>
          <a:noFill/>
        </p:spPr>
        <p:txBody>
          <a:bodyPr wrap="square" rtlCol="0">
            <a:spAutoFit/>
          </a:bodyPr>
          <a:lstStyle/>
          <a:p>
            <a:pPr algn="ctr"/>
            <a:r>
              <a:rPr lang="es-EC" sz="2000" dirty="0" smtClean="0"/>
              <a:t>cecilia.rodriguezt16@ucuenca.edu.ec</a:t>
            </a:r>
          </a:p>
          <a:p>
            <a:pPr algn="ctr"/>
            <a:r>
              <a:rPr lang="es-EC" sz="2000" dirty="0" smtClean="0"/>
              <a:t>monica.gonzalez@ucuenca.edu.ec</a:t>
            </a:r>
          </a:p>
        </p:txBody>
      </p:sp>
      <p:pic>
        <p:nvPicPr>
          <p:cNvPr id="4" name="Picture 4" descr="http://www.ucuenca.edu.ec/images/cabeceras_facultades/logo_universidad_de_cuenca-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057300"/>
            <a:ext cx="2857500" cy="162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853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801084" y="254615"/>
            <a:ext cx="637220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ES" sz="2400" dirty="0" smtClean="0">
                <a:latin typeface="Candara" panose="020E0502030303020204" pitchFamily="34" charset="0"/>
              </a:rPr>
              <a:t>VARIABLES ANÁLISIS CUANTITATIVO        </a:t>
            </a:r>
            <a:endParaRPr lang="es-EC" sz="2400" dirty="0">
              <a:latin typeface="Candara" panose="020E0502030303020204" pitchFamily="34" charset="0"/>
            </a:endParaRPr>
          </a:p>
        </p:txBody>
      </p:sp>
      <p:graphicFrame>
        <p:nvGraphicFramePr>
          <p:cNvPr id="4" name="3 Diagrama"/>
          <p:cNvGraphicFramePr/>
          <p:nvPr>
            <p:extLst>
              <p:ext uri="{D42A27DB-BD31-4B8C-83A1-F6EECF244321}">
                <p14:modId xmlns:p14="http://schemas.microsoft.com/office/powerpoint/2010/main" val="4028470633"/>
              </p:ext>
            </p:extLst>
          </p:nvPr>
        </p:nvGraphicFramePr>
        <p:xfrm>
          <a:off x="4572000" y="1201316"/>
          <a:ext cx="4464496"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52423621"/>
              </p:ext>
            </p:extLst>
          </p:nvPr>
        </p:nvGraphicFramePr>
        <p:xfrm>
          <a:off x="107504" y="1129308"/>
          <a:ext cx="4176464" cy="38164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1585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4" grpId="0">
        <p:bldAsOne/>
      </p:bldGraphic>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a:extLst>
              <a:ext uri="{28A0092B-C50C-407E-A947-70E740481C1C}">
                <a14:useLocalDpi xmlns:a14="http://schemas.microsoft.com/office/drawing/2010/main" val="0"/>
              </a:ext>
            </a:extLst>
          </a:blip>
          <a:srcRect l="3102" t="3586" r="1552" b="4361"/>
          <a:stretch/>
        </p:blipFill>
        <p:spPr bwMode="auto">
          <a:xfrm>
            <a:off x="574224" y="163488"/>
            <a:ext cx="7858824" cy="5352130"/>
          </a:xfrm>
          <a:prstGeom prst="rect">
            <a:avLst/>
          </a:prstGeom>
          <a:solidFill>
            <a:srgbClr val="FFFFFF"/>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5853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772784766"/>
              </p:ext>
            </p:extLst>
          </p:nvPr>
        </p:nvGraphicFramePr>
        <p:xfrm>
          <a:off x="1115616" y="119601"/>
          <a:ext cx="6624736" cy="4845075"/>
        </p:xfrm>
        <a:graphic>
          <a:graphicData uri="http://schemas.openxmlformats.org/drawingml/2006/table">
            <a:tbl>
              <a:tblPr firstRow="1" firstCol="1" bandRow="1">
                <a:tableStyleId>{7DF18680-E054-41AD-8BC1-D1AEF772440D}</a:tableStyleId>
              </a:tblPr>
              <a:tblGrid>
                <a:gridCol w="892243"/>
                <a:gridCol w="1150899"/>
                <a:gridCol w="1176355"/>
                <a:gridCol w="1176355"/>
                <a:gridCol w="1114442"/>
                <a:gridCol w="1114442"/>
              </a:tblGrid>
              <a:tr h="361965">
                <a:tc>
                  <a:txBody>
                    <a:bodyPr/>
                    <a:lstStyle/>
                    <a:p>
                      <a:pPr algn="ctr">
                        <a:lnSpc>
                          <a:spcPct val="115000"/>
                        </a:lnSpc>
                        <a:spcAft>
                          <a:spcPts val="0"/>
                        </a:spcAft>
                      </a:pPr>
                      <a:r>
                        <a:rPr lang="es-ES" sz="1000" dirty="0">
                          <a:effectLst/>
                        </a:rPr>
                        <a:t>Año de aprobación</a:t>
                      </a:r>
                      <a:endParaRPr lang="es-EC" sz="1000" dirty="0">
                        <a:effectLst/>
                        <a:latin typeface="Calibri"/>
                        <a:ea typeface="Calibri"/>
                        <a:cs typeface="Times New Roman"/>
                      </a:endParaRPr>
                    </a:p>
                  </a:txBody>
                  <a:tcPr marL="58966" marR="58966" marT="0" marB="0"/>
                </a:tc>
                <a:tc>
                  <a:txBody>
                    <a:bodyPr/>
                    <a:lstStyle/>
                    <a:p>
                      <a:pPr algn="ctr">
                        <a:lnSpc>
                          <a:spcPct val="115000"/>
                        </a:lnSpc>
                        <a:spcAft>
                          <a:spcPts val="0"/>
                        </a:spcAft>
                      </a:pPr>
                      <a:r>
                        <a:rPr lang="es-ES" sz="1000">
                          <a:effectLst/>
                        </a:rPr>
                        <a:t>Conglomerado 1</a:t>
                      </a:r>
                      <a:endParaRPr lang="es-EC" sz="1000">
                        <a:effectLst/>
                        <a:latin typeface="Calibri"/>
                        <a:ea typeface="Calibri"/>
                        <a:cs typeface="Times New Roman"/>
                      </a:endParaRPr>
                    </a:p>
                  </a:txBody>
                  <a:tcPr marL="58966" marR="58966" marT="0" marB="0"/>
                </a:tc>
                <a:tc>
                  <a:txBody>
                    <a:bodyPr/>
                    <a:lstStyle/>
                    <a:p>
                      <a:pPr algn="ctr">
                        <a:lnSpc>
                          <a:spcPct val="115000"/>
                        </a:lnSpc>
                        <a:spcAft>
                          <a:spcPts val="0"/>
                        </a:spcAft>
                      </a:pPr>
                      <a:r>
                        <a:rPr lang="es-ES" sz="1000">
                          <a:effectLst/>
                        </a:rPr>
                        <a:t>Conglomerado 2</a:t>
                      </a:r>
                      <a:endParaRPr lang="es-EC" sz="1000">
                        <a:effectLst/>
                        <a:latin typeface="Calibri"/>
                        <a:ea typeface="Calibri"/>
                        <a:cs typeface="Times New Roman"/>
                      </a:endParaRPr>
                    </a:p>
                  </a:txBody>
                  <a:tcPr marL="58966" marR="58966" marT="0" marB="0"/>
                </a:tc>
                <a:tc>
                  <a:txBody>
                    <a:bodyPr/>
                    <a:lstStyle/>
                    <a:p>
                      <a:pPr algn="ctr">
                        <a:lnSpc>
                          <a:spcPct val="115000"/>
                        </a:lnSpc>
                        <a:spcAft>
                          <a:spcPts val="0"/>
                        </a:spcAft>
                      </a:pPr>
                      <a:r>
                        <a:rPr lang="es-ES" sz="1000" dirty="0">
                          <a:effectLst/>
                        </a:rPr>
                        <a:t>Conglomerado 3</a:t>
                      </a:r>
                      <a:endParaRPr lang="es-EC" sz="1000" dirty="0">
                        <a:effectLst/>
                        <a:latin typeface="Calibri"/>
                        <a:ea typeface="Calibri"/>
                        <a:cs typeface="Times New Roman"/>
                      </a:endParaRPr>
                    </a:p>
                  </a:txBody>
                  <a:tcPr marL="58966" marR="58966" marT="0" marB="0"/>
                </a:tc>
                <a:tc>
                  <a:txBody>
                    <a:bodyPr/>
                    <a:lstStyle/>
                    <a:p>
                      <a:pPr algn="ctr">
                        <a:lnSpc>
                          <a:spcPct val="115000"/>
                        </a:lnSpc>
                        <a:spcAft>
                          <a:spcPts val="0"/>
                        </a:spcAft>
                      </a:pPr>
                      <a:r>
                        <a:rPr lang="es-ES" sz="1000">
                          <a:effectLst/>
                        </a:rPr>
                        <a:t>Conglomerado 4</a:t>
                      </a:r>
                      <a:endParaRPr lang="es-EC" sz="1000">
                        <a:effectLst/>
                        <a:latin typeface="Calibri"/>
                        <a:ea typeface="Calibri"/>
                        <a:cs typeface="Times New Roman"/>
                      </a:endParaRPr>
                    </a:p>
                  </a:txBody>
                  <a:tcPr marL="58966" marR="58966" marT="0" marB="0"/>
                </a:tc>
                <a:tc>
                  <a:txBody>
                    <a:bodyPr/>
                    <a:lstStyle/>
                    <a:p>
                      <a:pPr algn="ctr">
                        <a:lnSpc>
                          <a:spcPct val="115000"/>
                        </a:lnSpc>
                        <a:spcAft>
                          <a:spcPts val="0"/>
                        </a:spcAft>
                      </a:pPr>
                      <a:r>
                        <a:rPr lang="es-ES" sz="1000" dirty="0">
                          <a:effectLst/>
                        </a:rPr>
                        <a:t>Conglomerado 5</a:t>
                      </a:r>
                      <a:endParaRPr lang="es-EC" sz="1000" dirty="0">
                        <a:effectLst/>
                        <a:latin typeface="Calibri"/>
                        <a:ea typeface="Calibri"/>
                        <a:cs typeface="Times New Roman"/>
                      </a:endParaRPr>
                    </a:p>
                  </a:txBody>
                  <a:tcPr marL="58966" marR="58966" marT="0" marB="0"/>
                </a:tc>
              </a:tr>
              <a:tr h="674814">
                <a:tc>
                  <a:txBody>
                    <a:bodyPr/>
                    <a:lstStyle/>
                    <a:p>
                      <a:pPr algn="ctr">
                        <a:lnSpc>
                          <a:spcPct val="115000"/>
                        </a:lnSpc>
                        <a:spcAft>
                          <a:spcPts val="0"/>
                        </a:spcAft>
                      </a:pPr>
                      <a:r>
                        <a:rPr lang="es-ES" sz="1000" dirty="0">
                          <a:effectLst/>
                        </a:rPr>
                        <a:t>2011</a:t>
                      </a:r>
                      <a:endParaRPr lang="es-EC" sz="1000" dirty="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Cuenca</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400" b="1" dirty="0" err="1">
                          <a:solidFill>
                            <a:srgbClr val="92D050"/>
                          </a:solidFill>
                          <a:effectLst/>
                        </a:rPr>
                        <a:t>Nabón</a:t>
                      </a:r>
                      <a:r>
                        <a:rPr lang="es-ES" sz="1000" dirty="0">
                          <a:effectLst/>
                        </a:rPr>
                        <a:t>, Oña, Camilo Ponce Enríquez, </a:t>
                      </a:r>
                      <a:r>
                        <a:rPr lang="es-ES" sz="1000" dirty="0" err="1">
                          <a:effectLst/>
                        </a:rPr>
                        <a:t>Biblián</a:t>
                      </a:r>
                      <a:endParaRPr lang="es-EC" sz="1000" dirty="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400" b="1" dirty="0">
                          <a:solidFill>
                            <a:srgbClr val="FFFF00"/>
                          </a:solidFill>
                          <a:effectLst/>
                        </a:rPr>
                        <a:t>Azogues</a:t>
                      </a:r>
                      <a:endParaRPr lang="es-EC" sz="1400" b="1" dirty="0">
                        <a:solidFill>
                          <a:srgbClr val="FFFF00"/>
                        </a:solidFill>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Gualaquiza, Sucúa</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Tiwintza</a:t>
                      </a:r>
                      <a:endParaRPr lang="es-EC" sz="1000">
                        <a:effectLst/>
                        <a:latin typeface="Calibri"/>
                        <a:ea typeface="Calibri"/>
                        <a:cs typeface="Times New Roman"/>
                      </a:endParaRPr>
                    </a:p>
                  </a:txBody>
                  <a:tcPr marL="58966" marR="58966" marT="0" marB="0" anchor="ctr"/>
                </a:tc>
              </a:tr>
              <a:tr h="674814">
                <a:tc>
                  <a:txBody>
                    <a:bodyPr/>
                    <a:lstStyle/>
                    <a:p>
                      <a:pPr algn="ctr">
                        <a:lnSpc>
                          <a:spcPct val="115000"/>
                        </a:lnSpc>
                        <a:spcAft>
                          <a:spcPts val="0"/>
                        </a:spcAft>
                      </a:pPr>
                      <a:r>
                        <a:rPr lang="es-ES" sz="1000">
                          <a:effectLst/>
                        </a:rPr>
                        <a:t>2012</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 </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dirty="0">
                          <a:effectLst/>
                        </a:rPr>
                        <a:t>San Fernando, </a:t>
                      </a:r>
                      <a:r>
                        <a:rPr lang="es-ES" sz="1400" b="1" dirty="0">
                          <a:solidFill>
                            <a:srgbClr val="FF0000"/>
                          </a:solidFill>
                          <a:effectLst/>
                        </a:rPr>
                        <a:t>Cañar</a:t>
                      </a:r>
                      <a:r>
                        <a:rPr lang="es-ES" sz="1000" dirty="0">
                          <a:solidFill>
                            <a:srgbClr val="00B0F0"/>
                          </a:solidFill>
                          <a:effectLst/>
                        </a:rPr>
                        <a:t>, </a:t>
                      </a:r>
                      <a:r>
                        <a:rPr lang="es-ES" sz="1000" dirty="0" err="1">
                          <a:effectLst/>
                        </a:rPr>
                        <a:t>Déleg</a:t>
                      </a:r>
                      <a:endParaRPr lang="es-EC" sz="1000" dirty="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Chordeleg, El Tambo, Suscal</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dirty="0">
                          <a:effectLst/>
                        </a:rPr>
                        <a:t>Limón </a:t>
                      </a:r>
                      <a:r>
                        <a:rPr lang="es-ES" sz="1000" dirty="0" err="1">
                          <a:effectLst/>
                        </a:rPr>
                        <a:t>Indanza</a:t>
                      </a:r>
                      <a:r>
                        <a:rPr lang="es-ES" sz="1000" dirty="0">
                          <a:effectLst/>
                        </a:rPr>
                        <a:t>, </a:t>
                      </a:r>
                      <a:r>
                        <a:rPr lang="es-ES" sz="1000" dirty="0" err="1">
                          <a:effectLst/>
                        </a:rPr>
                        <a:t>Palora</a:t>
                      </a:r>
                      <a:r>
                        <a:rPr lang="es-ES" sz="1000" dirty="0">
                          <a:effectLst/>
                        </a:rPr>
                        <a:t>, </a:t>
                      </a:r>
                      <a:r>
                        <a:rPr lang="es-ES" sz="1400" b="1" dirty="0">
                          <a:solidFill>
                            <a:schemeClr val="tx2">
                              <a:lumMod val="60000"/>
                              <a:lumOff val="40000"/>
                            </a:schemeClr>
                          </a:solidFill>
                          <a:effectLst/>
                        </a:rPr>
                        <a:t>Logroño</a:t>
                      </a:r>
                      <a:r>
                        <a:rPr lang="es-ES" sz="1000" dirty="0">
                          <a:effectLst/>
                        </a:rPr>
                        <a:t>, Pablo VI</a:t>
                      </a:r>
                      <a:endParaRPr lang="es-EC" sz="1000" dirty="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Huamboya, Taisha</a:t>
                      </a:r>
                      <a:endParaRPr lang="es-EC" sz="1000">
                        <a:effectLst/>
                        <a:latin typeface="Calibri"/>
                        <a:ea typeface="Calibri"/>
                        <a:cs typeface="Times New Roman"/>
                      </a:endParaRPr>
                    </a:p>
                  </a:txBody>
                  <a:tcPr marL="58966" marR="58966" marT="0" marB="0" anchor="ctr"/>
                </a:tc>
              </a:tr>
              <a:tr h="542948">
                <a:tc>
                  <a:txBody>
                    <a:bodyPr/>
                    <a:lstStyle/>
                    <a:p>
                      <a:pPr algn="ctr">
                        <a:lnSpc>
                          <a:spcPct val="115000"/>
                        </a:lnSpc>
                        <a:spcAft>
                          <a:spcPts val="0"/>
                        </a:spcAft>
                      </a:pPr>
                      <a:r>
                        <a:rPr lang="es-ES" sz="1000">
                          <a:effectLst/>
                        </a:rPr>
                        <a:t>2013</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 </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Girón, Sigsig, El Pan, Sevilla de Oro</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Gualaceo, Paute, Guachapala,</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Morona, San Juan Bosco</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 </a:t>
                      </a:r>
                      <a:endParaRPr lang="es-EC" sz="1000">
                        <a:effectLst/>
                        <a:latin typeface="Calibri"/>
                        <a:ea typeface="Calibri"/>
                        <a:cs typeface="Times New Roman"/>
                      </a:endParaRPr>
                    </a:p>
                  </a:txBody>
                  <a:tcPr marL="58966" marR="58966" marT="0" marB="0" anchor="ctr"/>
                </a:tc>
              </a:tr>
              <a:tr h="180983">
                <a:tc>
                  <a:txBody>
                    <a:bodyPr/>
                    <a:lstStyle/>
                    <a:p>
                      <a:pPr algn="ctr">
                        <a:lnSpc>
                          <a:spcPct val="115000"/>
                        </a:lnSpc>
                        <a:spcAft>
                          <a:spcPts val="0"/>
                        </a:spcAft>
                      </a:pPr>
                      <a:r>
                        <a:rPr lang="es-ES" sz="1000">
                          <a:effectLst/>
                        </a:rPr>
                        <a:t>2014*</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La Troncal</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 </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 </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 </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 </a:t>
                      </a:r>
                      <a:endParaRPr lang="es-EC" sz="1000">
                        <a:effectLst/>
                        <a:latin typeface="Calibri"/>
                        <a:ea typeface="Calibri"/>
                        <a:cs typeface="Times New Roman"/>
                      </a:endParaRPr>
                    </a:p>
                  </a:txBody>
                  <a:tcPr marL="58966" marR="58966" marT="0" marB="0" anchor="ctr"/>
                </a:tc>
              </a:tr>
              <a:tr h="361965">
                <a:tc>
                  <a:txBody>
                    <a:bodyPr/>
                    <a:lstStyle/>
                    <a:p>
                      <a:pPr algn="ctr">
                        <a:lnSpc>
                          <a:spcPct val="115000"/>
                        </a:lnSpc>
                        <a:spcAft>
                          <a:spcPts val="0"/>
                        </a:spcAft>
                      </a:pPr>
                      <a:r>
                        <a:rPr lang="es-ES" sz="1000">
                          <a:effectLst/>
                        </a:rPr>
                        <a:t>No aprueba</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 </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Pucará, Santa Isabel</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 </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 </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 </a:t>
                      </a:r>
                      <a:endParaRPr lang="es-EC" sz="1000">
                        <a:effectLst/>
                        <a:latin typeface="Calibri"/>
                        <a:ea typeface="Calibri"/>
                        <a:cs typeface="Times New Roman"/>
                      </a:endParaRPr>
                    </a:p>
                  </a:txBody>
                  <a:tcPr marL="58966" marR="58966" marT="0" marB="0" anchor="ctr"/>
                </a:tc>
              </a:tr>
              <a:tr h="503394">
                <a:tc>
                  <a:txBody>
                    <a:bodyPr/>
                    <a:lstStyle/>
                    <a:p>
                      <a:pPr algn="ctr">
                        <a:lnSpc>
                          <a:spcPct val="115000"/>
                        </a:lnSpc>
                        <a:spcAft>
                          <a:spcPts val="0"/>
                        </a:spcAft>
                      </a:pPr>
                      <a:r>
                        <a:rPr lang="es-ES" sz="1000">
                          <a:effectLst/>
                        </a:rPr>
                        <a:t>Sin información</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 </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 </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 </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Santiago de Méndez</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 </a:t>
                      </a:r>
                      <a:endParaRPr lang="es-EC" sz="1000">
                        <a:effectLst/>
                        <a:latin typeface="Calibri"/>
                        <a:ea typeface="Calibri"/>
                        <a:cs typeface="Times New Roman"/>
                      </a:endParaRPr>
                    </a:p>
                  </a:txBody>
                  <a:tcPr marL="58966" marR="58966" marT="0" marB="0" anchor="ctr"/>
                </a:tc>
              </a:tr>
              <a:tr h="180983">
                <a:tc>
                  <a:txBody>
                    <a:bodyPr/>
                    <a:lstStyle/>
                    <a:p>
                      <a:pPr algn="ctr">
                        <a:lnSpc>
                          <a:spcPct val="115000"/>
                        </a:lnSpc>
                        <a:spcAft>
                          <a:spcPts val="0"/>
                        </a:spcAft>
                      </a:pPr>
                      <a:r>
                        <a:rPr lang="es-ES" sz="1000">
                          <a:effectLst/>
                        </a:rPr>
                        <a:t>TOTAL</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2</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13</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tabLst>
                          <a:tab pos="314325" algn="l"/>
                          <a:tab pos="357505" algn="ctr"/>
                        </a:tabLst>
                      </a:pPr>
                      <a:r>
                        <a:rPr lang="es-ES" sz="1000">
                          <a:effectLst/>
                        </a:rPr>
                        <a:t>7</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9</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3</a:t>
                      </a:r>
                      <a:endParaRPr lang="es-EC" sz="1000">
                        <a:effectLst/>
                        <a:latin typeface="Calibri"/>
                        <a:ea typeface="Calibri"/>
                        <a:cs typeface="Times New Roman"/>
                      </a:endParaRPr>
                    </a:p>
                  </a:txBody>
                  <a:tcPr marL="58966" marR="58966" marT="0" marB="0" anchor="ctr"/>
                </a:tc>
              </a:tr>
              <a:tr h="723931">
                <a:tc>
                  <a:txBody>
                    <a:bodyPr/>
                    <a:lstStyle/>
                    <a:p>
                      <a:pPr algn="ctr">
                        <a:lnSpc>
                          <a:spcPct val="115000"/>
                        </a:lnSpc>
                        <a:spcAft>
                          <a:spcPts val="0"/>
                        </a:spcAft>
                      </a:pPr>
                      <a:r>
                        <a:rPr lang="es-ES" sz="1000">
                          <a:effectLst/>
                        </a:rPr>
                        <a:t>% aprobado por conglomerado al 2011</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50</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30</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14</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22</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33</a:t>
                      </a:r>
                      <a:endParaRPr lang="es-EC" sz="1000">
                        <a:effectLst/>
                        <a:latin typeface="Calibri"/>
                        <a:ea typeface="Calibri"/>
                        <a:cs typeface="Times New Roman"/>
                      </a:endParaRPr>
                    </a:p>
                  </a:txBody>
                  <a:tcPr marL="58966" marR="58966" marT="0" marB="0" anchor="ctr"/>
                </a:tc>
              </a:tr>
              <a:tr h="542948">
                <a:tc>
                  <a:txBody>
                    <a:bodyPr/>
                    <a:lstStyle/>
                    <a:p>
                      <a:pPr algn="ctr">
                        <a:lnSpc>
                          <a:spcPct val="115000"/>
                        </a:lnSpc>
                        <a:spcAft>
                          <a:spcPts val="0"/>
                        </a:spcAft>
                      </a:pPr>
                      <a:r>
                        <a:rPr lang="es-ES" sz="1000">
                          <a:effectLst/>
                        </a:rPr>
                        <a:t>%Aprobado</a:t>
                      </a:r>
                      <a:endParaRPr lang="es-EC" sz="1000">
                        <a:effectLst/>
                      </a:endParaRPr>
                    </a:p>
                    <a:p>
                      <a:pPr algn="ctr">
                        <a:lnSpc>
                          <a:spcPct val="115000"/>
                        </a:lnSpc>
                        <a:spcAft>
                          <a:spcPts val="0"/>
                        </a:spcAft>
                      </a:pPr>
                      <a:r>
                        <a:rPr lang="es-ES" sz="1000">
                          <a:effectLst/>
                        </a:rPr>
                        <a:t>hasta mayo</a:t>
                      </a:r>
                      <a:endParaRPr lang="es-EC" sz="1000">
                        <a:effectLst/>
                      </a:endParaRPr>
                    </a:p>
                    <a:p>
                      <a:pPr algn="ctr">
                        <a:lnSpc>
                          <a:spcPct val="115000"/>
                        </a:lnSpc>
                        <a:spcAft>
                          <a:spcPts val="0"/>
                        </a:spcAft>
                      </a:pPr>
                      <a:r>
                        <a:rPr lang="es-ES" sz="1000">
                          <a:effectLst/>
                        </a:rPr>
                        <a:t>2014</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100%</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70%</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100%</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a:effectLst/>
                        </a:rPr>
                        <a:t>88%</a:t>
                      </a:r>
                      <a:endParaRPr lang="es-EC" sz="1000">
                        <a:effectLst/>
                        <a:latin typeface="Calibri"/>
                        <a:ea typeface="Calibri"/>
                        <a:cs typeface="Times New Roman"/>
                      </a:endParaRPr>
                    </a:p>
                  </a:txBody>
                  <a:tcPr marL="58966" marR="58966" marT="0" marB="0" anchor="ctr"/>
                </a:tc>
                <a:tc>
                  <a:txBody>
                    <a:bodyPr/>
                    <a:lstStyle/>
                    <a:p>
                      <a:pPr algn="ctr">
                        <a:lnSpc>
                          <a:spcPct val="115000"/>
                        </a:lnSpc>
                        <a:spcAft>
                          <a:spcPts val="0"/>
                        </a:spcAft>
                      </a:pPr>
                      <a:r>
                        <a:rPr lang="es-ES" sz="1000" dirty="0">
                          <a:effectLst/>
                        </a:rPr>
                        <a:t>100%</a:t>
                      </a:r>
                      <a:endParaRPr lang="es-EC" sz="1000" dirty="0">
                        <a:effectLst/>
                        <a:latin typeface="Calibri"/>
                        <a:ea typeface="Calibri"/>
                        <a:cs typeface="Times New Roman"/>
                      </a:endParaRPr>
                    </a:p>
                  </a:txBody>
                  <a:tcPr marL="58966" marR="58966" marT="0" marB="0" anchor="ctr"/>
                </a:tc>
              </a:tr>
            </a:tbl>
          </a:graphicData>
        </a:graphic>
      </p:graphicFrame>
      <p:sp>
        <p:nvSpPr>
          <p:cNvPr id="4" name="3 Rectángulo"/>
          <p:cNvSpPr/>
          <p:nvPr/>
        </p:nvSpPr>
        <p:spPr>
          <a:xfrm>
            <a:off x="565448" y="4884003"/>
            <a:ext cx="8136904" cy="861774"/>
          </a:xfrm>
          <a:prstGeom prst="rect">
            <a:avLst/>
          </a:prstGeom>
        </p:spPr>
        <p:txBody>
          <a:bodyPr wrap="square">
            <a:spAutoFit/>
          </a:bodyPr>
          <a:lstStyle/>
          <a:p>
            <a:pPr algn="just"/>
            <a:r>
              <a:rPr lang="es-ES" sz="1600" dirty="0">
                <a:latin typeface="Candara" panose="020E0502030303020204" pitchFamily="34" charset="0"/>
              </a:rPr>
              <a:t>H</a:t>
            </a:r>
            <a:r>
              <a:rPr lang="es-ES" sz="1600" dirty="0" smtClean="0">
                <a:latin typeface="Candara" panose="020E0502030303020204" pitchFamily="34" charset="0"/>
              </a:rPr>
              <a:t>asta </a:t>
            </a:r>
            <a:r>
              <a:rPr lang="es-ES" dirty="0">
                <a:latin typeface="Candara" panose="020E0502030303020204" pitchFamily="34" charset="0"/>
              </a:rPr>
              <a:t>mayo de 2014</a:t>
            </a:r>
            <a:r>
              <a:rPr lang="es-ES" sz="1600" dirty="0">
                <a:latin typeface="Candara" panose="020E0502030303020204" pitchFamily="34" charset="0"/>
              </a:rPr>
              <a:t>, casi el 100% de los </a:t>
            </a:r>
            <a:r>
              <a:rPr lang="es-ES" sz="1600" dirty="0" smtClean="0">
                <a:latin typeface="Candara" panose="020E0502030303020204" pitchFamily="34" charset="0"/>
              </a:rPr>
              <a:t>PDOT cantonal </a:t>
            </a:r>
            <a:r>
              <a:rPr lang="es-ES" sz="1600" dirty="0">
                <a:latin typeface="Candara" panose="020E0502030303020204" pitchFamily="34" charset="0"/>
              </a:rPr>
              <a:t>de la Zona 6 han sido aprobados, sin embargo, hasta la fecha dispuesta para su aprobación (diciembre 2011), tan solo el 26% de ellos lo </a:t>
            </a:r>
            <a:r>
              <a:rPr lang="es-ES" sz="1600" dirty="0" smtClean="0">
                <a:latin typeface="Candara" panose="020E0502030303020204" pitchFamily="34" charset="0"/>
              </a:rPr>
              <a:t>cumplieron.</a:t>
            </a:r>
            <a:endParaRPr lang="es-EC" sz="1600" dirty="0">
              <a:latin typeface="Candara" panose="020E0502030303020204" pitchFamily="34" charset="0"/>
            </a:endParaRPr>
          </a:p>
        </p:txBody>
      </p:sp>
    </p:spTree>
    <p:extLst>
      <p:ext uri="{BB962C8B-B14F-4D97-AF65-F5344CB8AC3E}">
        <p14:creationId xmlns:p14="http://schemas.microsoft.com/office/powerpoint/2010/main" val="1515853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17107" y="193204"/>
            <a:ext cx="8208912" cy="1200329"/>
          </a:xfrm>
          <a:prstGeom prst="rect">
            <a:avLst/>
          </a:prstGeom>
        </p:spPr>
        <p:txBody>
          <a:bodyPr wrap="square">
            <a:spAutoFit/>
          </a:bodyPr>
          <a:lstStyle/>
          <a:p>
            <a:r>
              <a:rPr lang="es-ES" sz="2400" dirty="0">
                <a:latin typeface="Candara" panose="020E0502030303020204" pitchFamily="34" charset="0"/>
              </a:rPr>
              <a:t>En la ordenación del territorio existen cuatro </a:t>
            </a:r>
            <a:r>
              <a:rPr lang="es-ES" sz="2400" dirty="0" smtClean="0">
                <a:latin typeface="Candara" panose="020E0502030303020204" pitchFamily="34" charset="0"/>
              </a:rPr>
              <a:t>factores que </a:t>
            </a:r>
            <a:r>
              <a:rPr lang="es-ES" sz="2400" dirty="0">
                <a:latin typeface="Candara" panose="020E0502030303020204" pitchFamily="34" charset="0"/>
              </a:rPr>
              <a:t>pueden afectar (favorecer o frenar) la aprobación de </a:t>
            </a:r>
            <a:r>
              <a:rPr lang="es-ES" sz="2400" dirty="0" smtClean="0">
                <a:latin typeface="Candara" panose="020E0502030303020204" pitchFamily="34" charset="0"/>
              </a:rPr>
              <a:t>los instrumentos </a:t>
            </a:r>
            <a:r>
              <a:rPr lang="es-ES" sz="2400" dirty="0">
                <a:latin typeface="Candara" panose="020E0502030303020204" pitchFamily="34" charset="0"/>
              </a:rPr>
              <a:t>de ordenación</a:t>
            </a:r>
            <a:r>
              <a:rPr lang="es-ES" sz="2400" dirty="0" smtClean="0">
                <a:latin typeface="Candara" panose="020E0502030303020204" pitchFamily="34" charset="0"/>
              </a:rPr>
              <a:t>:</a:t>
            </a:r>
            <a:endParaRPr lang="es-EC" sz="2400" dirty="0">
              <a:latin typeface="Candara" panose="020E0502030303020204" pitchFamily="34" charset="0"/>
            </a:endParaRPr>
          </a:p>
        </p:txBody>
      </p:sp>
      <p:grpSp>
        <p:nvGrpSpPr>
          <p:cNvPr id="3" name="2 Grupo"/>
          <p:cNvGrpSpPr/>
          <p:nvPr/>
        </p:nvGrpSpPr>
        <p:grpSpPr>
          <a:xfrm>
            <a:off x="548015" y="1692160"/>
            <a:ext cx="3865987" cy="717741"/>
            <a:chOff x="2289329" y="2422157"/>
            <a:chExt cx="4468653" cy="829629"/>
          </a:xfrm>
          <a:solidFill>
            <a:srgbClr val="00B0F0"/>
          </a:solidFill>
        </p:grpSpPr>
        <p:sp>
          <p:nvSpPr>
            <p:cNvPr id="4" name="3 Forma libre"/>
            <p:cNvSpPr/>
            <p:nvPr/>
          </p:nvSpPr>
          <p:spPr>
            <a:xfrm>
              <a:off x="2704142" y="2422157"/>
              <a:ext cx="4053840" cy="829629"/>
            </a:xfrm>
            <a:custGeom>
              <a:avLst/>
              <a:gdLst>
                <a:gd name="connsiteX0" fmla="*/ 0 w 4053840"/>
                <a:gd name="connsiteY0" fmla="*/ 0 h 829627"/>
                <a:gd name="connsiteX1" fmla="*/ 3639027 w 4053840"/>
                <a:gd name="connsiteY1" fmla="*/ 0 h 829627"/>
                <a:gd name="connsiteX2" fmla="*/ 4053840 w 4053840"/>
                <a:gd name="connsiteY2" fmla="*/ 414814 h 829627"/>
                <a:gd name="connsiteX3" fmla="*/ 3639027 w 4053840"/>
                <a:gd name="connsiteY3" fmla="*/ 829627 h 829627"/>
                <a:gd name="connsiteX4" fmla="*/ 0 w 4053840"/>
                <a:gd name="connsiteY4" fmla="*/ 829627 h 829627"/>
                <a:gd name="connsiteX5" fmla="*/ 0 w 4053840"/>
                <a:gd name="connsiteY5" fmla="*/ 0 h 82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829627">
                  <a:moveTo>
                    <a:pt x="4053840" y="829626"/>
                  </a:moveTo>
                  <a:lnTo>
                    <a:pt x="414813" y="829626"/>
                  </a:lnTo>
                  <a:lnTo>
                    <a:pt x="0" y="414813"/>
                  </a:lnTo>
                  <a:lnTo>
                    <a:pt x="414813" y="1"/>
                  </a:lnTo>
                  <a:lnTo>
                    <a:pt x="4053840" y="1"/>
                  </a:lnTo>
                  <a:lnTo>
                    <a:pt x="4053840" y="829626"/>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573250" tIns="91441" rIns="170688" bIns="91441" numCol="1" spcCol="1270" anchor="ctr" anchorCtr="0">
              <a:noAutofit/>
            </a:bodyPr>
            <a:lstStyle/>
            <a:p>
              <a:pPr lvl="0" algn="ctr" defTabSz="1066800">
                <a:lnSpc>
                  <a:spcPct val="90000"/>
                </a:lnSpc>
                <a:spcBef>
                  <a:spcPct val="0"/>
                </a:spcBef>
                <a:spcAft>
                  <a:spcPct val="35000"/>
                </a:spcAft>
              </a:pPr>
              <a:r>
                <a:rPr lang="es-EC" sz="2800" b="1" kern="1200" dirty="0" smtClean="0">
                  <a:solidFill>
                    <a:schemeClr val="bg1"/>
                  </a:solidFill>
                  <a:latin typeface="Candara" panose="020E0502030303020204" pitchFamily="34" charset="0"/>
                </a:rPr>
                <a:t>Económicos</a:t>
              </a:r>
              <a:endParaRPr lang="es-EC" sz="2800" b="1" kern="1200" dirty="0">
                <a:solidFill>
                  <a:schemeClr val="bg1"/>
                </a:solidFill>
                <a:latin typeface="Candara" panose="020E0502030303020204" pitchFamily="34" charset="0"/>
              </a:endParaRPr>
            </a:p>
          </p:txBody>
        </p:sp>
        <p:sp>
          <p:nvSpPr>
            <p:cNvPr id="5" name="4 Elipse"/>
            <p:cNvSpPr/>
            <p:nvPr/>
          </p:nvSpPr>
          <p:spPr>
            <a:xfrm>
              <a:off x="2289329" y="2422158"/>
              <a:ext cx="829627" cy="829627"/>
            </a:xfrm>
            <a:prstGeom prst="ellipse">
              <a:avLst/>
            </a:prstGeom>
          </p:spPr>
          <p:style>
            <a:lnRef idx="0">
              <a:schemeClr val="accent1"/>
            </a:lnRef>
            <a:fillRef idx="3">
              <a:schemeClr val="accent1"/>
            </a:fillRef>
            <a:effectRef idx="3">
              <a:schemeClr val="accent1"/>
            </a:effectRef>
            <a:fontRef idx="minor">
              <a:schemeClr val="lt1"/>
            </a:fontRef>
          </p:style>
        </p:sp>
      </p:grpSp>
      <p:grpSp>
        <p:nvGrpSpPr>
          <p:cNvPr id="6" name="5 Grupo"/>
          <p:cNvGrpSpPr/>
          <p:nvPr/>
        </p:nvGrpSpPr>
        <p:grpSpPr>
          <a:xfrm>
            <a:off x="4679674" y="2641476"/>
            <a:ext cx="4053840" cy="752617"/>
            <a:chOff x="2289329" y="3499434"/>
            <a:chExt cx="4468653" cy="829629"/>
          </a:xfrm>
          <a:solidFill>
            <a:srgbClr val="92D050"/>
          </a:solidFill>
        </p:grpSpPr>
        <p:sp>
          <p:nvSpPr>
            <p:cNvPr id="7" name="6 Forma libre"/>
            <p:cNvSpPr/>
            <p:nvPr/>
          </p:nvSpPr>
          <p:spPr>
            <a:xfrm>
              <a:off x="2704142" y="3499434"/>
              <a:ext cx="4053840" cy="829629"/>
            </a:xfrm>
            <a:custGeom>
              <a:avLst/>
              <a:gdLst>
                <a:gd name="connsiteX0" fmla="*/ 0 w 4053840"/>
                <a:gd name="connsiteY0" fmla="*/ 0 h 829627"/>
                <a:gd name="connsiteX1" fmla="*/ 3639027 w 4053840"/>
                <a:gd name="connsiteY1" fmla="*/ 0 h 829627"/>
                <a:gd name="connsiteX2" fmla="*/ 4053840 w 4053840"/>
                <a:gd name="connsiteY2" fmla="*/ 414814 h 829627"/>
                <a:gd name="connsiteX3" fmla="*/ 3639027 w 4053840"/>
                <a:gd name="connsiteY3" fmla="*/ 829627 h 829627"/>
                <a:gd name="connsiteX4" fmla="*/ 0 w 4053840"/>
                <a:gd name="connsiteY4" fmla="*/ 829627 h 829627"/>
                <a:gd name="connsiteX5" fmla="*/ 0 w 4053840"/>
                <a:gd name="connsiteY5" fmla="*/ 0 h 82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829627">
                  <a:moveTo>
                    <a:pt x="4053840" y="829626"/>
                  </a:moveTo>
                  <a:lnTo>
                    <a:pt x="414813" y="829626"/>
                  </a:lnTo>
                  <a:lnTo>
                    <a:pt x="0" y="414813"/>
                  </a:lnTo>
                  <a:lnTo>
                    <a:pt x="414813" y="1"/>
                  </a:lnTo>
                  <a:lnTo>
                    <a:pt x="4053840" y="1"/>
                  </a:lnTo>
                  <a:lnTo>
                    <a:pt x="4053840" y="829626"/>
                  </a:lnTo>
                  <a:close/>
                </a:path>
              </a:pathLst>
            </a:custGeom>
            <a:grp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573250" tIns="91441" rIns="170688" bIns="91440" numCol="1" spcCol="1270" anchor="ctr" anchorCtr="0">
              <a:noAutofit/>
            </a:bodyPr>
            <a:lstStyle/>
            <a:p>
              <a:pPr lvl="0" algn="ctr" defTabSz="1066800">
                <a:lnSpc>
                  <a:spcPct val="90000"/>
                </a:lnSpc>
                <a:spcBef>
                  <a:spcPct val="0"/>
                </a:spcBef>
                <a:spcAft>
                  <a:spcPct val="35000"/>
                </a:spcAft>
              </a:pPr>
              <a:r>
                <a:rPr lang="es-EC" sz="2800" b="1" kern="1200" dirty="0" smtClean="0">
                  <a:solidFill>
                    <a:schemeClr val="bg1"/>
                  </a:solidFill>
                  <a:latin typeface="Candara" panose="020E0502030303020204" pitchFamily="34" charset="0"/>
                </a:rPr>
                <a:t>Ambientales o físicos</a:t>
              </a:r>
              <a:endParaRPr lang="es-EC" sz="2800" b="1" kern="1200" dirty="0">
                <a:solidFill>
                  <a:schemeClr val="bg1"/>
                </a:solidFill>
                <a:latin typeface="Candara" panose="020E0502030303020204" pitchFamily="34" charset="0"/>
              </a:endParaRPr>
            </a:p>
          </p:txBody>
        </p:sp>
        <p:sp>
          <p:nvSpPr>
            <p:cNvPr id="8" name="7 Elipse"/>
            <p:cNvSpPr/>
            <p:nvPr/>
          </p:nvSpPr>
          <p:spPr>
            <a:xfrm>
              <a:off x="2289329" y="3499435"/>
              <a:ext cx="829627" cy="829627"/>
            </a:xfrm>
            <a:prstGeom prst="ellipse">
              <a:avLst/>
            </a:prstGeom>
            <a:gr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3">
                <a:tint val="50000"/>
                <a:hueOff val="0"/>
                <a:satOff val="0"/>
                <a:lumOff val="0"/>
                <a:alphaOff val="0"/>
              </a:schemeClr>
            </a:fillRef>
            <a:effectRef idx="0">
              <a:schemeClr val="accent3">
                <a:tint val="50000"/>
                <a:hueOff val="0"/>
                <a:satOff val="0"/>
                <a:lumOff val="0"/>
                <a:alphaOff val="0"/>
              </a:schemeClr>
            </a:effectRef>
            <a:fontRef idx="minor">
              <a:schemeClr val="lt1">
                <a:hueOff val="0"/>
                <a:satOff val="0"/>
                <a:lumOff val="0"/>
                <a:alphaOff val="0"/>
              </a:schemeClr>
            </a:fontRef>
          </p:style>
        </p:sp>
      </p:grpSp>
      <p:grpSp>
        <p:nvGrpSpPr>
          <p:cNvPr id="9" name="8 Grupo"/>
          <p:cNvGrpSpPr/>
          <p:nvPr/>
        </p:nvGrpSpPr>
        <p:grpSpPr>
          <a:xfrm>
            <a:off x="548015" y="3524080"/>
            <a:ext cx="3865987" cy="775382"/>
            <a:chOff x="1238038" y="4521678"/>
            <a:chExt cx="4468653" cy="829628"/>
          </a:xfrm>
          <a:solidFill>
            <a:schemeClr val="accent6">
              <a:lumMod val="75000"/>
            </a:schemeClr>
          </a:solidFill>
        </p:grpSpPr>
        <p:sp>
          <p:nvSpPr>
            <p:cNvPr id="10" name="9 Forma libre"/>
            <p:cNvSpPr/>
            <p:nvPr/>
          </p:nvSpPr>
          <p:spPr>
            <a:xfrm>
              <a:off x="1652851" y="4521678"/>
              <a:ext cx="4053840" cy="829628"/>
            </a:xfrm>
            <a:custGeom>
              <a:avLst/>
              <a:gdLst>
                <a:gd name="connsiteX0" fmla="*/ 0 w 4053840"/>
                <a:gd name="connsiteY0" fmla="*/ 0 h 829627"/>
                <a:gd name="connsiteX1" fmla="*/ 3639027 w 4053840"/>
                <a:gd name="connsiteY1" fmla="*/ 0 h 829627"/>
                <a:gd name="connsiteX2" fmla="*/ 4053840 w 4053840"/>
                <a:gd name="connsiteY2" fmla="*/ 414814 h 829627"/>
                <a:gd name="connsiteX3" fmla="*/ 3639027 w 4053840"/>
                <a:gd name="connsiteY3" fmla="*/ 829627 h 829627"/>
                <a:gd name="connsiteX4" fmla="*/ 0 w 4053840"/>
                <a:gd name="connsiteY4" fmla="*/ 829627 h 829627"/>
                <a:gd name="connsiteX5" fmla="*/ 0 w 4053840"/>
                <a:gd name="connsiteY5" fmla="*/ 0 h 82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829627">
                  <a:moveTo>
                    <a:pt x="4053840" y="829626"/>
                  </a:moveTo>
                  <a:lnTo>
                    <a:pt x="414813" y="829626"/>
                  </a:lnTo>
                  <a:lnTo>
                    <a:pt x="0" y="414813"/>
                  </a:lnTo>
                  <a:lnTo>
                    <a:pt x="414813" y="1"/>
                  </a:lnTo>
                  <a:lnTo>
                    <a:pt x="4053840" y="1"/>
                  </a:lnTo>
                  <a:lnTo>
                    <a:pt x="4053840" y="829626"/>
                  </a:lnTo>
                  <a:close/>
                </a:path>
              </a:pathLst>
            </a:custGeom>
            <a:grp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573250" tIns="91441" rIns="170688" bIns="91440" numCol="1" spcCol="1270" anchor="ctr" anchorCtr="0">
              <a:noAutofit/>
            </a:bodyPr>
            <a:lstStyle/>
            <a:p>
              <a:pPr lvl="0" algn="ctr" defTabSz="1066800">
                <a:lnSpc>
                  <a:spcPct val="90000"/>
                </a:lnSpc>
                <a:spcBef>
                  <a:spcPct val="0"/>
                </a:spcBef>
                <a:spcAft>
                  <a:spcPct val="35000"/>
                </a:spcAft>
              </a:pPr>
              <a:r>
                <a:rPr lang="es-EC" sz="2800" b="1" kern="1200" dirty="0" smtClean="0">
                  <a:solidFill>
                    <a:schemeClr val="bg1"/>
                  </a:solidFill>
                  <a:latin typeface="Candara" panose="020E0502030303020204" pitchFamily="34" charset="0"/>
                </a:rPr>
                <a:t>Socioculturales</a:t>
              </a:r>
              <a:endParaRPr lang="es-EC" sz="2800" b="1" kern="1200" dirty="0">
                <a:solidFill>
                  <a:schemeClr val="bg1"/>
                </a:solidFill>
                <a:latin typeface="Candara" panose="020E0502030303020204" pitchFamily="34" charset="0"/>
              </a:endParaRPr>
            </a:p>
          </p:txBody>
        </p:sp>
        <p:sp>
          <p:nvSpPr>
            <p:cNvPr id="11" name="10 Elipse"/>
            <p:cNvSpPr/>
            <p:nvPr/>
          </p:nvSpPr>
          <p:spPr>
            <a:xfrm>
              <a:off x="1238038" y="4521679"/>
              <a:ext cx="829627" cy="829627"/>
            </a:xfrm>
            <a:prstGeom prst="ellipse">
              <a:avLst/>
            </a:prstGeom>
            <a:gr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grpSp>
      <p:grpSp>
        <p:nvGrpSpPr>
          <p:cNvPr id="12" name="11 Grupo"/>
          <p:cNvGrpSpPr/>
          <p:nvPr/>
        </p:nvGrpSpPr>
        <p:grpSpPr>
          <a:xfrm>
            <a:off x="4679673" y="4574389"/>
            <a:ext cx="4053841" cy="799343"/>
            <a:chOff x="2289329" y="5653989"/>
            <a:chExt cx="4468653" cy="829628"/>
          </a:xfrm>
          <a:solidFill>
            <a:schemeClr val="accent5">
              <a:lumMod val="75000"/>
            </a:schemeClr>
          </a:solidFill>
        </p:grpSpPr>
        <p:sp>
          <p:nvSpPr>
            <p:cNvPr id="13" name="12 Forma libre"/>
            <p:cNvSpPr/>
            <p:nvPr/>
          </p:nvSpPr>
          <p:spPr>
            <a:xfrm>
              <a:off x="2704142" y="5653989"/>
              <a:ext cx="4053840" cy="829628"/>
            </a:xfrm>
            <a:custGeom>
              <a:avLst/>
              <a:gdLst>
                <a:gd name="connsiteX0" fmla="*/ 0 w 4053840"/>
                <a:gd name="connsiteY0" fmla="*/ 0 h 829627"/>
                <a:gd name="connsiteX1" fmla="*/ 3639027 w 4053840"/>
                <a:gd name="connsiteY1" fmla="*/ 0 h 829627"/>
                <a:gd name="connsiteX2" fmla="*/ 4053840 w 4053840"/>
                <a:gd name="connsiteY2" fmla="*/ 414814 h 829627"/>
                <a:gd name="connsiteX3" fmla="*/ 3639027 w 4053840"/>
                <a:gd name="connsiteY3" fmla="*/ 829627 h 829627"/>
                <a:gd name="connsiteX4" fmla="*/ 0 w 4053840"/>
                <a:gd name="connsiteY4" fmla="*/ 829627 h 829627"/>
                <a:gd name="connsiteX5" fmla="*/ 0 w 4053840"/>
                <a:gd name="connsiteY5" fmla="*/ 0 h 82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829627">
                  <a:moveTo>
                    <a:pt x="4053840" y="829626"/>
                  </a:moveTo>
                  <a:lnTo>
                    <a:pt x="414813" y="829626"/>
                  </a:lnTo>
                  <a:lnTo>
                    <a:pt x="0" y="414813"/>
                  </a:lnTo>
                  <a:lnTo>
                    <a:pt x="414813" y="1"/>
                  </a:lnTo>
                  <a:lnTo>
                    <a:pt x="4053840" y="1"/>
                  </a:lnTo>
                  <a:lnTo>
                    <a:pt x="4053840" y="829626"/>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573250" tIns="91441" rIns="170688" bIns="91440" numCol="1" spcCol="1270" anchor="ctr" anchorCtr="0">
              <a:noAutofit/>
            </a:bodyPr>
            <a:lstStyle/>
            <a:p>
              <a:pPr lvl="0" algn="ctr" defTabSz="1066800">
                <a:lnSpc>
                  <a:spcPct val="90000"/>
                </a:lnSpc>
                <a:spcBef>
                  <a:spcPct val="0"/>
                </a:spcBef>
                <a:spcAft>
                  <a:spcPct val="35000"/>
                </a:spcAft>
              </a:pPr>
              <a:r>
                <a:rPr lang="es-EC" sz="2800" b="1" kern="1200" dirty="0" smtClean="0">
                  <a:solidFill>
                    <a:schemeClr val="bg1"/>
                  </a:solidFill>
                  <a:latin typeface="Candara" panose="020E0502030303020204" pitchFamily="34" charset="0"/>
                </a:rPr>
                <a:t>Jurídico Administrativos</a:t>
              </a:r>
              <a:endParaRPr lang="es-EC" sz="2800" b="1" kern="1200" dirty="0">
                <a:solidFill>
                  <a:schemeClr val="bg1"/>
                </a:solidFill>
                <a:latin typeface="Candara" panose="020E0502030303020204" pitchFamily="34" charset="0"/>
              </a:endParaRPr>
            </a:p>
          </p:txBody>
        </p:sp>
        <p:sp>
          <p:nvSpPr>
            <p:cNvPr id="14" name="13 Elipse"/>
            <p:cNvSpPr/>
            <p:nvPr/>
          </p:nvSpPr>
          <p:spPr>
            <a:xfrm>
              <a:off x="2289329" y="5653990"/>
              <a:ext cx="829627" cy="829627"/>
            </a:xfrm>
            <a:prstGeom prst="ellipse">
              <a:avLst/>
            </a:prstGeom>
          </p:spPr>
          <p:style>
            <a:lnRef idx="0">
              <a:schemeClr val="accent3"/>
            </a:lnRef>
            <a:fillRef idx="3">
              <a:schemeClr val="accent3"/>
            </a:fillRef>
            <a:effectRef idx="3">
              <a:schemeClr val="accent3"/>
            </a:effectRef>
            <a:fontRef idx="minor">
              <a:schemeClr val="lt1"/>
            </a:fontRef>
          </p:style>
        </p:sp>
      </p:grpSp>
    </p:spTree>
    <p:extLst>
      <p:ext uri="{BB962C8B-B14F-4D97-AF65-F5344CB8AC3E}">
        <p14:creationId xmlns:p14="http://schemas.microsoft.com/office/powerpoint/2010/main" val="151585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902224" y="265212"/>
            <a:ext cx="5241776" cy="590842"/>
          </a:xfrm>
          <a:prstGeom prst="rect">
            <a:avLst/>
          </a:prstGeom>
        </p:spPr>
        <p:txBody>
          <a:bodyP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s-EC" sz="3000" b="1" dirty="0" smtClean="0">
                <a:latin typeface="Candara" panose="020E0502030303020204" pitchFamily="34" charset="0"/>
              </a:rPr>
              <a:t>FACTORES ECONÓMICOS</a:t>
            </a:r>
            <a:endParaRPr lang="es-ES" sz="3000" dirty="0">
              <a:latin typeface="Candara" panose="020E0502030303020204" pitchFamily="34" charset="0"/>
            </a:endParaRPr>
          </a:p>
        </p:txBody>
      </p:sp>
      <p:graphicFrame>
        <p:nvGraphicFramePr>
          <p:cNvPr id="4" name="3 Diagrama"/>
          <p:cNvGraphicFramePr/>
          <p:nvPr>
            <p:extLst>
              <p:ext uri="{D42A27DB-BD31-4B8C-83A1-F6EECF244321}">
                <p14:modId xmlns:p14="http://schemas.microsoft.com/office/powerpoint/2010/main" val="3181148895"/>
              </p:ext>
            </p:extLst>
          </p:nvPr>
        </p:nvGraphicFramePr>
        <p:xfrm>
          <a:off x="-36512" y="900184"/>
          <a:ext cx="9036496" cy="4765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58531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549</TotalTime>
  <Words>3122</Words>
  <Application>Microsoft Office PowerPoint</Application>
  <PresentationFormat>Presentación en pantalla (16:10)</PresentationFormat>
  <Paragraphs>297</Paragraphs>
  <Slides>46</Slides>
  <Notes>4</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Ejecutivo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CASO DE ESTUDIO NABON(aprueba)</vt:lpstr>
      <vt:lpstr>Cronología de  planificación </vt:lpstr>
      <vt:lpstr>Presentación de PowerPoint</vt:lpstr>
      <vt:lpstr>componente de inversión  área urbana y rural</vt:lpstr>
      <vt:lpstr>No hay socialización del plan , No se conforman equipos técnico interdisciplinario.</vt:lpstr>
      <vt:lpstr>Presentación de PowerPoint</vt:lpstr>
      <vt:lpstr>Presentación de PowerPoint</vt:lpstr>
      <vt:lpstr>Presentación de PowerPoint</vt:lpstr>
      <vt:lpstr>CASO DE ESTUDIO  AZOGUES(aprueba)</vt:lpstr>
      <vt:lpstr>Cronología de planificación </vt:lpstr>
      <vt:lpstr>Presentación de PowerPoint</vt:lpstr>
      <vt:lpstr>CONTROLA DESEQUILIBRIOS MERCADO</vt:lpstr>
      <vt:lpstr>RESERVAS DE SUELO para equipamiento</vt:lpstr>
      <vt:lpstr>NO SE REALIZA PLAN POR ADMINISTRACIÓN DIRECTA, no se cuenta con equipo integral y permanente.</vt:lpstr>
      <vt:lpstr>No tenía cultura de planificación,  No contaba con un equipo técnico para la elaboración del plan.</vt:lpstr>
      <vt:lpstr>Presentación de PowerPoint</vt:lpstr>
      <vt:lpstr>   CASO DE ESTUDIO   CAÑAR (no aprueba)</vt:lpstr>
      <vt:lpstr>Cronología de planificación </vt:lpstr>
      <vt:lpstr>Elabora PDOT para PLANIFICAR Y CONTROLAR el uso y ocupación de suelo.</vt:lpstr>
      <vt:lpstr>El PDOT rebasó las capacidades técnicas existentes. Limita el fortalecimiento de unidades técnicas productoras de información geográfica y territorial.</vt:lpstr>
      <vt:lpstr>Presentación de PowerPoint</vt:lpstr>
      <vt:lpstr>Presentación de PowerPoint</vt:lpstr>
      <vt:lpstr>   CASO DE ESTUDIO   LOGROÑO (no aprueba)</vt:lpstr>
      <vt:lpstr>Cronología de planificación </vt:lpstr>
      <vt:lpstr>No se manejan políticas claras (no aprueban urbanizaciones durante la última década)</vt:lpstr>
      <vt:lpstr>El Instrumento legal no refleja la adopción de medidas normativas, que favorezcan los derechos colectivos del Cantón.</vt:lpstr>
      <vt:lpstr>Contratación equipo consultor.</vt:lpstr>
      <vt:lpstr>Carencia de información y realización de un documento que se ajusta a la información obtenida.</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dc:creator>
  <cp:lastModifiedBy>Moni</cp:lastModifiedBy>
  <cp:revision>49</cp:revision>
  <dcterms:created xsi:type="dcterms:W3CDTF">2016-09-21T23:42:17Z</dcterms:created>
  <dcterms:modified xsi:type="dcterms:W3CDTF">2016-09-22T18:43:38Z</dcterms:modified>
</cp:coreProperties>
</file>