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bmp" ContentType="image/bmp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5" r:id="rId2"/>
    <p:sldId id="272" r:id="rId3"/>
    <p:sldId id="273" r:id="rId4"/>
    <p:sldId id="282" r:id="rId5"/>
    <p:sldId id="283" r:id="rId6"/>
    <p:sldId id="257" r:id="rId7"/>
    <p:sldId id="260" r:id="rId8"/>
    <p:sldId id="270" r:id="rId9"/>
    <p:sldId id="271" r:id="rId10"/>
    <p:sldId id="278" r:id="rId11"/>
    <p:sldId id="284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0" r:id="rId20"/>
    <p:sldId id="281" r:id="rId21"/>
    <p:sldId id="286" r:id="rId2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1" autoAdjust="0"/>
    <p:restoredTop sz="94660"/>
  </p:normalViewPr>
  <p:slideViewPr>
    <p:cSldViewPr>
      <p:cViewPr>
        <p:scale>
          <a:sx n="80" d="100"/>
          <a:sy n="80" d="100"/>
        </p:scale>
        <p:origin x="-960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pe\DIRECCION_TECNICA\DIFUSION%20SIGTIERRAS\16_09_X_SIMPOSIO_ODT_Cuenca\Tabl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pe\DIRECCION_TECNICA\DIFUSION%20SIGTIERRAS\16_09_X_SIMPOSIO_ODT_Cuenca\Tabla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epe\DIRECCION_TECNICA\DIFUSION%20SIGTIERRAS\16_09_X_SIMPOSIO_ODT_Cuenca\Tabl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13904880716066"/>
          <c:y val="4.7779778854981012E-2"/>
          <c:w val="0.61653508406473356"/>
          <c:h val="0.75962497467351608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4CE600"/>
              </a:solidFill>
            </c:spPr>
          </c:dPt>
          <c:dPt>
            <c:idx val="1"/>
            <c:bubble3D val="0"/>
            <c:spPr>
              <a:solidFill>
                <a:srgbClr val="73B2FF"/>
              </a:solidFill>
            </c:spPr>
          </c:dPt>
          <c:dPt>
            <c:idx val="2"/>
            <c:bubble3D val="0"/>
            <c:spPr>
              <a:solidFill>
                <a:srgbClr val="FFAA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Pt>
            <c:idx val="5"/>
            <c:bubble3D val="0"/>
            <c:spPr>
              <a:solidFill>
                <a:srgbClr val="0000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Hoja1!$B$12:$B$17</c:f>
              <c:strCache>
                <c:ptCount val="6"/>
                <c:pt idx="0">
                  <c:v>Sin Conflictos</c:v>
                </c:pt>
                <c:pt idx="1">
                  <c:v>Sub utilizados</c:v>
                </c:pt>
                <c:pt idx="2">
                  <c:v>Sobre utilizados (bajo)</c:v>
                </c:pt>
                <c:pt idx="3">
                  <c:v>Sobre utilizados (medio)</c:v>
                </c:pt>
                <c:pt idx="4">
                  <c:v>Sobre utilizados (alto)</c:v>
                </c:pt>
                <c:pt idx="5">
                  <c:v>No aplicable</c:v>
                </c:pt>
              </c:strCache>
            </c:strRef>
          </c:cat>
          <c:val>
            <c:numRef>
              <c:f>Hoja1!$C$12:$C$17</c:f>
              <c:numCache>
                <c:formatCode>_(* #,##0_);_(* \(#,##0\);_(* "-"??_);_(@_)</c:formatCode>
                <c:ptCount val="6"/>
                <c:pt idx="0">
                  <c:v>460520.18</c:v>
                </c:pt>
                <c:pt idx="1">
                  <c:v>33555.440000000002</c:v>
                </c:pt>
                <c:pt idx="2">
                  <c:v>38615.72</c:v>
                </c:pt>
                <c:pt idx="3">
                  <c:v>44883.18</c:v>
                </c:pt>
                <c:pt idx="4">
                  <c:v>228575.42</c:v>
                </c:pt>
                <c:pt idx="5">
                  <c:v>5838.67</c:v>
                </c:pt>
              </c:numCache>
            </c:numRef>
          </c:val>
        </c:ser>
        <c:ser>
          <c:idx val="1"/>
          <c:order val="1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Hoja1!$B$12:$B$17</c:f>
              <c:strCache>
                <c:ptCount val="6"/>
                <c:pt idx="0">
                  <c:v>Sin Conflictos</c:v>
                </c:pt>
                <c:pt idx="1">
                  <c:v>Sub utilizados</c:v>
                </c:pt>
                <c:pt idx="2">
                  <c:v>Sobre utilizados (bajo)</c:v>
                </c:pt>
                <c:pt idx="3">
                  <c:v>Sobre utilizados (medio)</c:v>
                </c:pt>
                <c:pt idx="4">
                  <c:v>Sobre utilizados (alto)</c:v>
                </c:pt>
                <c:pt idx="5">
                  <c:v>No aplicable</c:v>
                </c:pt>
              </c:strCache>
            </c:strRef>
          </c:cat>
          <c:val>
            <c:numRef>
              <c:f>Hoja1!$D$12:$D$17</c:f>
              <c:numCache>
                <c:formatCode>_(* #,##0_);_(* \(#,##0\);_(* "-"??_);_(@_)</c:formatCode>
                <c:ptCount val="6"/>
                <c:pt idx="0">
                  <c:v>56.72</c:v>
                </c:pt>
                <c:pt idx="1">
                  <c:v>4.13</c:v>
                </c:pt>
                <c:pt idx="2">
                  <c:v>4.76</c:v>
                </c:pt>
                <c:pt idx="3">
                  <c:v>5.53</c:v>
                </c:pt>
                <c:pt idx="4">
                  <c:v>28.15</c:v>
                </c:pt>
                <c:pt idx="5">
                  <c:v>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200084764244385E-4"/>
          <c:y val="0.1619080203209744"/>
          <c:w val="0.58657538565673772"/>
          <c:h val="0.80445253557685514"/>
        </c:manualLayout>
      </c:layout>
      <c:pie3DChart>
        <c:varyColors val="1"/>
        <c:ser>
          <c:idx val="0"/>
          <c:order val="0"/>
          <c:tx>
            <c:strRef>
              <c:f>Hoja1!$C$31</c:f>
              <c:strCache>
                <c:ptCount val="1"/>
                <c:pt idx="0">
                  <c:v>Has.</c:v>
                </c:pt>
              </c:strCache>
            </c:strRef>
          </c:tx>
          <c:dPt>
            <c:idx val="4"/>
            <c:bubble3D val="0"/>
            <c:spPr>
              <a:solidFill>
                <a:srgbClr val="FFAA0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Hoja1!$B$32:$B$36</c:f>
              <c:strCache>
                <c:ptCount val="5"/>
                <c:pt idx="0">
                  <c:v>Área urbana</c:v>
                </c:pt>
                <c:pt idx="1">
                  <c:v>Cultivos permanentes</c:v>
                </c:pt>
                <c:pt idx="2">
                  <c:v>Vegetación herbácea-arbustiva</c:v>
                </c:pt>
                <c:pt idx="3">
                  <c:v>Actividades pecuarias</c:v>
                </c:pt>
                <c:pt idx="4">
                  <c:v>Plantaciones forestales</c:v>
                </c:pt>
              </c:strCache>
            </c:strRef>
          </c:cat>
          <c:val>
            <c:numRef>
              <c:f>Hoja1!$C$32:$C$36</c:f>
              <c:numCache>
                <c:formatCode>_(* #,##0_);_(* \(#,##0\);_(* "-"??_);_(@_)</c:formatCode>
                <c:ptCount val="5"/>
                <c:pt idx="0">
                  <c:v>13385.26</c:v>
                </c:pt>
                <c:pt idx="1">
                  <c:v>6160.13</c:v>
                </c:pt>
                <c:pt idx="2">
                  <c:v>4893.99</c:v>
                </c:pt>
                <c:pt idx="3">
                  <c:v>8330.86</c:v>
                </c:pt>
                <c:pt idx="4">
                  <c:v>785.21</c:v>
                </c:pt>
              </c:numCache>
            </c:numRef>
          </c:val>
        </c:ser>
        <c:ser>
          <c:idx val="1"/>
          <c:order val="1"/>
          <c:tx>
            <c:strRef>
              <c:f>Hoja1!$D$31</c:f>
              <c:strCache>
                <c:ptCount val="1"/>
                <c:pt idx="0">
                  <c:v>%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Hoja1!$B$32:$B$36</c:f>
              <c:strCache>
                <c:ptCount val="5"/>
                <c:pt idx="0">
                  <c:v>Área urbana</c:v>
                </c:pt>
                <c:pt idx="1">
                  <c:v>Cultivos permanentes</c:v>
                </c:pt>
                <c:pt idx="2">
                  <c:v>Vegetación herbácea-arbustiva</c:v>
                </c:pt>
                <c:pt idx="3">
                  <c:v>Actividades pecuarias</c:v>
                </c:pt>
                <c:pt idx="4">
                  <c:v>Plantaciones forestales</c:v>
                </c:pt>
              </c:strCache>
            </c:strRef>
          </c:cat>
          <c:val>
            <c:numRef>
              <c:f>Hoja1!$D$32:$D$36</c:f>
              <c:numCache>
                <c:formatCode>0</c:formatCode>
                <c:ptCount val="5"/>
                <c:pt idx="0">
                  <c:v>39.889973163822873</c:v>
                </c:pt>
                <c:pt idx="1">
                  <c:v>18.358061060125852</c:v>
                </c:pt>
                <c:pt idx="2">
                  <c:v>14.584784289884356</c:v>
                </c:pt>
                <c:pt idx="3">
                  <c:v>24.827144323798372</c:v>
                </c:pt>
                <c:pt idx="4">
                  <c:v>2.3400371623685574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922427857810036"/>
          <c:y val="0.20121173404975204"/>
          <c:w val="0.30905786702712046"/>
          <c:h val="0.63906560887174158"/>
        </c:manualLayout>
      </c:layout>
      <c:overlay val="0"/>
      <c:txPr>
        <a:bodyPr/>
        <a:lstStyle/>
        <a:p>
          <a:pPr>
            <a:defRPr sz="1300" baseline="0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228705107513731E-2"/>
          <c:y val="9.0738421476842968E-2"/>
          <c:w val="0.59375800850980587"/>
          <c:h val="0.81096699526732374"/>
        </c:manualLayout>
      </c:layout>
      <c:pie3DChart>
        <c:varyColors val="1"/>
        <c:ser>
          <c:idx val="2"/>
          <c:order val="0"/>
          <c:tx>
            <c:strRef>
              <c:f>Hoja1!$I$44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Hoja1!$G$45:$G$47</c:f>
              <c:strCache>
                <c:ptCount val="3"/>
                <c:pt idx="0">
                  <c:v>GANADERA</c:v>
                </c:pt>
                <c:pt idx="1">
                  <c:v>FORESTAL</c:v>
                </c:pt>
                <c:pt idx="2">
                  <c:v>CONSERVACIÓN:</c:v>
                </c:pt>
              </c:strCache>
            </c:strRef>
          </c:cat>
          <c:val>
            <c:numRef>
              <c:f>Hoja1!$I$45:$I$47</c:f>
              <c:numCache>
                <c:formatCode>0</c:formatCode>
                <c:ptCount val="3"/>
                <c:pt idx="0">
                  <c:v>17.93</c:v>
                </c:pt>
                <c:pt idx="1">
                  <c:v>42.8</c:v>
                </c:pt>
                <c:pt idx="2">
                  <c:v>39.270000000000003</c:v>
                </c:pt>
              </c:numCache>
            </c:numRef>
          </c:val>
        </c:ser>
        <c:ser>
          <c:idx val="0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Hoja1!$G$45:$G$47</c:f>
              <c:strCache>
                <c:ptCount val="3"/>
                <c:pt idx="0">
                  <c:v>GANADERA</c:v>
                </c:pt>
                <c:pt idx="1">
                  <c:v>FORESTAL</c:v>
                </c:pt>
                <c:pt idx="2">
                  <c:v>CONSERVACIÓN:</c:v>
                </c:pt>
              </c:strCache>
            </c:strRef>
          </c:cat>
          <c:val>
            <c:numRef>
              <c:f>Hoja1!$F$45:$F$47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384765329104843"/>
          <c:y val="9.2142930952528554E-2"/>
          <c:w val="0.1278844241320857"/>
          <c:h val="0.82799677599355204"/>
        </c:manualLayout>
      </c:layout>
      <c:overlay val="0"/>
      <c:txPr>
        <a:bodyPr/>
        <a:lstStyle/>
        <a:p>
          <a:pPr rtl="0">
            <a:defRPr sz="1100" baseline="0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5250D-F265-4FE8-947E-09CAD292F2E9}" type="datetimeFigureOut">
              <a:rPr lang="es-EC" smtClean="0"/>
              <a:t>20/09/2016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42C9D-74C3-47DB-B1D1-88B89E0385B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8689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42C9D-74C3-47DB-B1D1-88B89E0385B2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992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42C9D-74C3-47DB-B1D1-88B89E0385B2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956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3DE08B-BF1D-40B9-8345-A1BF6908CEF1}" type="datetimeFigureOut">
              <a:rPr lang="es-ES"/>
              <a:pPr/>
              <a:t>20/09/2016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82DE9-8F76-4E59-B34B-748B86D4E5A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07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1217AC-167A-4E7A-8A43-A7E34F1CE903}" type="datetimeFigureOut">
              <a:rPr lang="es-ES"/>
              <a:pPr/>
              <a:t>20/09/2016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4F2FD-B843-4A13-B7DF-8B14BAEF652A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62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FE47A-E7BA-49B2-982B-8BE99F210EB6}" type="datetimeFigureOut">
              <a:rPr lang="es-ES"/>
              <a:pPr/>
              <a:t>20/09/2016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40C67-19E0-45E2-A09F-390DE02A742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02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4D579-F4D9-43F5-B71B-9FDB1B4D92C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850538"/>
      </p:ext>
    </p:extLst>
  </p:cSld>
  <p:clrMapOvr>
    <a:masterClrMapping/>
  </p:clrMapOvr>
  <p:transition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20B31E-6EE2-45B4-98B6-BACF9F322998}" type="datetimeFigureOut">
              <a:rPr lang="es-EC"/>
              <a:pPr/>
              <a:t>20/09/2016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F086E-CA23-432B-BA29-766452EBAAF0}" type="slidenum">
              <a:rPr lang="es-EC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7360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DF6EA7-F975-4085-A666-D0BC431BC69B}" type="datetimeFigureOut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20/09/2016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135D79-82CF-459E-A1F6-F37D68F332D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1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121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eg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.jpeg"/><Relationship Id="rId10" Type="http://schemas.openxmlformats.org/officeDocument/2006/relationships/image" Target="../media/image4.e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b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m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rnanda.Coba\Documents\Valoración\Presentaciones\Presentación Valoracion_Salome\02062015\VALORACION_JPG\Valoración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619672" y="4340076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«NUEVAS </a:t>
            </a:r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HERRAMIENTAS Y GEOINFORMACIÓN DISPONIBLES EN ECUADOR PARA LA GESTIÓN TERRITORIAL URBANA Y </a:t>
            </a: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RURAL»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6086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55776" y="21382"/>
            <a:ext cx="6537839" cy="7967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Aplicaciones: Alta sobre utilización de suelo (Azuay)</a:t>
            </a:r>
            <a:endParaRPr lang="es-ES_tradnl" sz="2500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566156"/>
              </p:ext>
            </p:extLst>
          </p:nvPr>
        </p:nvGraphicFramePr>
        <p:xfrm>
          <a:off x="3347864" y="1052736"/>
          <a:ext cx="5700103" cy="2354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3445"/>
                <a:gridCol w="3192972"/>
                <a:gridCol w="826563"/>
                <a:gridCol w="467123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VOCACIÓN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COBERTURA Y USO ACTUAL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Has.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%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</a:rPr>
                        <a:t>GANADERA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Cultivos anuales - pasto cultivado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 dirty="0" smtClean="0">
                          <a:effectLst/>
                        </a:rPr>
                        <a:t>         </a:t>
                      </a:r>
                      <a:r>
                        <a:rPr lang="es-EC" sz="1300" u="none" strike="noStrike" dirty="0">
                          <a:effectLst/>
                        </a:rPr>
                        <a:t>40.988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 dirty="0">
                          <a:effectLst/>
                        </a:rPr>
                        <a:t>18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5626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FORESTAL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Cultivos anuales, semipermanentes, permanentes -Pasto cultivado/con presencia de árboles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 dirty="0" smtClean="0">
                          <a:effectLst/>
                        </a:rPr>
                        <a:t>         </a:t>
                      </a:r>
                      <a:r>
                        <a:rPr lang="es-EC" sz="1300" u="none" strike="noStrike" dirty="0">
                          <a:effectLst/>
                        </a:rPr>
                        <a:t>97.828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43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104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>
                          <a:effectLst/>
                        </a:rPr>
                        <a:t>CONSERVACIÓN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Cultivos anuales, permanentes, semipermanentes - Pasto cultivado / con presencia de árboles - plantaciones forestales (producción) - Vegetación Arbustiva/Herbácea (pastoreo)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 dirty="0" smtClean="0">
                          <a:effectLst/>
                        </a:rPr>
                        <a:t>         </a:t>
                      </a:r>
                      <a:r>
                        <a:rPr lang="es-EC" sz="1300" u="none" strike="noStrike" dirty="0">
                          <a:effectLst/>
                        </a:rPr>
                        <a:t>89.760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 dirty="0">
                          <a:effectLst/>
                        </a:rPr>
                        <a:t>39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TOTAL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 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u="none" strike="noStrike" dirty="0" smtClean="0">
                          <a:effectLst/>
                        </a:rPr>
                        <a:t>     </a:t>
                      </a:r>
                      <a:r>
                        <a:rPr lang="es-EC" sz="1400" b="1" u="none" strike="noStrike" dirty="0">
                          <a:effectLst/>
                        </a:rPr>
                        <a:t>228.575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u="none" strike="noStrike" dirty="0" smtClean="0">
                          <a:effectLst/>
                        </a:rPr>
                        <a:t>100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4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8782721"/>
              </p:ext>
            </p:extLst>
          </p:nvPr>
        </p:nvGraphicFramePr>
        <p:xfrm>
          <a:off x="-27976" y="3212976"/>
          <a:ext cx="8928992" cy="335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20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19872" y="0"/>
            <a:ext cx="5673743" cy="7967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Evaluación de la Actividad Antrópica en el páramo del cantón Cuenca</a:t>
            </a:r>
            <a:endParaRPr lang="es-ES_tradnl" sz="25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70063"/>
            <a:ext cx="5328592" cy="499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64089" y="2276872"/>
            <a:ext cx="37295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C" b="1" dirty="0" smtClean="0"/>
              <a:t>34% Cuenca → 90.000 Has.</a:t>
            </a:r>
          </a:p>
          <a:p>
            <a:endParaRPr lang="es-EC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s-EC" b="1" dirty="0" smtClean="0"/>
              <a:t>11% </a:t>
            </a:r>
            <a:r>
              <a:rPr lang="es-EC" b="1" dirty="0" smtClean="0"/>
              <a:t>tiene uso Agropecuario </a:t>
            </a:r>
            <a:r>
              <a:rPr lang="es-EC" b="1" dirty="0" smtClean="0"/>
              <a:t>→ 10.000 Has</a:t>
            </a:r>
            <a:r>
              <a:rPr lang="es-EC" b="1" dirty="0" smtClean="0"/>
              <a:t>.   </a:t>
            </a:r>
            <a:r>
              <a:rPr lang="es-EC" b="1" dirty="0" smtClean="0"/>
              <a:t>(2.900 predios)</a:t>
            </a:r>
          </a:p>
          <a:p>
            <a:pPr marL="342900" indent="-342900">
              <a:buFont typeface="Arial" pitchFamily="34" charset="0"/>
              <a:buChar char="•"/>
            </a:pPr>
            <a:endParaRPr lang="es-EC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s-EC" b="1" dirty="0" smtClean="0"/>
              <a:t>97% </a:t>
            </a:r>
            <a:r>
              <a:rPr lang="es-EC" b="1" dirty="0" smtClean="0"/>
              <a:t>Personas </a:t>
            </a:r>
            <a:r>
              <a:rPr lang="es-EC" b="1" dirty="0" smtClean="0"/>
              <a:t>Naturales </a:t>
            </a:r>
            <a:r>
              <a:rPr lang="es-EC" b="1" dirty="0" smtClean="0"/>
              <a:t>          – </a:t>
            </a:r>
            <a:r>
              <a:rPr lang="es-EC" b="1" dirty="0" smtClean="0"/>
              <a:t>3% </a:t>
            </a:r>
            <a:r>
              <a:rPr lang="es-EC" b="1" dirty="0" smtClean="0"/>
              <a:t>Personas </a:t>
            </a:r>
            <a:r>
              <a:rPr lang="es-EC" b="1" dirty="0" smtClean="0"/>
              <a:t>Jurídicas</a:t>
            </a:r>
          </a:p>
          <a:p>
            <a:pPr marL="342900" indent="-342900">
              <a:buFont typeface="Arial" pitchFamily="34" charset="0"/>
              <a:buChar char="•"/>
            </a:pPr>
            <a:endParaRPr lang="es-EC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s-EC" b="1" dirty="0" smtClean="0"/>
              <a:t>69% Título  - 31% Posesión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46694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517" y="5739919"/>
            <a:ext cx="1336712" cy="71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62999" y="103096"/>
            <a:ext cx="5130616" cy="4650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>
              <a:spcBef>
                <a:spcPct val="0"/>
              </a:spcBef>
            </a:pPr>
            <a:r>
              <a:rPr lang="es-ES_tradnl" sz="2500" b="1" dirty="0" smtClean="0"/>
              <a:t>Las IDES: un nuevo paradigma</a:t>
            </a:r>
            <a:endParaRPr lang="es-ES_tradnl" sz="25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71843" y="1556792"/>
            <a:ext cx="30716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Filosofía: COMPARTIR</a:t>
            </a:r>
            <a:endParaRPr lang="es-EC" sz="2500" b="1" dirty="0"/>
          </a:p>
        </p:txBody>
      </p:sp>
      <p:sp>
        <p:nvSpPr>
          <p:cNvPr id="4" name="3 Flecha derecha"/>
          <p:cNvSpPr/>
          <p:nvPr/>
        </p:nvSpPr>
        <p:spPr>
          <a:xfrm rot="19041170">
            <a:off x="358065" y="4601856"/>
            <a:ext cx="2160476" cy="1441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4" name="Picture 2" descr="Resultado de imagen de MAPA ECUAD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8620">
            <a:off x="3171399" y="5713964"/>
            <a:ext cx="1091899" cy="7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MAPA ECUAD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984">
            <a:off x="4293997" y="5491993"/>
            <a:ext cx="767478" cy="7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Resultado de imagen de mapa turistico qui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8" descr="Resultado de imagen de mapa turistico qui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10" descr="data:image/jpeg;base64,/9j/4AAQSkZJRgABAQAAAQABAAD/2wCEAAkGBxMTEhUUExMVFRUWGR4bGRgYGCEfGBsaIB0iGxsdGBsiIiggGh0lIBodITEhJykrLi4uHR8zODMtNygtLisBCgoKDg0OGxAQGy4mICYtMi0vLy02LS0tLy0tLS0tLS0tMC0vLS0tLS8vLS0tLS0tLS0tLS0tLS0tLS0tLS0tLf/AABEIAKQBMwMBEQACEQEDEQH/xAAcAAACAwEBAQEAAAAAAAAAAAADBAECBQAGBwj/xABPEAABAgQDBAYFCAUKBAcBAAABAhEAAyExBBJBBSJRYQcTMnGBkQZCobHRFCNScpLB0vAXM2KC4RVDU1Rjc5Oy4vEWJIPCNGSio7PD0zX/xAAbAQACAwEBAQAAAAAAAAAAAAACAwABBAUGB//EAD8RAAEDAgIGCQMDAgUEAwEAAAEAAhEDIRIxBBNBUWGhFCJxgZGxwdHwBTLhQlLxFSMzYnKi0gY0Q4JTssIW/9oADAMBAAIRAxEAPwD4xhpSSlyl2VWujORECMCR3+i3sfs3DpmzEpQWB3d4uAz8S94BzoyWmlSY9wBGyfNaCvR/DdXMnZGlyl5FAqU5LZgoVswI7wIjMRbJRV6dJr4aMhfxzRPSL0ewqJJVJRVAdRClFwVhALPStPGKa7KdoR19HpikXtEX+eqWlbFwqglJQUlVMzqIBo714V8YqXSi1FDUAmzrc17/AGd0aYCdhpU2Wh1LBJSZqgobxDX+ENpGWjEFy6wLXENWN/wns4zJkvqiFS3c9YpqULF2LGG4qUFZ/wC9IRcH6DYIPnlKJ4GYfYxiUdWfuV1nVB9q0sP6BbN9aQf8Vf4o0aqmcln11Teo2v6E7KTJmKRIUlSZaiD1qyMwSSNeMKdQjJNZpIMAr5zL2CgkJyFywFSxJoADGDWE5L2X9MoA9ZpHjC976S+i2zNnlEj5KMRiCgKmKmTpiZSHowCVAqJY0JoGOsXjLBBuVztG0AaU4vAws+b1lzvR3Zs3AzcZLklBw6gmdLlTFrSyiAlSCsuC5YgkjV4ois+MFu3zV6vRaDyyoMW4gmRwOQ70ng/RHDASFzUHq58pc0bynCUKIUFENvClhrCdKfWpslpE5d6fo9HQ6pLAwyOJXelHoXh5GCTjJdpwUZaHLoZQFSTW8Ex1QYcRzzQ19G0ZrKrWtOJsXnfwXmNrejQw2IkyZ09KETZMuaZmRRCAtOYApDqLGlI1rhr2XpRsHBy9jbPV8oFVziJqJBJmuqxBKSGZqxFF43A+jaeoRicViE4eTNKhK3FLmTMpZRSgMAkGhUSK2BiKIvpJ6Iqw0iTipU5GJws4lKZqAUkLF0LQqqVUPGxiKLz0iXmUlPEgeZiKL7aOhNgAZ0pRGplLc97TAD5QfVTf7fHkrHoZlt+sQ7XyL/8A0aJDVUM4oU7ofS5yzJQ/6S78vnLcokN4ow2nxWcehQ/1v/2/9UXDOKvBT48lbD9CeZTHF/8At/6ouGbZS6zQGyzPijq6E5bkDFrcf2Y9tYIMZxWMvqcOaqOhVDpHypdSH3BZ9KxerZBzVCpUkZLQPQXh3b5XO/w0076xnWiV36DMNX/nJrC5yJb3xcKSr/oIw/8AXJ32E/GKVqB0E4f+uTfsJ+MRRcroKwwDnGTfsJ+MRRKL6DEUbFrroZYcDnWFEVdkR3pgNPbPJVX0KSQCflcylOwKnlWsCX1BuRBrDvVZHQpKKwk4tbasgUp3wNOpULgHRHeiqU2AWmU1+g7D3+VzmPZ3Eufbb/eNULNKv+gzDOR8snUuciWHt8YkKSuT0GYYt/zk6tgZaX8niQpK+VemuxhgcbOwqFlaZRSylBicyErqB9ZopWlcCj5q/aUoM/AJPtciImMfDSFpTj87LAIJWUi9N5CPLeinC0plJ0PEfNy9IgoVhsYjMAxKgnMKneJ8hTxig2GjfuWms/Hiwi2YPfl4DmmfRzDoKVlbKQuTqRqrN7x5mEu+1rts+sJtSoC99ObQ09u3x9lO2ly5kqWEKSDLC81g+XdvxaI04XEHf5hA0F+il4yA8bhIIwcyfilzFYxUiSGyiXMZR3QSEgFk1ep8oax5AAWHS2tNVxAzXrpipSnHWKIUz7wFi4chn++LuRBWY2NkPJIQHBUWUlmWCSSQHFbB3L6CGhrQluLitGZtpKXBmBXMmGjCNqUS47FhY/b8qZJmstNpgoeDgcYrHZFggi25eN2btaVKUFLCphSvNLqyQxcZtWfRjGN1Go77YG/evXnSaLZxSZmDsvv9l7T0xw6tp4gYnBgT5U5CAtKVp6yTMAbeSSCO+xGsXhIJI+cFzmVhSphhzB+EIu0cIdmbHnYaajPicUsKmIQCUy5aSntrFAWD3urUAmGAE5GEs1WvrYyAQNmUoqZcvFbNwqZanxEgzEqlJmISvLMVnBOdsyBR8vHlGV4c4DDFt/otrKtOjXc8iAYjdlBWP6d45EvZsjCLWOuQJqiEKCgkLmApSogs5DlgS1ItrXHDwzV16jKgrVN4bHGM+5YXS8tBxGEyKSr/AJGQDlILEZgxaxYCkaVwkLbOOSvYWAlgh5WInpI1DssP9uIotLauDG0tm4A4RctU/CIVJnSCtKZgDulaQojMktVnuOBaKJHbOJGF2OjZ61oViJmKM9aEKCxKQEBCUqUklOdRGZgSwuxiKLxmB/WI+sn3xFF+v506aUqaWUqBU1UlwLa+t7IiBxMWCoOudi2WrqYAswqK3cluASXekSVQL5hFxCSQMgDG6izAcq1JiSmFzsgEKWlwMzZjo4oWfLQ1YfGLBRNc6JIVEylZicjlLlAcAmnfxLRc2QvcSJjJElpynKpgDRNd5arkitq2vFYigDSZsoyMoZgzq3Q9SB4+PlBh9kIYc4V1hbrypszB6qJDOovRI4X3YXJVnFeApCMqAls6gHAcByPHiReLxFXBDcl0xawkk8W0oHbMz1JuE9wvFSoMR2fN6OjKN0eqBR7DR68okoogKt6qBASXDnQBnNe+JKoSdiXcBU0zDlRQBzcMxN/Ad3fElRoLibI6pCSxawpenhAuCYDCCjCpe1C71MKbIeCjdBaQm+rDvqzXMaJSYUdQlmajvc3d/fEkqQFRZIWlkEhVFKzdkC1DfwipVwvzL0w//wBjF98v/wCJERRes6JcKheFmlaErPXkbyQS2VNKiOH9VqPbUaGki2ztQuJC9nM2fJoOpluSw3B9wjJolSq+qASSNt/ygxwQDtV1bOlZm6qWA9+rSeTHhx4w1xcyS5xgmwxXGeaNwIAM5p6Rs3DqBIlSGy0UJSCHrV9fzWNNKviYGmZB37E3R7uIPzjPohYbZUskZpMkhgQ0pLMDqcrlwRfnGh1XYFop0Dm/l/ChODwwY9TKdRcDq0ndD3odATxYxdN39rWZySM78D696lamNbqhIgAzs4j032RBsySohpUgoY1TKTxFDQvr5QAqFqZqQVUbOkJS/wAnlOoUCpSSASwq4oz2fuiYiSoWABDw+ypfqyJOU2+bQQx1YgEXsPbFYQBLXkcM/nijc4F0Fkjfl88Fc7JlspIw8kki5l+G6TmA7nEBjqjbPL3Raqid48D7L5tI6G1lLqxJT/0Qf/tjT0w7W81mdozRk/xBCbwvRAlAJVikrBA7UlQbmCJjVt7YGppdrSPnYqbo52QVpn0WndUZCcasSFUVKzTFIKW7IBmEJDsacBHOH1OpFweXslPDmXdTI7ZWajo1lgVXLp/Zqtz3784n9Ted/iPZA1+Iw1slM4PolScxzy0gszylEswdgZlLXvXxjWzSKrxJkeHstJpBovE7s479/Z4q36JUZkDrZdUrf5lVTo56yjP7ONmCq8zfduSiAHARvUL6I0ApHWoJdRYSjVL0SXmaZxU1ITF65977vnJFgCiX0WSUnKZiXSR/MrU5YE2We5rQArVHEjF5I3UmtaDv90j+hb/z1GdzhyKc9+h5GNPSuHNJ1XFcnoZWgJmDGooyiFSiALHRdYh0sC8KtXaZX1X+UMYwVmwjHXJMbvJzUHMxBpYIkBQU52qq8RjVhnwwqP5uYHYu1SxB1iHShuRCmQl8VisYqihJUE736uYElgaF1e/VosaSCYhMbQIEyPnzwVcP8vzZgiQSAWJSvVRJIrcvfUAQB0ioHEao2SnkA4ZtvH87PdLnE4lKlS5nydK1MVbiySCXYkF20ZrRTtMwCajSOaeKeKC1w77efumcuJmevhCGAoldAC+UB6A6iLGmMdkhNKozNMtjQrPmwpUzA5F0HAb1BrB9JA2JeAkQqqGNIUM+G3i5LLfufNZqd0V0obvJXgvKqZeMZQzYYZgAWSugFgK2+J4xOlDcrwFXzY3dZWFARYBC2s1niult3KtWULJjMqkvht4uo5VuauxL20bhE6W3crwGZRV/LTlrhWTYZVtyo+mkX0oblWrKWmKxZVnzYVRSrMRlUWLZbO+7dru/FonSR+1EWODYTqsZjQHJwgH1Zn4orpjRmEIoEmAqoxOONf8AlRwdMz8VIg0oE5K3UotKlGOxpDvhR3omDz3qQXShMQg1XFDO08aMz/JBlP0ZleLbzPelTazxfSRuVatMHEY7jhfszPxRXShuV6rivmnpd0azsZi5uIXiZSFTMrpTLVlDJCaOp/VidKG5TVcULoeLYWb/AH6v8iI5X1YxVb2eqzvXusKoImA5iouCATQs3EG3Lj3RnZpAbVbULRA3dm1AJCcmzApRsHLgCvmWHugatRj6hO8zCuZzV8JKBlLuxBSCTcakeLxroNION3wfPl1qoMMygTsWpKVZkaHK1X5GlyeD0jS5jcWFptMXt3rYyo7NzTMTa/dO/dvQMLvVAYuzknWwoaNT2eGupgaYMEbhwtPLNZ2MeW42mHE/quYN455bEpJkiWtpimM5ZQihd95VE0exLvYeEG6pi+2wAm10sUgyz7k7cvwE7iJxQFZhmYClhemUC1nq5t3RnFLEMQ2k3T9aA7BuAMJuU+bLUBLu5cl7VvxvW17xnK0BTipuSWoipAprXR9e8xG3KhsEDZa57NOTUqORQ3mDmj6FmDlgWLXAh9UMtgOy6xgvk4loyZW4lQcMMw5PUjuvTSjWELOaJACQ++l0rNXSzL4pBqkG3eOcZntaHXFjyP58+1aWPc5ljccxu7vLsRhg0I3gkqawJH3sPExbKFNpkBKxwOqAJzgQrKkjdUkNyHO5+8teHSgREyxcvyrBtqYWERmhLZIKpLCrFRABvTeHA3qPbTuASihCWTnJABZiaB9bEkNa9YBpGIpjgcDe9LYvaKUpWqhcMHBqKtTXXhppBVSWttmkOmDCzps0kUJykacfyeMc6jiAgSDyj5wWYWWhggDKSkJJALPwcjM9SbEnhG6iXYesn0h1VoOXU+YuWDfVFh3vDDeE4BIzpiw7hYzMKtzKiwN2HCAq1cDRbbyzTcLWtLs4HsB4TKUm4qYkyk55iATvLMxYS12S6jYC1Y3N05tb7ZHaAsFJtOZPMlZG1NpSUpU75wAVA9oqO9UntcNbcox9Hq6TWFSn9sRJ7SCRBnyW6h9Nr6W5hAhrsj2Z2G7jHNMYHGS5jhBzZAHJr3V1NNI5mlaNWoEOqiJn5wzSa1DS9Ca0uJaHTF90bO/bfgtzZ8hKkF3cH6RFGHA98O0UB7DO9XR0mo4XPIeydElOj/aPxjXhEWTNY74AoXhk65vBah7jAmmDn5lWKrhu8B7KvyZuytY7yVDyU/3RWrjInz81etn7mjy8kGbisu6vKlRfKXZJ8bpPePOLx4bPHfs+dvipqsQmnfht/Pd4Iy5SiGCmSzUJzMQxOa7ihB5c6NaRmkOE2Wceqlpyy05zbMs5qgM5UaqNNPZCa2nO2G/gPnyVrbIgVHxbLbHzaU3LSQEqIUVPvHgHZgliz8g/OLoi2J2fzw+ZpL6mIQ2w+Z7T8hdLmkggEu7gks4Fx2b8kgs13h0BKlUQzkGyqEAEAFVWqwBrwJiHeoE7OSk3BOlHf2acdOMUFagKCUuVu9iSADwFNIsAnIKIBQ1ibDUnTjr3wUFCvmfRBhFqws0ylJLT6hQI/m0FTEai1oX9Qoax4M7EtlNr23sfmxe6xEkp7SCRxAfzZ/dHKdRqMv5Kuiu/SQeXmgScQlk5N12IBGWjuRlIF7GBLnMd1ge9LNGo3rFphaapoUFFBvZ2ZQSOwGtc+3QR12uDhI+flbWtIIkR2pD5QFqJqQnSmYMUlVNRYRnDnTjiy3uDLUZAcb9oH89iDhsZnWcyUhVWWA5Dk5QaW93i8b6hNpMi1u5YGDaLTPFQvGqQh5hGegNR4uztGh9NjmDDl+MxvCw9IfTLi65398Qc4O1Wm7QStXVpDKWDU31pwHZLA/fE6MWNL3OsN3yVoFUlrcAuRt8pyWhILmrBY0BvTUWPfGRzWyAzmtLHOwy/kpdkpU5ITd9dCpR4AOWtaBLSCQRdEHAiQnJknOgABJI4t94Vy0iBJfml8ZIKzurWjMpiwKS4SS9WJFO6LttQEEiyNhMMDLALEKANgDa5INVc4qsGPtHNSljZcme5VVJUnd7T1DlieYVoeXAaQLZFimuAPWCBtJSpUkZGB5Uc3LUYPA1DIJCS+QLJvZ08zJYKgyrHm1CRaLBDhmrYSRKGnFkTVJNjQcuB4l4zDSYq4CLZJWtOOCqrmlMy7EpAJIIdibCvGHxFQ9nqVs/8I7T5D2SG1ZCmSkVYZQSeWozEd5YaRK72tb1tqyVI2q+zcAFJUgqJNHLDV/CnwjJSYaoxZRl3JVJhIzyTsvDJQA6QAn1yBVy9C7pYvo0bqbcLcK0NEABOKVRVDSlGcuAaPTWCgIkrNlugAZgc47RJIrVq8H1hVUYgAN4Taf6p3HyWVjBNSsgTKAEVe7BiQ9ddRHPqOaxzmmdm3Zt8ewrmmA+8xt3+vksHDzMipnWTUJmESx1hk55aZZU60qDEBSrOePGPUsDSxuAS2LCYOVvBerrUalWg3ocgYibm5iACMpEZR+Vf0dlmdOmqkqlok5yQgJqBo1mdhrpyjP8AUaTXUWsqTO/ii+r0mCi1tUOL4HWm037cpM2Gea9TgpMyUglaklgXCXYnQ2JHtvrHMpUWsJDcrRvXmqTCyZTMmUFoJdyoVVTSwFwAPHi5MPmLJqkTFIluoWvWoTqbmwrcu0TMwoqhakUu5UdT6zgUrYnQxQuVZUdaVpcIBTcVBdjVq+IPm0WRBhQIciTL7KkocEC1CWd2ZiWrr3wt1FucC99ifraoAlx8fhTBwibgMdCBbuFngG0aeLEBdZiwF2I5oxS4ymtNdRDjdElpeFYjK1qswJN7Ac3ZwOUXKqFWXKMtGbK6rAUe54AB61A0EXnmqTGLYhjlrQBVQT3ajlFK0DF4hmCCkM9T2Q3319piNexsl2SPVudYZ+az5qHL5Zyn1zM/cHDDwhIOK8FaCMJjE353FeJ6E8ahGDnhZIfEFmBPqJ4CkbtJnFYZCe5YqQt3wvoCcRMfcSZiXoSMpbvLP5Rkx0iLB090c4R6uqHXLY755ShT8Q4aahZSe0CkkiqiWUKFhlsYsOY4wbdoJ7rTmo9jg215zgxbxGShM7MEqQ2ZSatrpmV9Fq3rpCagLakAQd3qexa6MOYMRkDb6DfKWTJALOli4dV/qkHVyDzrDmMYCCR/HzmlvdUIIDs5jgT88ENCAEzFBaklXrEEgqyhOatgKMHAOWNj3YyGQI2X2fwswaabcZJyvaVROABylTzSl2KwFJFWO6786OH5wIrEEta4tbGXPnlmjq0xmGyZvxGRnszyuhYN+sykKBLEDSqi7fRsGFKAXrBh4FpsB48PRKcCGAXzgARbs4RJWupKlpy1So1zNYZqDvIu3wjMypgqYwO5PqUtZT1ZPf8AIWTNmTBNyOcpKUlxldixbRiDpyjS9s09YReCszakVDTGw/O4r0OCKt5muCddGbSrJHFnjC0uI6w7E0ziMoq0lJKgzG9CT5fwg9iitKlsSRQZQAO59NLiKJUSeMUEpOYAErc5RW9FXDFhfQxHBpHWT9HBxdXd82GexVxRVkD76KFzRSauMzUPeIx6RjDCDcc1VWm2o0hgh27Yezb3KMEsp5J14Axn0d5a6+XkufSeWm+SXmTXWCONO56fCEufiqAjf62Sy6XSE1jcYlKwpixSRYg3Fa6X5R2G0y+tA3E+ELs0mF9IjiPIrpuGJUBmckOxABAFDVIrcd0Lr0m1cIyie/xWKq0OIA2bd6NhpNAyaEuXI7Q460KRanvhlOmKbcIUa3CICslaQAFrALuxXXlWhI74NEi4pVGFc1Bws/uBiKIUw7yEm9bcg33iEvd1gE5g6jj2c0DE4El1O5uwHsu8ZK2il0vm+6PysNSkbuWLtLZJUggpyhakZrV3hd7WZ4foVXSqZgZAGAew+q1aJpteg4OicIIHCQfUzxWzhpEpEwMhImKSxUMrnkaubcC0acVRzAHlHr6jmBjiYGzYnJqXdG6xHGvgPveI2yWUDDSspyh0gVU7FRcn90AsTT2RDvKiJid1SVOwJY6+QJ5aAkxYuqV5MvIGBoKDkNB4CnhAk3lWFRQUFHKGdjYXzbz8yG9sWogrnqKlgJYpZlM9CzsNf4QDHdcg8PX2Qtd1iCjSksSXBYMosMzgO6m825wRMozEoqFOxqHrXSKMyogyDQFsxJCVtxG6SB3+wQcBCpxqksMymq7AVJFaC7ux8IEuDc0TWF2SRUVKU7EBdWB3iLXc5WcHKL1iO2R4cfVGy0+eyEsqflmpQtBURvBk/NAtVq0VetauwuYHBS1bqtR4tk0G87JG30Squl6uG0x2nb+PkpibiphLhNO4n2xnbpFUiQ3ks2scbrwHQ7g0zcBiAe116sp1B6tLe+OppVV7D1do7k+g1pIxb19KwOCQhJylRCgLl9G++M76pfBKMMwkhLY3CZlpRLJQ927LVckamjV4iL1xAwgXO3dZGym0y52Q53RZmCTLQcjJA0JYE1clQqDW9W0EC0X3k5nMlTGXEbhkMgOxDkytzLVIqLix4Ee+8DmZTtinEukfRAGjOBoRo1C+sE9hZ9ypjsdmoE9JWHBSkA0JdJ/gCdOUAx7pkC3FPhjLHPuslJmGlqXnUQpgHANGDB9WqxemlYbrSGFpGazagOfjmTnuyTErHpJYrYBwOdSkkmtm7qi+imnFZt017S27rIGJ2eStMzrCpLh0kM2mYFtKEpIahtDmVHNBaCUh1FpOIiVqpKQ6VJBSoAsRmcuX46AeyFPfCvVlxJGSJPxTBg4p9BRDeDNAmpGc9w/CgpE7R3ke6jrwzJE27uUqNNakRNcNx8D7Kag7x4j3Q+spvpUSkUUUaMHJBI1EXrJ2FWKRH6h4+yrPmrUkjKskjL6oD3tme0U2rBEsMd3uqNIRZ4nv9lkq2YZpf5xhQHMwYaag1pQ6CMbmuc44Mp2+6XpGjEumRMD5GY7wmsFhTLYZVLSk3zihd2qeJgzo9UOaXt4iLel1np0QT9wsePsjY2XMWpwJiAwZghXE2zUqRGmlepLrCPdbahApw03njwCLhGNSmap6pKmtulqGzpeI2piEgZoXUC1xlwV1TWGVThIIPZU9C5JIDOaHzg3PAVCm45K68WhwRMSltFE+5wNdQYrWNCvUv3IxxEtgQoFjRiDysOUTGDkUOBwzCWXiAJiSspSQgvWjkig8jCnGancfMJzGnVEbZHIH3Vl4xJbKVGosk1rYFmrbueGMvMbBKU9hbE7SrYfEKJJAUA9lBtAONncu0Nc1zYxCJE/IQNLHTByMbfVUJUFAhKEvSqyyuDjKQ/jCpcdiZDBtPgpQVqc50JZwdyo1q5px9tXi8gZ/CrqyICypmPndYoJWVJSEkjKAQlRbN2CCCy9dO4GiZoh4MZ9/Zu9Vp/tYxSw9bbc23flaq5igQFVauZFwLbyLsahw/Fg0QEtzySMLXfaYO4+6LgVAy0szaAF25Owbu0gnQcjKXBbYiFGGQVJOYGpCmq1gfJ/dFkEZKkeWp7F2MDBV2VJOUEpcE1JDBg/cPfesFxVIZxDl3ZIcKdgBz8GbxhDKrXg8FTDjMNCr1qltlASPpqFa/RSb01PkYbBLRBTBha44h7IUjD6qp9Imqi1C5oyb0bgaRIDFC5z7clRODK5OUKylYdR1ZVa+cLpuqDDUbnM35eFkGm08c0xll7+KJh8JLkpSKqZg556t3wVRralU1X3cb8O70SKGiNptDWjJUmYwPvEA68PDlB4271q1T9y8R0Eh8JPf+sH/ACIjTpN3jsSKeS92memUkpWwUgFv2hoU/mkc4VNWIdmOa3mkazw5mR5b5TOGCVMvMFGzjsgageUOZBh0pD5bLYjzS09aWUCUuoZQ4KSeR4949jw8NcRbYlAjEJSZm7mQJFQxALkC1gCPzeAD6W1xngJWgsrT1WiOJhWSlanKw4dwAACrXU8S99B4jVfrHDMAb8z4bEdJuqaZILjuyA79sWRJTesSS7MrLe/qjgHiFUgzVVCqh8mUEsCSqovoGoIfRqFpAi07rrPWpYgSDeN5jw81GPQHG5LGr1d3ozVfeA1eBrtl2KI8E6gWhha5xPzZKW3kjLlSrKXVmUwKWy6OHepFtYp7nuMQLbZzyQYRSuXS0m3Dhx7U9hcekskomApLmmZ+Da6uzRUPuQMhdLDg7bBVlLTMJZlVNNRVh6ySKAFm14xQeMp+eChYdyeUguRlBSyQzUuc3fRoipZGIRNClBLlITVKTmGcpsQC4Dl6sLRqphjmjEdvZbtSnF0kD4U3hUKmJD01WRR1EMUp4agnwHGMNQ43lrD1cp38Pc+C2MGraHP+7du4n0HeU2FAAjKMqADTueggxaAEkmblUSyllNqu3FgFFz3qHlzgi9xAk/LoMABsoxCFDOyhvaNUOAlxXlwhbz1SnUgMYlEknKSk2cJRS+6D8YsWEBC4ySSqrLBSZm8GKrNuhqGClCpmzSzjLQF+S6ZRzvEsouWJZSTkBYkVS9i3A6wOEIg5w2rPlSZedVUpASljQDMQ7swSS3KM7B/edhtAHNadZhY1xuT4xO/PYmOrSxSwQs1Ck2WRWn3j/eHMq4TDxfkezjw81TpIxNuNx2fN6ZlIyoYtqSwOt3qSe94MuJsCssQEFKywDpIZuKRYgq1qLG3fSBaXR181GAmxVygLUymCQAcvF3Yq5UNIAsLiJy3fPJPDwwQ3Pfu7PdEmoNahmoAPaT+fgTrBAz7gqSVDeUQTqCx4BwPJ6cYIEkBCW9aFVMgZyXLkO9B3ggAPpdzBOJjDxUGcm+xROmqS7imikh/BQuHs4cd0LxEG6PAHDq57ioRjZYBUpaal2G8wYDQcnbvijVYNqHAZg5qiNoIL5AAH+iSeJomI6o3YfC/cjbSO0LpRlrL5VLuKjdBtQGx8HgQQdh+dqIHq9Vw7jfkumSloFEhSXBCTUpYvQ6gcP9oHr0xbL58hH/aqHrGDvyB+b/FdJG6Mqk3cBKWDavUn74bSqbTcpNWleBLYz2zwyR5mHSoAuT3KUATxIBDwdUl5Bd6oabsAhvkCUvhUS0JpQapfssSFF7kAu5eIBwQEkmS49iPOQHNfvghEZqsl866E5T4KcXZsST37ibnhD9JMOHYgp5L6OoPu2UQ7hThJsGfQsaMLGM5hMEpbAqyTVIdwRQ8x9+WnelUKPVqf6vP+E776XFvkfY+arjMEhcwOyUyxnUAGzVN+AGU24wxtUy6mNo859kOANa2ptm3CI53RpARnAAKQSQyaimqgzpvSredY1gAsFTqrjmVfErSjLVNSA2pcgOK8H8osNJQmoRmVcplsFFgHoSWqzP5GKuixnehCR1jG0sioep9jjQ3ixZA/rjC7Ioxku9iXJS/s7qxHPL8yrb1ckliMMGKQopYNbS6lE2qSC/Ed8Mp4cUu5ZoKhcWwIPA5LITgJwmqKlGjFitWVdWypAqAXalrQNFwEFxOKTNhBGwj1S36OTUk/ZFjtB3EcOflrpny5qsikBMwE3AcKFXTVlDQsdG4sNZwqdYiN2+y106b6Qn7htjL8LLXMUhLgZgKKHrvan3vHJ62IsJvyWevVqNqGDY3HYb8slXBZCCpKFIKjW4USN0OxrYDyi3uq4wxzp2JejOc1+EbTJ8ytmVgZagWQkAMASmpLOSWIOreBjoikynkFpqPNX7r3nwuEOWZTdoA0/nFIBPKvxhlTRcOfqrbXc7LyXBJQZhC1gpZwDnLtxUCasOHuhDA5zi0GANu/x3cEtr+u4uEi3yyptPCrDLC1KUCGDCtXHDnFyQMJOZGey620XTiDQBY3M7j7opnTR2shIDjdPJ65r73DQxHlzZINvnFIosDoa7PeMp8NqgSVKITmyrQrNQkEh38Uk/xEHRrkFwIExt8wpVotgOBMb/Qq0ifNSSmkyt84BF9AkcPdxgnuJJtHf7pNmkAGZPZA9exGmzVHtSSWtvJ7uIhWsduTSxsWKXw00oWsqQoZmaxoA3HuhbGubUe4jNGSHsbeLZc/VTiVuK9YrkUEB2IAoBqQfCGkh4ILTzVNBYZDgqp2jkotKzVgctTyI+l74SH4bP7uP580b2YoNMTvA2cf9PkrSlqzEmSptAAniS5Lhy5tpWDlxu4d3qhloOBu659B6q86atYJEs5Sli6kimhcE0YnzhocSbhKeMIlt/nFEldYTmZDEN2ybP8Astrx0geubEI+oNqGjD55YClBhTV3DprvcoGmDhifgsmvfgqEgZ+t9ygSyC2dagkCqcoYd7ZtOJtB4Dtd88Eo1ATMBVmSE9oBSvV3iq5NDXtCosGfWLLBhIQNP9wO7u6fl0PCYVCgkZBUCuZT2fhlHnGdmj0ywGM/m9Ne7BWJAEydg9k8slAqoEcyAfOxhh6uZUAFTIR2LPl4mWFAIdSSXUoKKiCGYBNSbAUoILpAcZSW6E+kYaLG9z7pvE7QZLplTFGgAYJckgDtNqYmLFkCm6uM3Dz8kuiSsqL5cxqUsWJpS2lGVxa7skdW5oxDPl2flHrWO6h+3Ydvb+E/IWAwAN97yuo6u3jDA6UlzcKKpRd3LcKMfY/ti8aGEtiCMxghCpeD6FZAGCnpJCgqc5bnLQWPn8dQH6UYcEFLJfQZUsJFB3nU8zzjIXSmgLPxuPQiYAphlNLAlRB8SwJpqTGepV68ETHzyWljAGcTyE+GffAyRTOzKzpJSCwDgOoJUyhUsLtU8Y0UwS/HFoSqkNYGTJnw4JrrUBTuA9GUcrAa5S1KCv3Q3NJS01ISlOZLqSGTbLxzC5DG1XqYRX0jVC2ZSqjgALIS54LOmoscx9pNSK2eMo047R4IBWO0JnDYxDZeyQBRjl/dLNGoVWuZin8ducd+aaKrUeajMgsx5PQ8n0e0GwjMFHiByVFDMgHORxyhn0qKkNw74IiEdN0HKe1KoagHWKUGYkMPB2Fi3hE+6x8U4iL2A+dpXYmaAlKFoID1zMQwtlUSzk8as+rQovZBFS3bl4qm03yDSM9mfh8CxpsxMsUWEhTnKTUOfVPHv14Rhp1HurCrEwRyyHgkaRWp1nkPtsDh4ZcxGW4q8+flCmJzJWLNmBuzWBpTSOrRoudVDTab22KxTpurA1DaMz4BdLxq09kkuSyaEuwtpWrDlG6oCyG58fkIKOrq5NAAsSZz2cs0ynZ62BUhwHbKW4sFAtQhn1PKBr1S45eCHq0yWUzaBc3M7bjYtDCTVLSXGQhRGhJAsojQnhpAlw2JGEjNXmLAG96hqWuyc1AL0PsgXZhGwWPYoM4EkUqKA0U4vQ1bn3xbpwlVT+4LpkqqAmhcl+VzparN3QLgwtOLdbtVsLmuGGOPZ7pmTNeh7Q0f2jlGMOkxtWtzIEjJBwxBWWLgh2cuK6gqLfZHfDCPnwJYRUgK3iBqK8AW+54o2VhJ4pOhSGCnAIclTvuiygQT9XnpTqgaJ8tv5RMpl5gfwploBPziWJLJSLJHEN7/AHQvVYjicZ9PzxTnVAzq08t+/t4cFYz8qijMxcVYm+grRVH4X5w1ocXBp25HsQGmSzGMvl+xBXj0dgLQQkpArVgxoACCNKARH1KbYk38VZ0d4aDCW2ptIpSpSUrSQBlJSQk0JLggMAHrakMo4XbCe73hXSawEawjdGZ4GyZws5RBaWCMxYrUAHV3P9Ij2RlbjaXDDFznxumVmMkYjsGzdbar9XOChRABdwCtTWsKJA7xBjGReAs7sA+2T2291ypbhJVNUBVglIAoRoQbEDuaIWOOblesYMmjvkomAw4yAFyzip4Ei0KpMGFNr1DjkcD4hcqXLIzBCcxpQJzPZgTfhDtW2bBJ1r4gkpjDksyrjmCfEAACLKBWy3eoJcDgzfeHiEwpCjITdWrhqeCvyIviqSaJJbMpRSUhsxvzzGxT+XeF1KYcZFj8sm06mEQbjd6oyZ7HLMGU6H1T3HTuPthYcQcLs+R+bkZpgjEy45jt90KZipb9pJ/eEa2i1ws5XzLoh2miVg5wWFEHEerdylIADHMT3Q3SvvHYs7arWWK99K9IZQDspjTeWHcAuN5TggJUSP2S9jGZX0lu4pPE7YlKWVChByKdSRUMQ1f2gPKM1XRy44mpp00avAJkXHfn8ujS8cQGCTlbsllJY3uXq/GKYKrf1Dn/ADzQjTmn/EbPEWPtyTR2yoJGWVvWqQRTm7xox24/OCrpFKdsdg90svGOaSso4Ahox1qL6jsUjms1So0ukIKtpJF025j4xVLRnNcHGDwuhDl2G2vLmZkokk0q4PHQn7o6Ar1aQs1oHejaS6wCckTio7qMigW418z5RhrVCajOqB/pUButdW84qGIqDXiO7gx5xrxA3C2tcCoxCiAllAE0s/cG7/zqDAhXKHh0qNVOKEMo3JuG+i4pr4XswqErNmYZMtvmkKWdGolzRhrxyvxa0XQoU24nBsxfPyCGsQ94LzBNpjM8fdUky09aVMhSyC4SpYcq7JyEkAULnkTGxrw6nYQJz+dqt9MsbjJzytbipXgBlMsBQAmhZIUc4ZWbiDkNgBYUqKQbnltyZt88EmlgcCCCM7TAO4/PFNYhCB89mWo2oSwelhYCv+8JaA50g+yIMcSGRdZ68SuSpRUVkkJShKEvLQzkGzuXNHL5RGkUW1G9U34rIKrmHrCx3fLJsYqarJmlh2cgOxuCQ7FspFCAYyOIxAEHbu3Lo02UsBk/NnNHkYgDO2Ygk0ymhFGeopEe6BcFLFFzXCSNh7kl8pmdcFiYkyso3HZRPEZm087xb3UxSwmzuKrUVm1srJ+diZagGUcwqMoJUO9IqOYMc15aTnfhdbqTXjMWOc2UYHErJUDLKCn1SUsRfMkBzd7l4Nry4xF0L6TRcGyR2ptApKUBIKb0QVVLjeDhk8SbUpDHhzWl2IA7tpjddFq6bGY3zEx+UBOOVmJK2ZgDlFBqEirByKkPGZzqwBaAL7bT3LI7ScNgBHfz3ok+coNmVMVyCiL/AFfhCsFUuhzrBV0l4OQ8B6yrHZiKh0hRJoolRc3BNQK84XHX65E5QZ5wlHSKptiKFLlKQGVcXNAASWbwhoo03MJFnTEXm21SlSxkiCdxta+R7AtNU1C6mUVLyJTncZiBVlcs3nG2lp2I4QDxV0ycUtF42qdn4gOEhIA9mpdmIHifOGF7Krn1GnIxBzKZrXuDQ/MzPcmBLl5gwCSDwYk8ASK30gLo7KpxCFAes7aWzHLfxt3xIIKmaNI9b6x+MLbtTH7OxL4iUOsBZhQkinfUAcPpHuhhcALpYBOSJ8qQFk501ADAuaE6Dv8AZC9czKU0UKhvhKn5Yk2StTfske9orWA7D4K9SRmQO8ekoc/EHKXQpAHrUOUioJAJpFa4tu5sD5xViiHWa4E9/qFSZMJRVK2fNmLJbW53m5s7QQqk/a0+XzwVapo+5w7r/jmoMhSlF8oKhVNVBvYL24VaBIe8QY8/ZW11OmZEk+Hus7FYgoUUqVMJHCzaXHBoUH4OqSVpbSDxiAF9/wCIXzvoolBWFmvpPJBBYghKaiOjpZh47F52rmvXYfZctXzaAVlnLqaiswKjarTVVFS+tIzGoRc/PkIqdF9QwFpL9HgrMTMAUXZgcpcJCsw1ByJtw5wkaRuW0aBAuUvtTD4lKVdXLzbxAOoT9LLTuA1qbQxhYT1jCyaRotRjSaYxbh7rAlzJ8paP1ykzKstO8AS2ZI0roW4973YS0kRIWCj0gPDarT1sjGXbGztW5hc8xRQkuN4Z9EqDOlVXBrQse6kZRUGGXCDu9QulS0UvdC9BLwsrqyjKMhvckni/GjDgw4NCS5wdJsurq2luEZLF+Q9Qq4JmJIzB694JIer05w57tY0hYWtdojxUF/kpnCA7x4EV8IyV6ZtwCQcVZxqQBJ7uafwuLVmAckEtzB4/EePe+hpBPUdnsPunNLmENeE6N3KKVc1NXuyR4n822JqtOQ4DM4IPx9hMVsU2pNpvZNKvmS+r6nQMafVFng8U3KKphP2+nolpOFmhalKUAljYaab13bWNGEAdXOVn1mIQ/wDhNzFgMWc6VsaAJS1S5vpxi2ulA5has9WCnlS1LVLD2yPYcQQ3ia+EFXZTc0auZ2zF1KD3gkVIjZE25rpk5MomYCd0BJz6aqFK3I8ywYUZTAeA2LlKqU3MfjnZ3dqDJmLmmXN6hOchQG8d1KlB3NAeyDehpekTVMY8jFnJI4iAra5zmy5uUDuuUcqmgvkYJLEZgd8i4clnSq1dYGo0YDhMlG37wTktHBS09WgZQA1mHDXR4zO61NOLna2Sbq0iekulALpFmZLuRdmFQR5wnVwAU4k5lVxTqCWBC7jini/uIq8Iqg5DPYm0jAJOXnu+c1lYlSkqPWJUpRPe4dqaMI59Rj8cOz+ZLPpYeQCPs2RsPHj2pJUoLcJolwCzVIL146fxjoaLUo05Ne7tkyYG8R83LK17b4gnZUvdSSA6Byob++sZKjnvc5zTabdmxALCBkpxuOCC/UlSyXYOz8e7zidUuJLQD2mPBSL5JWQvMVqUpifVLOTqX4wL6jHGREzO2E9ujVndZod4W8VycKt2T1jGr5WINt1gzM7uYayo5pJY3MQbH145JtLRajKgeY7CR/KakhcuYkkZQRZRABbm9LwygXhzhgubi+UG/mt1KiDTdiIJmbSYnuG5OByXJSwOZ6qAat0pSnSNH93aAOfskkUm2v5e6JOmFO6FkMCWTk0D0BdXsiFjnfqI+diEPYP0g9s+hCDg5eYrzqUoCoYmzqFQm/ZhZpg1MN8ht/haH1eo1zABmMgco3plWDRQiWX1s4qDvEv3U5wYpU9wSDXqn9RXYRLHIhQKGFQQTmAAIpQAgDzMOI4JMzmiJOR85DqLuLUQHJ4dkwDjZW0XhK4eWCoEvlJ3QfWaxVz4akAEu0KvUuRbd6+w71oJFIYR9207uA47z3I6CnMSSSFFsuUlmpo9HB84dCzIypTB0u9zqS1WBJ/2c2ilaAsV3gM2rCjwYwqpK+VdEtcNO/vj/kTB6Z947Fz6gX0nCbQlJlIC1ZVJASUgEmlAWAJYgP4xznUyTYLqU9IphgurL2vLBoVqHJBp30gdU9GdLoi0+aZk42XNdKSTSrAggGn57jFjEwgwja9r/tMoC1SpZQ60ZglgZhGfL58R7Ioio+4Uc6m0iSApTjZZVlBSFEh2I3i1K2NOfKJheIMKCowktxCe9Am7UlhIEvedxlDjKQnMHF7kDvPIw1wfUMvJnelGrSoiGxG4LN2ltJ/mpjAFmCULUo6uFDU10g2UsNwsNbS3VARAR8CkAEC1L93OsYdL+4dizsyTQLEEXFoQx5C0UqgHVdl5HePl08malbEqCWZ0mhHMEMfG0danWa4StgpuLZFxvHzkhT55U4GVDEZXNVcb3ceTC70PEywJRtY8S7CSuwM4lSpa0kFO9Y5Q37VnrYQ0gNHVNkjEXXcITk1TB2zfDu1jTKzBJzCpaCCrqiXSFBnSqgSQ9DrQ0sIhaJREnxCJKdIAWRRyVK9bUtYDmNIWYeYcNtu5GGGJZfZxQMRKDBeVBzEipBBBfKqzG/B4ZhDCSCZ8FGg/Yf4VjMQ7FLMKBVA5L0NoWXQ6TayM0jgte/ol5+GAWmYpU1DEBISUlLnv8qxrY+WFoA7dqS3RjUdiByBkXTNQgAhwSwa9DZje3GOdLm08p/laS1jqucHjlkpOLCiEBgrNq6crcXbMo3a1avc5zpAxYW58fytA0ZwbjdlwvPhsTEqYEkghzRmqS5Iv4EtoBDWgAJDnEm6HiJGYarS1yQ7/ALPOtTYAWiVaUiHq2PLTbw3rMVKUEqKCAWV1ZVRK1V7RY5Qe4vUjhGGlTaXDESBvG3xy9U5+j02Alok7QSbeEE+mRTq8NKyhOUmoLEkDMQCz0Ylww90atSwiNiSHxkB4T5ypxMhKUjq5aCtVgpnADPQkPfjDaWjUszlviU+m97s3EDh+Evi8HlWggkFQUCyX1BsliBXi1IbSrdYU4EeFxG3snYqbTbVl79kDOBt5rRlSyQnMGYU3lP8AvW8i8Lcb/wALOWwYWNiEBcwCaoBLl/nASkqDgAhiCGuLOKw2rVbSDXszMjLZG6+cDmuk1v8AacGC5G6OB80zJxMtKUDMCEAI3jmJFEkku5LB3IhQqh0gHO/hdYhQqtbhw2TKMQgKKgokVYBCj9HgNMp84U6q35KsaPU3cwqqxY6x0oWp0swSRY/tNSt4W10vJG7y/lN1f9vCSBft8pRpc5SlFLJSoaGrjiLPBB5cYyKB1NrWh2Y8FE3MSEpmBJ1ZD+dwnxhgBHggDmftnvQ8ZhylIJWpe8ndOUAgqAYskcYS9pDZJn+U6i9pdAaBY3vu7UZJUMz5U96nbTgGFIOXzkkkUxtJ5e6kdlwoAFTOE0c11u/GCLXETKEOYDkp64o7bEfSAYj6w4cx5QGNzB1st+7t90zAx/22O7f2H0VJxD0Ab+EPBtZZyL3XyDoxlTThZvVonqHXKHzKRfIhsxUCABWgrG2o1pf1gDbbPoubXa8kFs90eq95LTiSW+TrA4lKm9gJ56RgNJWabtyyZu2sWFEDZWMUAWBCaFtRTWGDRv8AMFeoch/y3jNNlY4OGoCKcIsaNH6gmNZUbkYXS9tYtNBsjFj9z+ETo3+YKjTeblHVtHE1H8m4hvqqb/JCxo22fniic15y7+KNg8biCtKTgMQhJNVZFMmhLncGtPGLNAxMpRouzTQwM/rcxTMKbZepNA1CFZXNffFwDTw4IO+c+75kuk5uj9FAA6/fv8Mlo4eWoZnSoV1SRpzEc7SaFRzhDdi54Y7cj5TwPlGfo1b9pV4Xbk1gls6WJJsLGl6m2ka9DaWlzXcE6jIkJufhUlGVSlAOGL1BsA55xqfTDxBTiDsMLIWVIJS6yai1D93lHOLqgJBPBVTrknV1IINpOY9+9acoEJoBm4Zvy0dxrQ0WWfCGkwqYzECWCtaXSQASA5atCNRU8oNjXueGhLc8tuRZLYXFImSag5C93pUAB+NaM8HUpkOwnMJlKtEPaYQsNikqAlFIBFEuKN9/3xDTIu89/wA2roVqT2jWsdIPz5uRMcvq8zZQMoBsHobc277awkRiM7gkjrsGJ15tyXSkoWkKVKCQAVUcWsQWFfbFdVrSRayrHUD8AdOxHlSLJJXTV6AsXI8/y0LLIpxKmsmpMBAmSiCUJCaJfOsOkpfefm7Fy/hANY1tOJkbuOw8eK260EYiduQ+fwisUsnqpfZJ3VGwZ6Zedoz4CLYR87lRqNN8Z7x+UOegqFJRY3ImnKBaqRU+USqzG2TM9pyR0nhps7kJ+d6InDzWL9VMB7TgilgNR7BqYjWksIcZ3flAX0g7E2Wnx+eKCqZMRmzICwwvMJASX7ThiKGrPximOdT+/wC3fmQiLKVU9Uwd0Z9l8+COSTMD5QWBSXJHcm0aLlkz3espJDA3M9ipjpC8wOdQCTcMLgjg9wHrYwkiHA9vdbNE2p1C1rRPGd6qMG0x5jrlt6xzByaO5owpDhSplkHPiTlG5Hrzq7QDOy1u4I8+WUf+HlSszst91gz6CtxSBI3Rl/HcslSpUdaZ7UziVKA3WO6ftDs+F/ZFiLKhKmaaZWU7FQALGjUcVFxFgQoUmibvoBuFFPNilw+8S+7qx5QqpZzT3cvwn07seOAPOPVGmstIUHBG8nj3eNjFVG8lVJ0GNhzRjMTlzEgBtaDxMGIKAggwgYlJXJUxBJSSCDR7hvIVizYTExsKOiYeCqYfDLGUqWFNlqxBLBQJN3Uc3sgnuaTICF0YrBNVzMapYeYPvqPKBBshQsQsBDrZNQxYqA4WYgwTRuQlIT8ESokKYGrBKgKh7Z6QOqZx7im69+2O8AryPQnhsuEXmZziCU/OFLhUpGgG9QmhsRG+u5wMNGfzcVlpln6jG7jzC+gTwlJI+bH1pi/Du1haJNTE/OoLpog6l9LaEd8ED1COIUwEnFsQVYc1J6vj2l9/GBUXS2KpJGQ9uuZfD1T783hBAHC49iksnrZ7PVGxqU5XOWmpWpvZABWg9UgmQo5CUleUhStQQcpetCXzPygwbO+eKW4S4H53ImMntQmWEketMIPsHdABMSyRLI3lJHDKQsc6qSTF3VKcdgsuXIASVAVQg0Ymm7EBUQZWHUHVXMwDAB81jSga3CMYZFVzpzhU1vWJVVSsgSSXzKSVUAZgSCoig3mJPv1bMpiEqSpi4UtT9rR6UPAVo1gGu8Ir6O2rByKU+nN9qblKFnBI9n5p7I3tt1ShffrBLhSlgZV0AZTgVf1n0LMpuY4wZFkubgyl5M5YyoKUrStJN24kUOlE6uMxLUimNwjNE4hxlGTLSUELBSXah3lMzWFRTh8Yjy0Z3R0XvkEbN+QVQogqfMOTh/2XPDmPGM4a5v3ZfM07E11mwSPhhHyhbBgwLkvc8ATeusEWh5gCyEPLBJN9yricOGUWQWSSBlDggOO+ujRKlJhbBaPhQ061QOs4/AunS5aSwaX5ZCRWqTQtSzHnGTVbWW7PULXribVLjjn3FMLnZG6xhz9X+HjELsP3KgzH9nht/K5Cw2cqoCS7MG58YMkNvsSwC4wM0BE91ZEFnqxBBSxFwfVUKfmiqdUF8D2P8LRUpEMxHPfmD+QqqUzJSTndrJcJYmgFGpR61gqj5IaDefdDSZAL3C0eJkLsJKuASL+sX5bhSAl+VIgpBgsfnlyVOrl5uB84581Yia4CWKbF3B4uSXcHjDAThOU7EAwYhmFKJawkJWjrEi2VTltHBZ6UhLDUYIIns/MJ1QUqhlpjtHtKmdP+imYC9dw1o1d08BBa1u0HwKDUO3jxCpiMSwUUhSSa7ySxLAXq1AIJtZgcMQMdimocftIPYQiy8YCGDKt6wqT46cffF6xrsiEBpPbmCongZkgZnKwQ6nBoXapYAd2kBUMlvajpWDjw9kyYI5pQQJiSCMrE3ynycHQ1EAQ6JamNLTZ/irSpgWDcGxBuDzimuDgo9hYfl1XBJzy05nsHYkVtoRrB0TLRO5SuIe4Dem5aAAwfxc+01hqSl5pUFKDiodL9zEewH96IW3lWAYWZLUCKzD4v8YPJTA7cV5HoJf5HMLn/AMUbAf0SeNvCNdUCe5IYQBlPovpWIK81BOb9ky2PPeL8oQmI6hvJvY8OXt7qU86U7+5UxKFXBm9yCj/up7YsKIIz5pVJjb+bMpHCmYJcK5NbXndoKpNrJY9q2jP4QKtBSogIfO5JG9lzeLU8ohcRYCZ5KiYXKkqApMmnkMjnzSBFq1kbQcKBJWCPp5SdLsCloIKk8vFEhBKMgSoHeISDum2Zqa90DCiBiJjntM6goEGgBPJwouNaQiCHGfllbQblMomAjjo/vgTG1GpUo04E15Bj97ecX3qIc8AAKy1Bo161Nql+ArDaIYTL93sge54EN3pVeIVXdyVfNQAvQZnGvie6M2N2IjD2ei0YGQDij5f4YVwhjlzJSSzC7M7ZXYcdIIhxQgsGwnkhSsEsFgprDPq3ACjc+Lu5tF02gEuNzx/Cqq8uaGNsOH5TwLjeAtUC3McxFGDZULXWWZKkFWULJJbdZgNHJDtU0BId4JlKmXAFxa3bt/KKvpGFowUwTl8vHJO9WaX5usuONhWF4Wg5lXrCdg8FJkcFLHcYFzZ2lWKkbB4Ic7CLIpNNHuBqCNAOMQNcMnT2/iFeNhzbHYT6ylgCFZCABnTuguLE0fSxbRoREHCd4t4/ytMyMQ3G+3YPxO2VM3Clc5W8wDVBIUxDMCKix8zrWLwE1SZ+QqFVraAEb+yx/ITuFyh0pBASavx5vUlmPcRGoNDcljc4vuVaVR8ynNyNAOIFSH72i3EASUEwksVipaAlQLkBhT2kmoP5rChpDDYHNBrGpfBbYTkAXmrqDxNA5YvX3QJqasSZKA1g0CU8vGJytxplW9R7XhmtAbiII800mBJWfidplKAmWBmBtTU0HIV/N4U6viaHAEA5EixjNZzpEyGZhMJxcol1IuzgsW7gfugg9r2Yy20wtFKu8g4THf5IaZsnPZIAcuJZFNACC/sNYsU6UYg1MGmVCPuMJ4FBTmAXla4J913DcIIBpbIUFcxi9EhJxiVLy9YpI+lmHgGUm55kawGFpFnnkrGktObRz9Cm8RhVJ3xMWbZmCXKfKpF/OAfSc3rBx45ZeGxaKdVruoWjhnn47VeThCAMsxZBqGKeL03YJtIgWcY7vZA6sCeswT3+6v1D+us/vfAQRbxKHW/5R4JfEYVDg5Sssbkk6BkudSQ5sGrBNpiDc+JhX0ioLC3YAF07Cy37CB4Dh3QbaTIyHJLNapP3Hmvj/Rp6bYPAyFy8QFlfygzEtLCmGQJoXGVVDXh3x03NknsWKTaDt5L2WK6X9nKYfONwXh81eXzgaFCk5MxhFl9KOz5swTEpmnqZayXkjMEnKDlOegs45CLFN0EKiWyCk8d0qbNmKBBmilXwyFE+JVFCk5XjCPhOlvZiEpB65RS9RJSkV/ZCmETVOVipAhSrpY2QSSZUwk3eSn8UTVPVYwiDpf2UAAEzgElwBKAAPIZosU3iYOaolpidisrpj2WaETyP7sfigdS5XjCtiukzZclZQuXMDMQBJSRUA0Yt/EReqcpiCiZ0wbKUGUJxA0MofiitU5TGEqrpc2dmoJuX+7qA9GrXupAGg+VeMKT0u7N/t/8ADH4oA6M8ohUCInpX2eUKX89lBSD82Lqcht7gkxXRaimsagr6WtmqDK68in82OP1osaPUChqNUDpa2dSs9gzDJwpU5t7xi+jv4KtY1TM6X9ntQTSeaG+8xOj1J2KaxqiX0w4DUTh3If7xFdGqbCr1jU4vpSwIlCb8/kUopByC4D2zRDo1SFNY1KL6XNnEMevb+7/1RBo1RTWNXS+lrZibdf8AY/1RfR3qtY1D/S1gBUGeo8ChhrwflDH0C7YAgY7CIJJRj0u7N/t/8P8A1Qo6K5M1oVk9KezilUxpu6ySrqw9XYDec2PlA9EdMwJ3otfbDJjcl0dLWz8yz8/UhvmxYD63F4EaJUxE2ROrtLWgbPdWm9LezmLCc5H9Hc6OQp2ho0Z6XrGwuPSzs4Bk9cOLygX/APVE6O8i8KtY1ZuM6RtnqKSlU4M5KclDpx74yn6c7CQI/KQCQICJ+kDAKSZp61kKA/Vi6nbXgk+UIH03SIIkeJQQYhAV0k4JjvzlXZ0W148Y1VNFrvLXGJEdmUfntTnPljWxlmd6jFdJOCKQELnILMT1T9xDqYUFaQt2h13NDXQQLxMCfBILLztVZHSPgwGUuas6HqQFcb5m8GiDRNIa3C0CM4myZTdgMwD2o+E6SNnAKzGaSpg2Q21F+Pu5w1uh1W5FSSi4bpDwnUqKRO6uW2b5sbpU7G9HINePfGV2gaUTJIPbf0QAFptGcpM9I2BKC5nZyaqyVZ3uCKs2kNOg1gTAF/b3RuvmPRaUnpbwSSA87KGFZYJYfvV8awQ0XSg7ZCtrnC2xTM6VdnDel9cDqnqxlPfvUPMe2DdoTxdkdmz5xW1uktcMNS/HaPm5OYLpM2eoLWhM0ZA6twCndmqaQ3o1RJ1jUJfS1s0t+vcF6Sx+LW0WNGeFWsCrM6UMAs5h11f7P/VBDR38FWsC8l0X43Lh5iShCiZp3lPmGZKBSrUZw/OO/omjNq0iSdvDYFwtP0x9Gs0NAy2ztMb+C9yjFhuwi50OlLvDDoTJzPL2SR9TqkTA8D7qxxQY7iK8lP4F/wA0iuhM48vZX/Uqm4eB90pP2tlI+ZS994FvLNUQ5n02m79R+dyRU+sVm/pHzvWYhAmKWpSUkkg9kceDU7hG002MAaAua2tUqEucTKeGBlsfmxdXqI4nk8ItOzZ5LSCY27fNcvBSgHMtNL7qPhEFz/KhMC5PJJYjqSlkoAPOWmviLQ9tIg3AWd9cFvVJQZGGCiN1JctVINgPPujzn1MRpLgOHkpSfUdFynZeBl5U/NioBfKn4RhWlpMDNK41CUqYSkj6yE17qfGKKTVrPa63NLYXA9YtKEISVKLAMBWIlUzVqPDWkyeK2hsVKTlWJKS4JSZksFstHBPGvjBNaXCQut0DSmmHA+I3LQ/4QX/Vk+aIvA5F0Ovu5hAxPobNLZcOHa4UgDxGsTVuSqmg6ScgfEI+xPR5clZ66UgZgG7KteAeMeky0gLuf9P6JXpGo6qLQIvK3kYCVT5pFvoJ+EJEr0LoVvkMtv1SfsJb3Rd4VWnYhr2fLb9XLH/TSIE4ozRjDOSzdqJRKlKUJSCez2R6xyuCKg1cHjD/AKfLtIaCd/kq0ho1ZsszD7WKmaSkU+g4owo9T+eMehdo7RtXKNMIwx5v1aNfUpzbufwgdQ3eqwBKy/SJKT+rSWNigMe8PB9FG/54ItUs3bW0/lKkvLlISCGShIAvc8TpDG0WsC6v0djRpF72KXwmDlkJeWC4GifhAkBeirQ0mIz3Is3AyxmIlAsKBkmulhW0UIQMgkAxfgsNcsOXSBya0ODQuqKVOLNHgE9s7DpIqkGp0H0SRAOAlZNJY1psBkPNPS8DLyg9WNNE8uUBaVlcQHkW27CldpYNAQCEgV4CtOXdBNiVo0YBzy0gHuSuBkJLukHs6D6QGvJ4NwCfXpsAEAbdnArUk4GWQfmwb6J4nlwhRhYHwCMvDgom4PdIlyk1u+Vi1qAVixG1WzVz1z4BZKsEz/q6ftJfyhnV3LoDVH9H+38L0XozhJape8hJ39QLeI7oxaQOuvHf9QNDdLgD9I9VuStmyT/NS78E8e6ELiLhs6S36pHkn4RFEtiMBKuESu4BMRUvGbckpE9YCUi2g+iIitIdGn6lf98PcmOx9P8A8I9p8gvPfVv8dvYPMr3qHY9q6uHExoOfcFkEx3nzQ8RKcbxU2tWT46XMWx0HqwgewEdaUouTKAJBdtMwDw8OqE/hILKQE596FgR2v3f8wgquzv8AJBR293mtFLN6t1ceJjMZnw9FrER4+qDi3Z0lAA5F+6xg6YE3BQVZiQRCz1YlRDP7B8I0Cm0LIariIRMCBmHefc/3R5j6n/3Tu7yT9H2dqdktlT2XyjjyjAtLIwhLYsqTUKQBoGJfzBikqqXNuCFGyp6jPlObKGgHuhdU9QrR9LeXabSB/cF9BlrNKm5jIHHevojmjduVio8T5RcnehgbkGZNWNYW5727U1rGOyCCC5rWFzJumHqiyYlpHK0NaAElxJUqFNIs3CoWKDT9n/1Qu3Dmm9bjyWX6Q/qT9ZFvriNn03/um9/kUuvOqK83hOyj6qvWbUeUendmVzSiLlpUN4BTCgKzXu4WipIVJCYpDEdURzCv4MawYneiQFFLpYHtB3IIvyAiOmF1PpH/AHH/AKnyTeFZk2sLiFFd+rMu7URbHN2WbgeflFIASMOfiOCxZ01JdkAcC5f3kQ0ArqsY8RLu63smtm9nS5/ymBdms2lfd3DzWhKIyDs6aHlAHNZHTjOe3aErjykAEpzNTUAV1rfwgmzK0aPiJgGPCfL1XbB2YucJhQAQnI7u9VOLAn1TWJVqBsSh+pabS0YN1k3nLsj1W4jYkwAvk+ys/wDbzhBrNXGd9X0YxdyOr0TxSkfNiVXUnTxH3RBWZtRM+r6KHS4uhIfo+xn9l9v+EM6Sxbv/AOh0T/N4flM4GQjCESp06UFuSQFoozZQylpJKt6wYZTWFPY6rL2gry/1fTaWk6RjZlAF+9Py9o4cfzybn+i5n+m4hvEc2Vqan7SuZibvVDtXDBnnoD8TK7n/AF0WKFU/pKmNu9BVtHCKLHFS0p4jqiBTlNKj5GL6PW/aVWNu9fN9ubdSqesoQSlxlJLEgAByGLPweGO0XCYJVB85I3Rl+pX/AHg/7I2/T/8ABPafJcL6r/jjsH/2XukgN6vaVrzMaTn3LGMu8qs+WCBupVXRfxIi2kjbHcqe0EXE96SnyKUQA1zmr4bzQ5r73PL8LNUp2s3n+VqbEXhBLT1pAXmVmGWYSQ24xTQVrrHJ+oaXUpVsIdAjct+hdE1Y1mc3+7uyRUTZTEVYGhyzbPXNRnue8c4xdOqb+Q9lvnQI2/70bCzJBV84SlI4JnF+WjU1iunVN/IeyudB4/71h7b35yjKlrEuyXCiSBRy7mp+6B/qGkD7XQOwey4ulND6pNNpjZn6oeASQWIIOazfsmM1Sq+q/E8yVVEEW4+icSohCT85YUDcNBeAWgEhozSuJxxDhlhxQk5Ve6JKTUrEWg+R8kLZKiZ8skknMKmE1vsKd9JJOnUif3BfQUG3edeUYwvo7vZEA/LwaBCWo6N5/wAYWSUxrQc5Qx2ha+kB+oJh+0piXpe3CGtSHRdQu3xZojrBW3NAUOafBoUb7k4GN6Q2rKCpSgVBLMQS1SC4FSBUgCp1jX9OMaQ3v8ipUpmoMA29+25te2axpeFlJygTczAtl6s8NTN0ZnaPRGq79q5z9F0gEjVnwKcOzZBRXGy5ZVfMEuCeLKI00MUKjv2qhouknKm7wKWVsTDkMdpyiPD8cHrnfs+eCPomlf8AxO8D7LH2vhJMpctMrECeSQSUJYAPxcueUMa9zgZELs/SdBrNLq1RuEAEQczbyU4YPl7VuLawBXSqQJyzRJmbebNTm/sFTbSKQNDTAMeS89NG8bmpqb+POHjJdpn2iE/s3s63P+UwDs1j0qMXcPNaUp8g7WnrDlAHNYXxrDlt2JTaGGUpLuo5Ra/3/dBNcAtGjVW03Ra/d88Uf0TFV96PeYTpWxcj/qf/AMX/ALf/AJXqpcocNeIjGvKKepHD2iIolsShLiuX2+60WovE+kS0jEgk6I8t9/ujq6GJo959FnqfchysZLA7YuTYcS33Q4sM5IZCrPxEpQJzIJamZIYeNW/PhYa4bFLLJnzCBleWX1Ske9gRaHAbboVjYvtnw90Y633lMbklNi+kc7CpKZYQxLnMHL058hGCjpT6TcLQPlkvSNBp13B7iZiLRvnctMdIWL4SvsfxhnTn7hz90n+mUv3Hl7Kf0hYvhJ/w/wCMTpz9w5+6v+mUv3Hl7Kkz0+xar9X4JI9xix9QqDIDn7oXfSqTs3O5eyEPTXEaCX9k/ijJpFQ1343Z8EI+j0BkTy9kQeneK/s/snv4wjVhH/S6X7ncvZd/x3iv7P7J+MTVhX/S6X7ncvZQr06xRDHq2+qfjE1YVH6VSIjE7l7Ksv03xKbCUP3T8YmrCpv0mi3Inl7K49O8UzNK4dj+MTVhF/S6WUnl7Ksz04xKriUW/ZPxiasIXfSaLsyeXspw3pxiUKCgmU6S4dJb/NAuotcIKZo/02jQqtqtJkGb/wALWHS1jvoYf/DV+KFDQ2DaeXsu0dMedg5+6t+l3H/Qw/8Ahn8UX0Vu88vZV0t24c/dUV0s44+ph/8ADV+OKOh0zv5eyIabUGQHP3UDpXx30MP9hX44roVPeVfTqm4Kw6Wsd9DD/YV+OL6Gzefnch6a/cOfuu/S3j/oYf7CvxxOhs3n53KdMfuHP3Xfpbx/0MP9hX44vojN5+dynTH7hz90vj+k7GTkFC0yGLWQXoX+lyg6VBtJ4eMwnUPqNWk/E0Dn7rOR6YYkM3V0tu/xjb0l24La76zWMy1t+33VlemWJN+rP7giuku4Kh9YrDJo/wB3/JLn0nncJfkfjBdLfwTv6/pW5vgfdWR6TzgXZFOR+MQ6W/gqP1/SSIIb4H3R0+mOJH9HT9mB6S7cEo/WKx/S3n7qf+M8S7/Nv9SJ0l24Kf1erEYW/wC7/kgzPSicS5Etz+yfjFjS38E1v17SWiAG8/dWl+lmISGGQfu8m4xDpTzsCF31yu4yWt5+6In0yxIDfN/Yiuku3BAfrFYmcLf93/JUmeluILPkpwS3uMQaS/cEbfrdduTW8/dEwfpviZL5Eyt5ndJNretFPrOqZrD9Q+oVdLw6wC05cY9k2Ok3G/RkfYP4oCVzV36Tsb9GR9g/iiSoqr6SsYbpkfYI9yokqLJ2j6VTpy860ywWAoCzDx5xpo6U+m3CIQOYCZS38tzOCfI/GG9PqcEOqau/luZwT5H4xOn1OCmqau/luZwT5H4xOn1OCmqagTNpLUXIT5fxhbtJe4yUQYAv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2218023" cy="155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71" y="3645024"/>
            <a:ext cx="2051298" cy="146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263662" y="5858429"/>
            <a:ext cx="108234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Mapas</a:t>
            </a:r>
            <a:endParaRPr lang="es-EC" sz="25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950995" y="4077072"/>
            <a:ext cx="6254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SIG</a:t>
            </a:r>
            <a:endParaRPr lang="es-EC" sz="25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710554" y="1666131"/>
            <a:ext cx="7778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IDES</a:t>
            </a:r>
            <a:endParaRPr lang="es-EC" sz="2500" b="1" dirty="0"/>
          </a:p>
        </p:txBody>
      </p:sp>
      <p:sp>
        <p:nvSpPr>
          <p:cNvPr id="16" name="15 Flecha derecha"/>
          <p:cNvSpPr/>
          <p:nvPr/>
        </p:nvSpPr>
        <p:spPr>
          <a:xfrm rot="19041170">
            <a:off x="122696" y="4011850"/>
            <a:ext cx="3929116" cy="1441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derecha"/>
          <p:cNvSpPr/>
          <p:nvPr/>
        </p:nvSpPr>
        <p:spPr>
          <a:xfrm rot="19041170">
            <a:off x="-191881" y="3217380"/>
            <a:ext cx="6296774" cy="1441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36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13" grpId="0"/>
      <p:bldP spid="14" grpId="0"/>
      <p:bldP spid="15" grpId="0"/>
      <p:bldP spid="16" grpId="0" animBg="1"/>
      <p:bldP spid="16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s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72" y="2028910"/>
            <a:ext cx="1067404" cy="121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Resultado de imagen para estand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82" y="4060185"/>
            <a:ext cx="935985" cy="106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8" descr="Resultado de imagen para servicios we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72" y="3072759"/>
            <a:ext cx="1097253" cy="111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36" y="4112896"/>
            <a:ext cx="1157184" cy="7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 descr="Resultado de imagen para metodologi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5" y="3107107"/>
            <a:ext cx="1164500" cy="7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962999" y="103096"/>
            <a:ext cx="5130616" cy="46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lIns="92075" tIns="46038" rIns="92075" bIns="46038" anchor="b"/>
          <a:lstStyle/>
          <a:p>
            <a:pPr>
              <a:spcBef>
                <a:spcPct val="0"/>
              </a:spcBef>
            </a:pPr>
            <a:r>
              <a:rPr lang="es-ES_tradnl" sz="2500" b="1" dirty="0" smtClean="0"/>
              <a:t>Las IDES: un nuevo paradigma</a:t>
            </a:r>
            <a:endParaRPr lang="es-ES_tradnl" sz="25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166023" y="1628800"/>
            <a:ext cx="735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Datos</a:t>
            </a:r>
            <a:endParaRPr lang="es-EC" sz="15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379845" y="5058826"/>
            <a:ext cx="12404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Estándares</a:t>
            </a:r>
            <a:endParaRPr lang="es-EC" sz="15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444349" y="2783942"/>
            <a:ext cx="1037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Servicios</a:t>
            </a:r>
            <a:endParaRPr lang="es-EC" sz="15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78658" y="4923969"/>
            <a:ext cx="10899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Acuerdos</a:t>
            </a:r>
            <a:endParaRPr lang="es-EC" sz="15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51520" y="2816752"/>
            <a:ext cx="15221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Metodologías</a:t>
            </a:r>
            <a:endParaRPr lang="es-EC" sz="1500" b="1" dirty="0"/>
          </a:p>
        </p:txBody>
      </p:sp>
      <p:sp>
        <p:nvSpPr>
          <p:cNvPr id="5" name="4 Elipse"/>
          <p:cNvSpPr/>
          <p:nvPr/>
        </p:nvSpPr>
        <p:spPr>
          <a:xfrm>
            <a:off x="251520" y="1628800"/>
            <a:ext cx="4464496" cy="40682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1937609" y="3385129"/>
            <a:ext cx="1310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IDES</a:t>
            </a:r>
            <a:endParaRPr lang="es-EC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14" name="Picture 18" descr="Resultado de imagen para la nub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00" y="2328223"/>
            <a:ext cx="4083954" cy="259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Flecha derecha"/>
          <p:cNvSpPr/>
          <p:nvPr/>
        </p:nvSpPr>
        <p:spPr>
          <a:xfrm>
            <a:off x="4716016" y="3717032"/>
            <a:ext cx="792088" cy="349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CuadroTexto"/>
          <p:cNvSpPr txBox="1"/>
          <p:nvPr/>
        </p:nvSpPr>
        <p:spPr>
          <a:xfrm>
            <a:off x="6084168" y="2717008"/>
            <a:ext cx="131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9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5" grpId="0" animBg="1"/>
      <p:bldP spid="17" grpId="0"/>
      <p:bldP spid="6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87824" y="-27384"/>
            <a:ext cx="6105791" cy="8776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Las IDE SIGTIERRAS: Centro </a:t>
            </a:r>
            <a:r>
              <a:rPr lang="es-ES_tradnl" sz="2500" b="1" dirty="0" err="1" smtClean="0"/>
              <a:t>Geomático</a:t>
            </a:r>
            <a:r>
              <a:rPr lang="es-ES_tradnl" sz="2500" b="1" dirty="0" smtClean="0"/>
              <a:t> Virtual</a:t>
            </a:r>
          </a:p>
        </p:txBody>
      </p:sp>
      <p:pic>
        <p:nvPicPr>
          <p:cNvPr id="5122" name="Picture 2" descr="logogeopor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43338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87456" y="1598876"/>
            <a:ext cx="15689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SERVICIOS</a:t>
            </a:r>
            <a:endParaRPr lang="es-EC" sz="25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14" y="4160947"/>
            <a:ext cx="709006" cy="6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Resultado de imagen para visor web íco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13" y="2348880"/>
            <a:ext cx="694555" cy="6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547664" y="486916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www.sigtierras.gob.ec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14" y="3283375"/>
            <a:ext cx="698940" cy="69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Resultado de imagen para capacitación ícono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14" y="5105582"/>
            <a:ext cx="642425" cy="64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338983" y="2377135"/>
            <a:ext cx="18383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b="1" dirty="0" smtClean="0"/>
              <a:t>Visores Web</a:t>
            </a:r>
            <a:endParaRPr lang="es-EC" sz="25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214471" y="3356992"/>
            <a:ext cx="15120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b="1" dirty="0" smtClean="0"/>
              <a:t>Descargas</a:t>
            </a:r>
            <a:endParaRPr lang="es-EC" sz="25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214471" y="4315952"/>
            <a:ext cx="25642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b="1" dirty="0" smtClean="0"/>
              <a:t>Catálogo de datos</a:t>
            </a:r>
            <a:endParaRPr lang="es-EC" sz="25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218563" y="5155553"/>
            <a:ext cx="1880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b="1" dirty="0" smtClean="0"/>
              <a:t>Capacitación</a:t>
            </a:r>
            <a:endParaRPr lang="es-EC" sz="2500" b="1" dirty="0"/>
          </a:p>
        </p:txBody>
      </p:sp>
    </p:spTree>
    <p:extLst>
      <p:ext uri="{BB962C8B-B14F-4D97-AF65-F5344CB8AC3E}">
        <p14:creationId xmlns:p14="http://schemas.microsoft.com/office/powerpoint/2010/main" val="4370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87824" y="-57150"/>
            <a:ext cx="5760640" cy="9361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Centro </a:t>
            </a:r>
            <a:r>
              <a:rPr lang="es-ES_tradnl" sz="2500" b="1" dirty="0" err="1" smtClean="0"/>
              <a:t>Geomático</a:t>
            </a:r>
            <a:r>
              <a:rPr lang="es-ES_tradnl" sz="2500" b="1" dirty="0" smtClean="0"/>
              <a:t> Virtual: Visores Web - GEOPORTALES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814439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1" y="1665012"/>
            <a:ext cx="8143200" cy="480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8143200" cy="46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30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2503" y="-118442"/>
            <a:ext cx="4896544" cy="9361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Centro </a:t>
            </a:r>
            <a:r>
              <a:rPr lang="es-ES_tradnl" sz="2500" b="1" dirty="0" err="1" smtClean="0"/>
              <a:t>Geomático</a:t>
            </a:r>
            <a:r>
              <a:rPr lang="es-ES_tradnl" sz="2500" b="1" dirty="0" smtClean="0"/>
              <a:t> Virtual: Descargas En línea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5721217" cy="490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89" y="1268760"/>
            <a:ext cx="615950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24" y="3717032"/>
            <a:ext cx="5165645" cy="289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68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83360" y="-99392"/>
            <a:ext cx="5760640" cy="9361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>
              <a:spcBef>
                <a:spcPct val="0"/>
              </a:spcBef>
            </a:pPr>
            <a:r>
              <a:rPr lang="es-ES_tradnl" sz="2500" b="1" dirty="0" smtClean="0"/>
              <a:t>Centro </a:t>
            </a:r>
            <a:r>
              <a:rPr lang="es-ES_tradnl" sz="2500" b="1" dirty="0" err="1" smtClean="0"/>
              <a:t>Geomático</a:t>
            </a:r>
            <a:r>
              <a:rPr lang="es-ES_tradnl" sz="2500" b="1" dirty="0" smtClean="0"/>
              <a:t> Virtual: Catálogo de datos - Metadatos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3"/>
            <a:ext cx="7848872" cy="54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65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03848" y="-27384"/>
            <a:ext cx="5760640" cy="9361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Centro </a:t>
            </a:r>
            <a:r>
              <a:rPr lang="es-ES_tradnl" sz="2500" b="1" dirty="0" err="1" smtClean="0"/>
              <a:t>Geomático</a:t>
            </a:r>
            <a:r>
              <a:rPr lang="es-ES_tradnl" sz="2500" b="1" dirty="0" smtClean="0"/>
              <a:t> Virtual:                Capacitación - SINAT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4567"/>
            <a:ext cx="8208912" cy="539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5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8"/>
          <a:stretch/>
        </p:blipFill>
        <p:spPr bwMode="auto">
          <a:xfrm>
            <a:off x="971600" y="3929204"/>
            <a:ext cx="7317212" cy="281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8"/>
          <a:stretch/>
        </p:blipFill>
        <p:spPr bwMode="auto">
          <a:xfrm>
            <a:off x="975194" y="3928788"/>
            <a:ext cx="7317212" cy="281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 rot="19684246">
            <a:off x="3486045" y="3759926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CATASTRO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 rot="2180313">
            <a:off x="5042043" y="3768935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ORTOFOTO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 rot="16200000">
            <a:off x="3962919" y="4665931"/>
            <a:ext cx="1845140" cy="288031"/>
          </a:xfrm>
          <a:prstGeom prst="rect">
            <a:avLst/>
          </a:prstGeom>
          <a:noFill/>
        </p:spPr>
        <p:txBody>
          <a:bodyPr vert="horz" wrap="square" bIns="0" rtlCol="0">
            <a:normAutofit fontScale="92500"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CARTOGRAFÍA TEM.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22"/>
          <a:stretch/>
        </p:blipFill>
        <p:spPr bwMode="auto">
          <a:xfrm>
            <a:off x="971600" y="188640"/>
            <a:ext cx="7317212" cy="37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067970" y="2726011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C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411760" y="692696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C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83968" y="476672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C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012160" y="704890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C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236296" y="1929026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C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187624" y="221705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C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394076" y="3328499"/>
            <a:ext cx="854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SINAT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203848" y="-27384"/>
            <a:ext cx="5760640" cy="5760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16902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6" grpId="0"/>
      <p:bldP spid="11" grpId="0"/>
      <p:bldP spid="12" grpId="0"/>
      <p:bldP spid="13" grpId="0"/>
      <p:bldP spid="14" grpId="0"/>
      <p:bldP spid="15" grpId="0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572081"/>
              </p:ext>
            </p:extLst>
          </p:nvPr>
        </p:nvGraphicFramePr>
        <p:xfrm>
          <a:off x="7034030" y="5220311"/>
          <a:ext cx="1377041" cy="1377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Imagen" r:id="rId3" imgW="1260043" imgH="1137514" progId="MS_ClipArt_Gallery.2">
                  <p:embed/>
                </p:oleObj>
              </mc:Choice>
              <mc:Fallback>
                <p:oleObj name="Imagen" r:id="rId3" imgW="1260043" imgH="1137514" progId="MS_ClipArt_Gallery.2">
                  <p:embed/>
                  <p:pic>
                    <p:nvPicPr>
                      <p:cNvPr id="0" name="8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030" y="5220311"/>
                        <a:ext cx="1377041" cy="1377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88799" dir="1179229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 descr="Resultado de imagen para gestion del territori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r="7717"/>
          <a:stretch/>
        </p:blipFill>
        <p:spPr bwMode="auto">
          <a:xfrm>
            <a:off x="2699792" y="2457012"/>
            <a:ext cx="3014804" cy="243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2"/>
          <a:stretch/>
        </p:blipFill>
        <p:spPr bwMode="auto">
          <a:xfrm>
            <a:off x="1403648" y="2457011"/>
            <a:ext cx="1944216" cy="110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822510" y="117793"/>
            <a:ext cx="36146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GESTIÓN DEL TERRITORIO</a:t>
            </a:r>
            <a:endParaRPr lang="es-EC" sz="2500" b="1" dirty="0"/>
          </a:p>
        </p:txBody>
      </p:sp>
      <p:sp>
        <p:nvSpPr>
          <p:cNvPr id="2" name="1 Elipse"/>
          <p:cNvSpPr/>
          <p:nvPr/>
        </p:nvSpPr>
        <p:spPr>
          <a:xfrm>
            <a:off x="899592" y="1556792"/>
            <a:ext cx="5328592" cy="41044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2843808" y="1844824"/>
            <a:ext cx="13633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500" b="1" dirty="0" smtClean="0"/>
              <a:t>GESTIÓN</a:t>
            </a:r>
            <a:endParaRPr lang="es-EC" sz="2500" b="1" dirty="0"/>
          </a:p>
        </p:txBody>
      </p:sp>
      <p:pic>
        <p:nvPicPr>
          <p:cNvPr id="7" name="Picture 16" descr="https://encrypted-tbn3.gstatic.com/images?q=tbn:ANd9GcSRmNNzSBy_fGVlAD9cmApS8_POuYaj7rNggCqD_lXtu4qm3zUvi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9" y="1156150"/>
            <a:ext cx="1800200" cy="128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22" y="2955966"/>
            <a:ext cx="1398011" cy="14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431052"/>
              </p:ext>
            </p:extLst>
          </p:nvPr>
        </p:nvGraphicFramePr>
        <p:xfrm>
          <a:off x="7434686" y="5339990"/>
          <a:ext cx="509614" cy="57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Imagen" r:id="rId9" imgW="2773725" imgH="2811888" progId="MS_ClipArt_Gallery.2">
                  <p:embed/>
                </p:oleObj>
              </mc:Choice>
              <mc:Fallback>
                <p:oleObj name="Imagen" r:id="rId9" imgW="2773725" imgH="2811888" progId="MS_ClipArt_Gallery.2">
                  <p:embed/>
                  <p:pic>
                    <p:nvPicPr>
                      <p:cNvPr id="0" name="9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4686" y="5339990"/>
                        <a:ext cx="509614" cy="5725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226117" dir="2289434" algn="ctr" rotWithShape="0">
                                <a:schemeClr val="tx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435618"/>
              </p:ext>
            </p:extLst>
          </p:nvPr>
        </p:nvGraphicFramePr>
        <p:xfrm>
          <a:off x="7981179" y="5076104"/>
          <a:ext cx="479253" cy="4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Imagen" r:id="rId11" imgW="747232" imgH="826705" progId="MS_ClipArt_Gallery.2">
                  <p:embed/>
                </p:oleObj>
              </mc:Choice>
              <mc:Fallback>
                <p:oleObj name="Imagen" r:id="rId11" imgW="747232" imgH="826705" progId="MS_ClipArt_Gallery.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1179" y="5076104"/>
                        <a:ext cx="479253" cy="489013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13 Flecha a la derecha con muesca"/>
          <p:cNvSpPr/>
          <p:nvPr/>
        </p:nvSpPr>
        <p:spPr>
          <a:xfrm rot="20143976" flipH="1">
            <a:off x="5285160" y="1548930"/>
            <a:ext cx="1704994" cy="3521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7147622" y="844787"/>
            <a:ext cx="134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b="1" dirty="0" smtClean="0"/>
              <a:t>Información</a:t>
            </a:r>
            <a:endParaRPr lang="es-EC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380529" y="262229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b="1" dirty="0" smtClean="0"/>
              <a:t>RRHH</a:t>
            </a:r>
            <a:endParaRPr lang="es-EC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148761" y="4797152"/>
            <a:ext cx="119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b="1" dirty="0" smtClean="0"/>
              <a:t>Tecnología</a:t>
            </a:r>
            <a:endParaRPr lang="es-EC" b="1" dirty="0"/>
          </a:p>
        </p:txBody>
      </p:sp>
      <p:sp>
        <p:nvSpPr>
          <p:cNvPr id="20" name="19 Flecha a la derecha con muesca"/>
          <p:cNvSpPr/>
          <p:nvPr/>
        </p:nvSpPr>
        <p:spPr>
          <a:xfrm flipH="1">
            <a:off x="6228184" y="3499091"/>
            <a:ext cx="920577" cy="3521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a la derecha con muesca"/>
          <p:cNvSpPr/>
          <p:nvPr/>
        </p:nvSpPr>
        <p:spPr>
          <a:xfrm rot="1447164" flipH="1">
            <a:off x="5295393" y="5346433"/>
            <a:ext cx="1936576" cy="3521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10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4" grpId="0" animBg="1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975508" y="3429000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755576" y="2420888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2669581" y="4797152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2597573" y="3645024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1259632" y="1335117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4469781" y="4365104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3101629" y="2276872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3165959" y="1196752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4355976" y="3032956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5004048" y="1808820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1574355" y="5373216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3692798" y="5373216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2006403" y="2641633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5883249" y="3645024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6156176" y="2420888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5652120" y="4892578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6747345" y="4365104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611560" y="4437112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4860032" y="908720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6660232" y="1417497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7012278" y="3212976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Árbol, Ramas, Raíz, Ecológica, Ecología, Naturale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5"/>
          <a:stretch/>
        </p:blipFill>
        <p:spPr bwMode="auto">
          <a:xfrm>
            <a:off x="6747345" y="5129572"/>
            <a:ext cx="21904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3203848" y="-27384"/>
            <a:ext cx="5760640" cy="5760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37587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85371"/>
            <a:ext cx="4680520" cy="67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3284984"/>
            <a:ext cx="38090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0" i="1" dirty="0" smtClean="0"/>
              <a:t>GRACIAS</a:t>
            </a:r>
            <a:endParaRPr lang="es-EC" sz="8000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528" y="5589240"/>
            <a:ext cx="266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i="1" dirty="0" smtClean="0"/>
              <a:t>Ing. José Duque M.</a:t>
            </a:r>
          </a:p>
          <a:p>
            <a:r>
              <a:rPr lang="es-EC" sz="1600" i="1" dirty="0" smtClean="0"/>
              <a:t>Jose.duque@sigtierras.gob.ec</a:t>
            </a:r>
            <a:endParaRPr lang="es-EC" sz="1600" i="1" dirty="0"/>
          </a:p>
        </p:txBody>
      </p:sp>
    </p:spTree>
    <p:extLst>
      <p:ext uri="{BB962C8B-B14F-4D97-AF65-F5344CB8AC3E}">
        <p14:creationId xmlns:p14="http://schemas.microsoft.com/office/powerpoint/2010/main" val="37218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97245" y="188640"/>
            <a:ext cx="544411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Cómo surge la NUEVA INFORMACIÓN?</a:t>
            </a:r>
            <a:endParaRPr lang="es-EC" sz="2500" b="1" dirty="0"/>
          </a:p>
        </p:txBody>
      </p:sp>
      <p:pic>
        <p:nvPicPr>
          <p:cNvPr id="4098" name="Picture 2" descr="https://piratasdeaxel.files.wordpress.com/2011/07/cao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5839"/>
            <a:ext cx="4536504" cy="42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19672" y="5952674"/>
            <a:ext cx="1296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500" b="1" dirty="0" smtClean="0"/>
              <a:t>ANTES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148064" y="2420888"/>
            <a:ext cx="187220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 smtClean="0"/>
              <a:t>Nuevos objetivos</a:t>
            </a:r>
            <a:endParaRPr lang="es-EC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436096" y="3185994"/>
            <a:ext cx="187220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 smtClean="0"/>
              <a:t>Analizan insumos</a:t>
            </a:r>
          </a:p>
          <a:p>
            <a:r>
              <a:rPr lang="es-EC" b="1" dirty="0" smtClean="0"/>
              <a:t>(incompletos, desactualizados, genéricos)</a:t>
            </a:r>
            <a:endParaRPr lang="es-EC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940152" y="4803446"/>
            <a:ext cx="18722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 smtClean="0"/>
              <a:t>Prioridades y especificaciones</a:t>
            </a:r>
            <a:endParaRPr lang="es-EC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7011219" y="5884548"/>
            <a:ext cx="166523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NUEVA INFORMACIÓN</a:t>
            </a:r>
            <a:endParaRPr lang="es-EC" b="1" dirty="0"/>
          </a:p>
        </p:txBody>
      </p:sp>
      <p:cxnSp>
        <p:nvCxnSpPr>
          <p:cNvPr id="10" name="9 Conector angular"/>
          <p:cNvCxnSpPr>
            <a:stCxn id="4" idx="2"/>
            <a:endCxn id="7" idx="0"/>
          </p:cNvCxnSpPr>
          <p:nvPr/>
        </p:nvCxnSpPr>
        <p:spPr>
          <a:xfrm rot="16200000" flipH="1">
            <a:off x="6030297" y="2844091"/>
            <a:ext cx="395774" cy="288032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7" idx="2"/>
            <a:endCxn id="8" idx="0"/>
          </p:cNvCxnSpPr>
          <p:nvPr/>
        </p:nvCxnSpPr>
        <p:spPr>
          <a:xfrm rot="16200000" flipH="1">
            <a:off x="6415667" y="4342856"/>
            <a:ext cx="417123" cy="504056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stCxn id="8" idx="2"/>
            <a:endCxn id="9" idx="0"/>
          </p:cNvCxnSpPr>
          <p:nvPr/>
        </p:nvCxnSpPr>
        <p:spPr>
          <a:xfrm rot="16200000" flipH="1">
            <a:off x="7142662" y="5183371"/>
            <a:ext cx="434771" cy="967582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Resultado de imagen de libros ico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 b="9287"/>
          <a:stretch/>
        </p:blipFill>
        <p:spPr bwMode="auto">
          <a:xfrm>
            <a:off x="5004048" y="687364"/>
            <a:ext cx="363361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25293" y="1124744"/>
            <a:ext cx="1423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sng" dirty="0" smtClean="0"/>
              <a:t>Constitución</a:t>
            </a:r>
          </a:p>
          <a:p>
            <a:r>
              <a:rPr lang="es-EC" sz="1500" b="1" u="sng" dirty="0" smtClean="0"/>
              <a:t>Nueva Legislación</a:t>
            </a:r>
            <a:endParaRPr lang="es-EC" sz="1500" b="1" u="sng" dirty="0" smtClean="0"/>
          </a:p>
        </p:txBody>
      </p:sp>
      <p:sp>
        <p:nvSpPr>
          <p:cNvPr id="16" name="15 CuadroTexto"/>
          <p:cNvSpPr txBox="1"/>
          <p:nvPr/>
        </p:nvSpPr>
        <p:spPr>
          <a:xfrm>
            <a:off x="6825046" y="908720"/>
            <a:ext cx="1524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Transitoria 17</a:t>
            </a:r>
          </a:p>
          <a:p>
            <a:r>
              <a:rPr lang="es-EC" sz="1600" dirty="0" smtClean="0"/>
              <a:t>Cartografía</a:t>
            </a:r>
          </a:p>
          <a:p>
            <a:r>
              <a:rPr lang="es-EC" sz="1600" dirty="0" smtClean="0"/>
              <a:t>Catastros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7056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8" grpId="0" animBg="1"/>
      <p:bldP spid="9" grpId="0" animBg="1"/>
      <p:bldP spid="6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1" y="1654896"/>
            <a:ext cx="4552950" cy="501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717910" y="1648794"/>
            <a:ext cx="26623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u="sng" dirty="0" err="1" smtClean="0"/>
              <a:t>Ortofotografía</a:t>
            </a:r>
            <a:r>
              <a:rPr lang="es-EC" sz="1300" u="sng" dirty="0" smtClean="0"/>
              <a:t> y Modelo Digital del Terreno</a:t>
            </a:r>
          </a:p>
          <a:p>
            <a:pPr algn="ctr"/>
            <a:r>
              <a:rPr lang="es-EC" sz="1300" dirty="0" smtClean="0"/>
              <a:t>225.500 Km2</a:t>
            </a:r>
            <a:endParaRPr lang="es-EC" sz="13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580112" y="186780"/>
            <a:ext cx="31943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NUEVA INFORMACIÓN</a:t>
            </a:r>
            <a:endParaRPr lang="es-EC" sz="2500" b="1" dirty="0"/>
          </a:p>
        </p:txBody>
      </p:sp>
      <p:pic>
        <p:nvPicPr>
          <p:cNvPr id="5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1301" r="5626" b="4302"/>
          <a:stretch/>
        </p:blipFill>
        <p:spPr bwMode="auto">
          <a:xfrm>
            <a:off x="1629664" y="1228814"/>
            <a:ext cx="4829512" cy="518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044420" y="1252800"/>
            <a:ext cx="2662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u="sng" dirty="0" smtClean="0"/>
              <a:t>Cartografía Temática</a:t>
            </a:r>
          </a:p>
          <a:p>
            <a:pPr algn="ctr"/>
            <a:r>
              <a:rPr lang="es-EC" sz="1300" u="sng" dirty="0" smtClean="0"/>
              <a:t>Enfoque </a:t>
            </a:r>
            <a:r>
              <a:rPr lang="es-EC" sz="1300" u="sng" dirty="0" err="1" smtClean="0"/>
              <a:t>Agroproductivo</a:t>
            </a:r>
            <a:endParaRPr lang="es-EC" sz="13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46" y="764704"/>
            <a:ext cx="5111750" cy="540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012160" y="803792"/>
            <a:ext cx="2088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u="sng" dirty="0" smtClean="0"/>
              <a:t>Catastro Rural</a:t>
            </a:r>
          </a:p>
          <a:p>
            <a:pPr algn="ctr"/>
            <a:r>
              <a:rPr lang="es-EC" sz="1300" u="sng" dirty="0" smtClean="0"/>
              <a:t>57 cantones (25% Ecuador)</a:t>
            </a:r>
            <a:endParaRPr lang="es-EC" sz="1300" dirty="0"/>
          </a:p>
        </p:txBody>
      </p:sp>
    </p:spTree>
    <p:extLst>
      <p:ext uri="{BB962C8B-B14F-4D97-AF65-F5344CB8AC3E}">
        <p14:creationId xmlns:p14="http://schemas.microsoft.com/office/powerpoint/2010/main" val="29744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6" y="3434642"/>
            <a:ext cx="203019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1922867" cy="131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44" y="2359546"/>
            <a:ext cx="3361056" cy="23749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80112" y="186780"/>
            <a:ext cx="31943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NUEVA INFORMACIÓN</a:t>
            </a:r>
            <a:endParaRPr lang="es-EC" sz="2500" b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6" y="4725144"/>
            <a:ext cx="1922867" cy="117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3275856" y="1268760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Físico  </a:t>
            </a:r>
            <a:endParaRPr lang="es-EC" sz="1600" dirty="0"/>
          </a:p>
        </p:txBody>
      </p:sp>
      <p:sp>
        <p:nvSpPr>
          <p:cNvPr id="9" name="8 Elipse"/>
          <p:cNvSpPr/>
          <p:nvPr/>
        </p:nvSpPr>
        <p:spPr>
          <a:xfrm>
            <a:off x="4610100" y="1268760"/>
            <a:ext cx="122413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Jurídico</a:t>
            </a:r>
            <a:endParaRPr lang="es-EC" sz="1600" dirty="0"/>
          </a:p>
        </p:txBody>
      </p:sp>
      <p:sp>
        <p:nvSpPr>
          <p:cNvPr id="10" name="9 Elipse"/>
          <p:cNvSpPr/>
          <p:nvPr/>
        </p:nvSpPr>
        <p:spPr>
          <a:xfrm>
            <a:off x="6012160" y="1268760"/>
            <a:ext cx="151216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/>
              <a:t>Económico</a:t>
            </a:r>
            <a:endParaRPr lang="es-EC" sz="1500" dirty="0"/>
          </a:p>
        </p:txBody>
      </p:sp>
      <p:sp>
        <p:nvSpPr>
          <p:cNvPr id="3" name="2 Rectángulo redondeado"/>
          <p:cNvSpPr/>
          <p:nvPr/>
        </p:nvSpPr>
        <p:spPr>
          <a:xfrm>
            <a:off x="395536" y="1628800"/>
            <a:ext cx="2304256" cy="44644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" name="4 Conector angular"/>
          <p:cNvCxnSpPr>
            <a:stCxn id="2" idx="4"/>
            <a:endCxn id="6149" idx="0"/>
          </p:cNvCxnSpPr>
          <p:nvPr/>
        </p:nvCxnSpPr>
        <p:spPr>
          <a:xfrm rot="16200000" flipH="1">
            <a:off x="4242631" y="1382105"/>
            <a:ext cx="514722" cy="144016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angular"/>
          <p:cNvCxnSpPr>
            <a:stCxn id="9" idx="4"/>
            <a:endCxn id="6149" idx="0"/>
          </p:cNvCxnSpPr>
          <p:nvPr/>
        </p:nvCxnSpPr>
        <p:spPr>
          <a:xfrm rot="5400000">
            <a:off x="4963759" y="2101137"/>
            <a:ext cx="514722" cy="209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10" idx="4"/>
            <a:endCxn id="6149" idx="0"/>
          </p:cNvCxnSpPr>
          <p:nvPr/>
        </p:nvCxnSpPr>
        <p:spPr>
          <a:xfrm rot="5400000">
            <a:off x="5736797" y="1328099"/>
            <a:ext cx="514722" cy="154817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Flecha derecha"/>
          <p:cNvSpPr/>
          <p:nvPr/>
        </p:nvSpPr>
        <p:spPr>
          <a:xfrm>
            <a:off x="2699792" y="3356992"/>
            <a:ext cx="839752" cy="31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/>
          <p:cNvSpPr/>
          <p:nvPr/>
        </p:nvSpPr>
        <p:spPr>
          <a:xfrm>
            <a:off x="3635896" y="5279082"/>
            <a:ext cx="316835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MULTIFINALITARIO</a:t>
            </a:r>
            <a:endParaRPr lang="es-EC" sz="2000" b="1" dirty="0"/>
          </a:p>
        </p:txBody>
      </p:sp>
      <p:cxnSp>
        <p:nvCxnSpPr>
          <p:cNvPr id="15" name="14 Conector recto de flecha"/>
          <p:cNvCxnSpPr>
            <a:stCxn id="6149" idx="2"/>
            <a:endCxn id="19" idx="0"/>
          </p:cNvCxnSpPr>
          <p:nvPr/>
        </p:nvCxnSpPr>
        <p:spPr>
          <a:xfrm>
            <a:off x="5220072" y="4734519"/>
            <a:ext cx="0" cy="5445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7308304" y="2698392"/>
            <a:ext cx="16403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 smtClean="0"/>
              <a:t>Homogénea</a:t>
            </a:r>
          </a:p>
          <a:p>
            <a:pPr algn="ctr"/>
            <a:r>
              <a:rPr lang="es-EC" sz="2000" b="1" dirty="0" smtClean="0"/>
              <a:t>Continua</a:t>
            </a:r>
          </a:p>
          <a:p>
            <a:pPr algn="ctr"/>
            <a:r>
              <a:rPr lang="es-EC" sz="2000" b="1" dirty="0" smtClean="0"/>
              <a:t>Estable</a:t>
            </a:r>
          </a:p>
          <a:p>
            <a:pPr algn="ctr"/>
            <a:r>
              <a:rPr lang="es-EC" sz="2000" b="1" dirty="0" smtClean="0"/>
              <a:t>Base Sólida</a:t>
            </a:r>
          </a:p>
          <a:p>
            <a:pPr algn="ctr"/>
            <a:r>
              <a:rPr lang="es-EC" sz="2000" b="1" dirty="0" smtClean="0"/>
              <a:t>Interoperable</a:t>
            </a:r>
            <a:endParaRPr lang="es-EC" sz="2000" b="1" dirty="0"/>
          </a:p>
        </p:txBody>
      </p:sp>
      <p:sp>
        <p:nvSpPr>
          <p:cNvPr id="18" name="17 Abrir llave"/>
          <p:cNvSpPr/>
          <p:nvPr/>
        </p:nvSpPr>
        <p:spPr>
          <a:xfrm>
            <a:off x="7177280" y="2608636"/>
            <a:ext cx="131024" cy="18107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098" name="Picture 2" descr="http://previews.123rf.com/images/anatolymas/anatolymas1104/anatolymas110400014/9404732-3d-piccola-persona-inserendo-ultima-parte-di-un-puzzle-Immagine-3D-Sfondo-bianco-isolato--Archivio-Fotografic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90" y="4666219"/>
            <a:ext cx="1810147" cy="196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6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3" grpId="0" animBg="1"/>
      <p:bldP spid="13" grpId="0" animBg="1"/>
      <p:bldP spid="19" grpId="0" animBg="1"/>
      <p:bldP spid="23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0652D-2585-48E8-8A00-D6ED9C4A1604}" type="slidenum">
              <a:rPr lang="es-ES_tradnl"/>
              <a:pPr/>
              <a:t>6</a:t>
            </a:fld>
            <a:endParaRPr lang="es-ES_tradnl" dirty="0">
              <a:solidFill>
                <a:prstClr val="black"/>
              </a:solidFill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962999" y="103096"/>
            <a:ext cx="5130616" cy="4650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SINAT en planificación</a:t>
            </a:r>
            <a:endParaRPr lang="es-ES_tradnl" sz="2500" b="1" dirty="0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2478533" y="1387475"/>
            <a:ext cx="4724400" cy="3733800"/>
          </a:xfrm>
          <a:prstGeom prst="triangle">
            <a:avLst>
              <a:gd name="adj" fmla="val 50000"/>
            </a:avLst>
          </a:prstGeom>
          <a:solidFill>
            <a:srgbClr val="66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s-ES_tradnl" sz="3600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imblefont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851920" y="714375"/>
            <a:ext cx="2411413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_tradnl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imblefont" charset="0"/>
              </a:rPr>
              <a:t>MANEJO DE</a:t>
            </a:r>
          </a:p>
          <a:p>
            <a:pPr algn="ctr">
              <a:spcBef>
                <a:spcPct val="0"/>
              </a:spcBef>
            </a:pPr>
            <a:r>
              <a:rPr lang="es-ES_tradnl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imblefont" charset="0"/>
              </a:rPr>
              <a:t> BASES DE DATOS</a:t>
            </a:r>
            <a:endParaRPr lang="es-ES_tradnl" sz="28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imblefont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030733" y="5121275"/>
            <a:ext cx="203010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sz="28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imblefont" charset="0"/>
              </a:rPr>
              <a:t>  </a:t>
            </a:r>
            <a:r>
              <a:rPr lang="es-ES_tradnl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imblefont" charset="0"/>
              </a:rPr>
              <a:t>MANEJO DE</a:t>
            </a:r>
          </a:p>
          <a:p>
            <a:pPr>
              <a:spcBef>
                <a:spcPct val="0"/>
              </a:spcBef>
            </a:pPr>
            <a:r>
              <a:rPr lang="es-ES_tradnl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imblefont" charset="0"/>
              </a:rPr>
              <a:t>CARTOGRAFÍA</a:t>
            </a:r>
            <a:endParaRPr lang="es-ES_tradnl" sz="24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imblefont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745733" y="5121275"/>
            <a:ext cx="2290763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imblefont" charset="0"/>
              </a:rPr>
              <a:t>HERRAMIENTAS</a:t>
            </a:r>
          </a:p>
          <a:p>
            <a:pPr>
              <a:spcBef>
                <a:spcPct val="0"/>
              </a:spcBef>
            </a:pPr>
            <a:r>
              <a:rPr lang="es-ES_tradnl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imblefont" charset="0"/>
              </a:rPr>
              <a:t>   DE ANALISIS   </a:t>
            </a:r>
          </a:p>
          <a:p>
            <a:pPr>
              <a:spcBef>
                <a:spcPct val="0"/>
              </a:spcBef>
            </a:pPr>
            <a:r>
              <a:rPr lang="es-ES_tradnl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imblefont" charset="0"/>
              </a:rPr>
              <a:t>      ESPACIAL</a:t>
            </a:r>
          </a:p>
        </p:txBody>
      </p:sp>
      <p:pic>
        <p:nvPicPr>
          <p:cNvPr id="11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41485" r="23422" b="26073"/>
          <a:stretch/>
        </p:blipFill>
        <p:spPr>
          <a:xfrm>
            <a:off x="3848550" y="3579168"/>
            <a:ext cx="1984365" cy="12014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24" name="Picture 4" descr="Resultado de imagen de 3d pic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08" y="2120329"/>
            <a:ext cx="1955007" cy="25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reviews.123rf.com/images/rukanoga/rukanoga1210/rukanoga121000749/15623122-3d-piccola-persona-contro-la-mappa-del-mondo-Archivio-Fotografic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9486" r="7751" b="8750"/>
          <a:stretch/>
        </p:blipFill>
        <p:spPr bwMode="auto">
          <a:xfrm>
            <a:off x="323528" y="3254375"/>
            <a:ext cx="2227082" cy="16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de 3d piccola person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8053" r="10768" b="7643"/>
          <a:stretch/>
        </p:blipFill>
        <p:spPr bwMode="auto">
          <a:xfrm>
            <a:off x="225744" y="77787"/>
            <a:ext cx="2879866" cy="26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 animBg="1" autoUpdateAnimBg="0"/>
      <p:bldP spid="25609" grpId="0" animBg="1" autoUpdateAnimBg="0"/>
      <p:bldP spid="2561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727416" y="1113577"/>
            <a:ext cx="8014448" cy="5639277"/>
            <a:chOff x="467544" y="404665"/>
            <a:chExt cx="7975527" cy="6048671"/>
          </a:xfrm>
        </p:grpSpPr>
        <p:pic>
          <p:nvPicPr>
            <p:cNvPr id="16" name="15 Imagen"/>
            <p:cNvPicPr/>
            <p:nvPr/>
          </p:nvPicPr>
          <p:blipFill>
            <a:blip r:embed="rId2" cstate="print"/>
            <a:srcRect t="18379"/>
            <a:stretch>
              <a:fillRect/>
            </a:stretch>
          </p:blipFill>
          <p:spPr bwMode="auto">
            <a:xfrm>
              <a:off x="467544" y="404665"/>
              <a:ext cx="7975527" cy="604867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7" name="6 CuadroTexto"/>
            <p:cNvSpPr txBox="1"/>
            <p:nvPr/>
          </p:nvSpPr>
          <p:spPr>
            <a:xfrm>
              <a:off x="3635896" y="4243154"/>
              <a:ext cx="1296144" cy="55399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3000" b="1" dirty="0">
                  <a:solidFill>
                    <a:prstClr val="black"/>
                  </a:solidFill>
                </a:rPr>
                <a:t>SINAT</a:t>
              </a:r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3707904" y="117793"/>
            <a:ext cx="58438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500" b="1" dirty="0" smtClean="0"/>
              <a:t>SISTEMA NACIONAL DE ADMINISTRACIÓN </a:t>
            </a:r>
          </a:p>
          <a:p>
            <a:pPr algn="ctr"/>
            <a:r>
              <a:rPr lang="es-EC" sz="2500" b="1" dirty="0" smtClean="0"/>
              <a:t>DE TIERRAS - SINAT</a:t>
            </a:r>
            <a:endParaRPr lang="es-EC" sz="25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987824" y="1105093"/>
            <a:ext cx="3642002" cy="4770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500" b="1" dirty="0" smtClean="0">
                <a:solidFill>
                  <a:prstClr val="black"/>
                </a:solidFill>
              </a:rPr>
              <a:t>GADS (Gestión Territorio)</a:t>
            </a:r>
            <a:endParaRPr lang="es-EC" sz="25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3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7866433"/>
              </p:ext>
            </p:extLst>
          </p:nvPr>
        </p:nvGraphicFramePr>
        <p:xfrm>
          <a:off x="4644008" y="1787704"/>
          <a:ext cx="597666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19872" y="0"/>
            <a:ext cx="5673743" cy="7967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 algn="r">
              <a:spcBef>
                <a:spcPct val="0"/>
              </a:spcBef>
            </a:pPr>
            <a:r>
              <a:rPr lang="es-ES_tradnl" sz="2500" b="1" dirty="0" smtClean="0"/>
              <a:t>Identificación Conflictos de Uso de la tierra en Azuay</a:t>
            </a:r>
            <a:endParaRPr lang="es-ES_tradnl" sz="2500" b="1" dirty="0"/>
          </a:p>
        </p:txBody>
      </p:sp>
      <p:pic>
        <p:nvPicPr>
          <p:cNvPr id="5" name="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485" r="1530" b="2425"/>
          <a:stretch/>
        </p:blipFill>
        <p:spPr>
          <a:xfrm>
            <a:off x="18306" y="2023517"/>
            <a:ext cx="5489798" cy="3744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780587" y="1196752"/>
            <a:ext cx="328666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_tradnl" sz="2000" b="1" dirty="0" smtClean="0">
                <a:solidFill>
                  <a:prstClr val="black"/>
                </a:solidFill>
                <a:latin typeface="Trimblefont" charset="0"/>
              </a:rPr>
              <a:t>Azuay: 810.000 Has</a:t>
            </a:r>
          </a:p>
          <a:p>
            <a:pPr algn="ctr">
              <a:spcBef>
                <a:spcPct val="0"/>
              </a:spcBef>
            </a:pPr>
            <a:r>
              <a:rPr lang="es-ES_tradnl" sz="2000" b="1" dirty="0" smtClean="0">
                <a:solidFill>
                  <a:prstClr val="black"/>
                </a:solidFill>
                <a:latin typeface="Trimblefont" charset="0"/>
              </a:rPr>
              <a:t>25% Vocación Productiva</a:t>
            </a:r>
            <a:endParaRPr lang="es-ES_tradnl" sz="2000" b="1" dirty="0">
              <a:solidFill>
                <a:prstClr val="black"/>
              </a:solidFill>
              <a:latin typeface="Trimble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6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40291"/>
              </p:ext>
            </p:extLst>
          </p:nvPr>
        </p:nvGraphicFramePr>
        <p:xfrm>
          <a:off x="3995937" y="980728"/>
          <a:ext cx="4693447" cy="1668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4930"/>
                <a:gridCol w="2075965"/>
                <a:gridCol w="991553"/>
                <a:gridCol w="420999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APTITUD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COBERTURA Y USO ACTUAL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Has.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%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905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300" u="none" strike="noStrike" dirty="0">
                          <a:effectLst/>
                        </a:rPr>
                        <a:t>AGROPECUARIA</a:t>
                      </a:r>
                      <a:endParaRPr lang="es-EC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Área </a:t>
                      </a:r>
                      <a:r>
                        <a:rPr lang="es-EC" sz="1300" u="none" strike="noStrike" dirty="0" smtClean="0">
                          <a:effectLst/>
                        </a:rPr>
                        <a:t>urbana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 dirty="0">
                          <a:effectLst/>
                        </a:rPr>
                        <a:t>          13.385 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40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Cultivos permanentes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            6.160 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18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Vegetación herbácea-arbustiva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            4.894 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15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Actividades pecuarias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            8.331 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25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300" u="none" strike="noStrike" dirty="0">
                          <a:effectLst/>
                        </a:rPr>
                        <a:t>Plantaciones forestales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                785 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300" u="none" strike="noStrike">
                          <a:effectLst/>
                        </a:rPr>
                        <a:t>2</a:t>
                      </a:r>
                      <a:endParaRPr lang="es-EC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400" b="1" u="none" strike="noStrike" dirty="0">
                          <a:effectLst/>
                        </a:rPr>
                        <a:t>TOTAL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u="none" strike="noStrike" dirty="0">
                          <a:effectLst/>
                        </a:rPr>
                        <a:t>          33.555 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400" b="1" u="none" strike="noStrike" dirty="0">
                          <a:effectLst/>
                        </a:rPr>
                        <a:t>  100 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3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322116"/>
              </p:ext>
            </p:extLst>
          </p:nvPr>
        </p:nvGraphicFramePr>
        <p:xfrm>
          <a:off x="395536" y="2348880"/>
          <a:ext cx="777686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15816" y="-142875"/>
            <a:ext cx="6177799" cy="7967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b"/>
          <a:lstStyle/>
          <a:p>
            <a:pPr>
              <a:spcBef>
                <a:spcPct val="0"/>
              </a:spcBef>
            </a:pPr>
            <a:r>
              <a:rPr lang="es-ES_tradnl" sz="2500" b="1" dirty="0" smtClean="0"/>
              <a:t>Aplicaciones: Sub utilización de suelo (Azuay)</a:t>
            </a:r>
            <a:endParaRPr lang="es-ES_tradnl" sz="2500" b="1" dirty="0"/>
          </a:p>
        </p:txBody>
      </p:sp>
    </p:spTree>
    <p:extLst>
      <p:ext uri="{BB962C8B-B14F-4D97-AF65-F5344CB8AC3E}">
        <p14:creationId xmlns:p14="http://schemas.microsoft.com/office/powerpoint/2010/main" val="20292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407</Words>
  <Application>Microsoft Office PowerPoint</Application>
  <PresentationFormat>Presentación en pantalla (4:3)</PresentationFormat>
  <Paragraphs>145</Paragraphs>
  <Slides>21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2_Tema de Office</vt:lpstr>
      <vt:lpstr>Imagen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Duque</dc:creator>
  <cp:lastModifiedBy>Jose Duque</cp:lastModifiedBy>
  <cp:revision>87</cp:revision>
  <dcterms:created xsi:type="dcterms:W3CDTF">2016-08-31T21:49:22Z</dcterms:created>
  <dcterms:modified xsi:type="dcterms:W3CDTF">2016-09-20T23:24:04Z</dcterms:modified>
</cp:coreProperties>
</file>