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7" r:id="rId2"/>
    <p:sldId id="269" r:id="rId3"/>
    <p:sldId id="312" r:id="rId4"/>
    <p:sldId id="291" r:id="rId5"/>
    <p:sldId id="306" r:id="rId6"/>
    <p:sldId id="303" r:id="rId7"/>
    <p:sldId id="309" r:id="rId8"/>
    <p:sldId id="294" r:id="rId9"/>
    <p:sldId id="296" r:id="rId10"/>
    <p:sldId id="313" r:id="rId11"/>
    <p:sldId id="293" r:id="rId12"/>
    <p:sldId id="305" r:id="rId13"/>
    <p:sldId id="304" r:id="rId14"/>
    <p:sldId id="289" r:id="rId15"/>
    <p:sldId id="301" r:id="rId16"/>
    <p:sldId id="279" r:id="rId17"/>
    <p:sldId id="299" r:id="rId18"/>
    <p:sldId id="300" r:id="rId19"/>
    <p:sldId id="314" r:id="rId20"/>
    <p:sldId id="315" r:id="rId21"/>
    <p:sldId id="316" r:id="rId22"/>
    <p:sldId id="317" r:id="rId23"/>
    <p:sldId id="318" r:id="rId24"/>
    <p:sldId id="319" r:id="rId25"/>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moran" initials="i" lastIdx="5" clrIdx="0"/>
  <p:cmAuthor id="1" name="mbrito" initials="m" lastIdx="11" clrIdx="1"/>
  <p:cmAuthor id="2" name="Ismael Josué Vega Medina" initials="IJVM" lastIdx="1" clrIdx="2">
    <p:extLst>
      <p:ext uri="{19B8F6BF-5375-455C-9EA6-DF929625EA0E}">
        <p15:presenceInfo xmlns:p15="http://schemas.microsoft.com/office/powerpoint/2012/main" userId="S-1-5-21-2935586123-3424579021-1916574505-187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47CC"/>
    <a:srgbClr val="C4B70C"/>
    <a:srgbClr val="000000"/>
    <a:srgbClr val="827908"/>
    <a:srgbClr val="99CCFF"/>
    <a:srgbClr val="98B855"/>
    <a:srgbClr val="6E4403"/>
    <a:srgbClr val="A5C26C"/>
    <a:srgbClr val="56AC00"/>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87433" autoAdjust="0"/>
  </p:normalViewPr>
  <p:slideViewPr>
    <p:cSldViewPr snapToGrid="0" snapToObjects="1">
      <p:cViewPr>
        <p:scale>
          <a:sx n="66" d="100"/>
          <a:sy n="66" d="100"/>
        </p:scale>
        <p:origin x="1326" y="-48"/>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Pt>
            <c:idx val="0"/>
            <c:invertIfNegative val="0"/>
            <c:bubble3D val="0"/>
            <c:spPr>
              <a:solidFill>
                <a:schemeClr val="accent4">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dPt>
          <c:dPt>
            <c:idx val="1"/>
            <c:invertIfNegative val="0"/>
            <c:bubble3D val="0"/>
            <c:spPr>
              <a:solidFill>
                <a:schemeClr val="accent6">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dPt>
          <c:dPt>
            <c:idx val="2"/>
            <c:invertIfNegative val="0"/>
            <c:bubble3D val="0"/>
            <c:spPr>
              <a:solidFill>
                <a:schemeClr val="accent5">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dPt>
          <c:cat>
            <c:strRef>
              <c:f>Hoja1!$C$18:$C$20</c:f>
              <c:strCache>
                <c:ptCount val="3"/>
                <c:pt idx="0">
                  <c:v>Provincial </c:v>
                </c:pt>
                <c:pt idx="1">
                  <c:v>Cantonal </c:v>
                </c:pt>
                <c:pt idx="2">
                  <c:v>Parroquial </c:v>
                </c:pt>
              </c:strCache>
            </c:strRef>
          </c:cat>
          <c:val>
            <c:numRef>
              <c:f>Hoja1!$D$18:$D$20</c:f>
              <c:numCache>
                <c:formatCode>0%</c:formatCode>
                <c:ptCount val="3"/>
                <c:pt idx="0">
                  <c:v>0.71000000000000019</c:v>
                </c:pt>
                <c:pt idx="1">
                  <c:v>0.83000000000000018</c:v>
                </c:pt>
                <c:pt idx="2">
                  <c:v>0.6000000000000002</c:v>
                </c:pt>
              </c:numCache>
            </c:numRef>
          </c:val>
        </c:ser>
        <c:dLbls>
          <c:showLegendKey val="0"/>
          <c:showVal val="0"/>
          <c:showCatName val="0"/>
          <c:showSerName val="0"/>
          <c:showPercent val="0"/>
          <c:showBubbleSize val="0"/>
        </c:dLbls>
        <c:gapWidth val="150"/>
        <c:shape val="box"/>
        <c:axId val="1606999680"/>
        <c:axId val="1607005664"/>
        <c:axId val="0"/>
      </c:bar3DChart>
      <c:catAx>
        <c:axId val="160699968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crossAx val="1607005664"/>
        <c:crosses val="autoZero"/>
        <c:auto val="1"/>
        <c:lblAlgn val="ctr"/>
        <c:lblOffset val="100"/>
        <c:noMultiLvlLbl val="0"/>
      </c:catAx>
      <c:valAx>
        <c:axId val="16070056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606999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Hoja1!$I$13</c:f>
              <c:strCache>
                <c:ptCount val="1"/>
                <c:pt idx="0">
                  <c:v>Incompleto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Lit>
              <c:ptCount val="1"/>
              <c:pt idx="0">
                <c:v>AGO 2015</c:v>
              </c:pt>
            </c:strLit>
          </c:cat>
          <c:val>
            <c:numRef>
              <c:f>Hoja1!$J$13:$K$13</c:f>
              <c:numCache>
                <c:formatCode>General</c:formatCode>
                <c:ptCount val="2"/>
                <c:pt idx="0">
                  <c:v>11</c:v>
                </c:pt>
                <c:pt idx="1">
                  <c:v>2</c:v>
                </c:pt>
              </c:numCache>
            </c:numRef>
          </c:val>
        </c:ser>
        <c:ser>
          <c:idx val="0"/>
          <c:order val="1"/>
          <c:tx>
            <c:strRef>
              <c:f>Hoja1!$I$12</c:f>
              <c:strCache>
                <c:ptCount val="1"/>
                <c:pt idx="0">
                  <c:v>Completo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Lit>
              <c:ptCount val="1"/>
              <c:pt idx="0">
                <c:v>AGO 2015</c:v>
              </c:pt>
            </c:strLit>
          </c:cat>
          <c:val>
            <c:numRef>
              <c:f>Hoja1!$J$12:$K$12</c:f>
              <c:numCache>
                <c:formatCode>General</c:formatCode>
                <c:ptCount val="2"/>
                <c:pt idx="0">
                  <c:v>12</c:v>
                </c:pt>
                <c:pt idx="1">
                  <c:v>21</c:v>
                </c:pt>
              </c:numCache>
            </c:numRef>
          </c:val>
        </c:ser>
        <c:dLbls>
          <c:showLegendKey val="0"/>
          <c:showVal val="0"/>
          <c:showCatName val="0"/>
          <c:showSerName val="0"/>
          <c:showPercent val="0"/>
          <c:showBubbleSize val="0"/>
        </c:dLbls>
        <c:gapWidth val="100"/>
        <c:overlap val="-24"/>
        <c:axId val="1607006208"/>
        <c:axId val="1607007840"/>
      </c:barChart>
      <c:catAx>
        <c:axId val="1607006208"/>
        <c:scaling>
          <c:orientation val="minMax"/>
        </c:scaling>
        <c:delete val="1"/>
        <c:axPos val="b"/>
        <c:numFmt formatCode="General" sourceLinked="1"/>
        <c:majorTickMark val="none"/>
        <c:minorTickMark val="none"/>
        <c:tickLblPos val="none"/>
        <c:crossAx val="1607007840"/>
        <c:crosses val="autoZero"/>
        <c:auto val="1"/>
        <c:lblAlgn val="ctr"/>
        <c:lblOffset val="100"/>
        <c:noMultiLvlLbl val="0"/>
      </c:catAx>
      <c:valAx>
        <c:axId val="160700784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crossAx val="16070062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Hoja1!$O$26</c:f>
              <c:strCache>
                <c:ptCount val="1"/>
                <c:pt idx="0">
                  <c:v>Completo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val>
            <c:numRef>
              <c:f>Hoja1!$P$26:$Q$26</c:f>
              <c:numCache>
                <c:formatCode>General</c:formatCode>
                <c:ptCount val="2"/>
                <c:pt idx="0">
                  <c:v>119</c:v>
                </c:pt>
                <c:pt idx="1">
                  <c:v>181</c:v>
                </c:pt>
              </c:numCache>
            </c:numRef>
          </c:val>
        </c:ser>
        <c:ser>
          <c:idx val="1"/>
          <c:order val="1"/>
          <c:tx>
            <c:strRef>
              <c:f>Hoja1!$O$27</c:f>
              <c:strCache>
                <c:ptCount val="1"/>
                <c:pt idx="0">
                  <c:v>Incompleto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val>
            <c:numRef>
              <c:f>Hoja1!$P$27:$Q$27</c:f>
              <c:numCache>
                <c:formatCode>General</c:formatCode>
                <c:ptCount val="2"/>
                <c:pt idx="0">
                  <c:v>2</c:v>
                </c:pt>
                <c:pt idx="1">
                  <c:v>35</c:v>
                </c:pt>
              </c:numCache>
            </c:numRef>
          </c:val>
        </c:ser>
        <c:ser>
          <c:idx val="2"/>
          <c:order val="2"/>
          <c:tx>
            <c:strRef>
              <c:f>Hoja1!$O$28</c:f>
              <c:strCache>
                <c:ptCount val="1"/>
                <c:pt idx="0">
                  <c:v>No reporta</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val>
            <c:numRef>
              <c:f>Hoja1!$P$28:$Q$28</c:f>
              <c:numCache>
                <c:formatCode>General</c:formatCode>
                <c:ptCount val="2"/>
                <c:pt idx="0">
                  <c:v>100</c:v>
                </c:pt>
                <c:pt idx="1">
                  <c:v>5</c:v>
                </c:pt>
              </c:numCache>
            </c:numRef>
          </c:val>
        </c:ser>
        <c:dLbls>
          <c:showLegendKey val="0"/>
          <c:showVal val="0"/>
          <c:showCatName val="0"/>
          <c:showSerName val="0"/>
          <c:showPercent val="0"/>
          <c:showBubbleSize val="0"/>
        </c:dLbls>
        <c:gapWidth val="100"/>
        <c:overlap val="-24"/>
        <c:axId val="1606999136"/>
        <c:axId val="1607009472"/>
      </c:barChart>
      <c:catAx>
        <c:axId val="1606999136"/>
        <c:scaling>
          <c:orientation val="minMax"/>
        </c:scaling>
        <c:delete val="1"/>
        <c:axPos val="b"/>
        <c:numFmt formatCode="General" sourceLinked="1"/>
        <c:majorTickMark val="none"/>
        <c:minorTickMark val="none"/>
        <c:tickLblPos val="none"/>
        <c:crossAx val="1607009472"/>
        <c:crosses val="autoZero"/>
        <c:auto val="1"/>
        <c:lblAlgn val="ctr"/>
        <c:lblOffset val="100"/>
        <c:noMultiLvlLbl val="0"/>
      </c:catAx>
      <c:valAx>
        <c:axId val="160700947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crossAx val="16069991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Hoja1!$B$71</c:f>
              <c:strCache>
                <c:ptCount val="1"/>
                <c:pt idx="0">
                  <c:v>Incompleto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Lit>
              <c:ptCount val="1"/>
              <c:pt idx="0">
                <c:v>AGO 2015</c:v>
              </c:pt>
            </c:strLit>
          </c:cat>
          <c:val>
            <c:numRef>
              <c:f>Hoja1!$C$71</c:f>
              <c:numCache>
                <c:formatCode>General</c:formatCode>
                <c:ptCount val="1"/>
                <c:pt idx="0">
                  <c:v>107</c:v>
                </c:pt>
              </c:numCache>
            </c:numRef>
          </c:val>
        </c:ser>
        <c:ser>
          <c:idx val="0"/>
          <c:order val="1"/>
          <c:tx>
            <c:strRef>
              <c:f>Hoja1!$B$70</c:f>
              <c:strCache>
                <c:ptCount val="1"/>
                <c:pt idx="0">
                  <c:v>Completo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Lit>
              <c:ptCount val="1"/>
              <c:pt idx="0">
                <c:v>AGO 2015</c:v>
              </c:pt>
            </c:strLit>
          </c:cat>
          <c:val>
            <c:numRef>
              <c:f>Hoja1!$C$70</c:f>
              <c:numCache>
                <c:formatCode>General</c:formatCode>
                <c:ptCount val="1"/>
                <c:pt idx="0">
                  <c:v>695</c:v>
                </c:pt>
              </c:numCache>
            </c:numRef>
          </c:val>
        </c:ser>
        <c:ser>
          <c:idx val="2"/>
          <c:order val="2"/>
          <c:tx>
            <c:strRef>
              <c:f>Hoja1!$B$72</c:f>
              <c:strCache>
                <c:ptCount val="1"/>
                <c:pt idx="0">
                  <c:v>No reporta</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val>
            <c:numRef>
              <c:f>Hoja1!$C$72</c:f>
              <c:numCache>
                <c:formatCode>General</c:formatCode>
                <c:ptCount val="1"/>
                <c:pt idx="0">
                  <c:v>13</c:v>
                </c:pt>
              </c:numCache>
            </c:numRef>
          </c:val>
        </c:ser>
        <c:dLbls>
          <c:showLegendKey val="0"/>
          <c:showVal val="0"/>
          <c:showCatName val="0"/>
          <c:showSerName val="0"/>
          <c:showPercent val="0"/>
          <c:showBubbleSize val="0"/>
        </c:dLbls>
        <c:gapWidth val="100"/>
        <c:overlap val="-24"/>
        <c:axId val="1607002944"/>
        <c:axId val="1607006752"/>
      </c:barChart>
      <c:catAx>
        <c:axId val="1607002944"/>
        <c:scaling>
          <c:orientation val="minMax"/>
        </c:scaling>
        <c:delete val="1"/>
        <c:axPos val="b"/>
        <c:numFmt formatCode="General" sourceLinked="1"/>
        <c:majorTickMark val="none"/>
        <c:minorTickMark val="none"/>
        <c:tickLblPos val="none"/>
        <c:crossAx val="1607006752"/>
        <c:crosses val="autoZero"/>
        <c:auto val="1"/>
        <c:lblAlgn val="ctr"/>
        <c:lblOffset val="100"/>
        <c:noMultiLvlLbl val="0"/>
      </c:catAx>
      <c:valAx>
        <c:axId val="160700675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crossAx val="16070029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_rels/data9.xml.rels><?xml version="1.0" encoding="UTF-8" standalone="yes"?>
<Relationships xmlns="http://schemas.openxmlformats.org/package/2006/relationships"><Relationship Id="rId1" Type="http://schemas.openxmlformats.org/officeDocument/2006/relationships/image" Target="../media/image3.png"/></Relationships>
</file>

<file path=ppt/diagrams/_rels/drawing9.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04FF7F-7F41-4757-AC2A-369DF5047AEB}" type="doc">
      <dgm:prSet loTypeId="urn:microsoft.com/office/officeart/2005/8/layout/default#1" loCatId="list" qsTypeId="urn:microsoft.com/office/officeart/2005/8/quickstyle/simple1" qsCatId="simple" csTypeId="urn:microsoft.com/office/officeart/2005/8/colors/accent1_1" csCatId="accent1" phldr="1"/>
      <dgm:spPr/>
      <dgm:t>
        <a:bodyPr/>
        <a:lstStyle/>
        <a:p>
          <a:endParaRPr lang="es-EC"/>
        </a:p>
      </dgm:t>
    </dgm:pt>
    <dgm:pt modelId="{7520D3D8-EB9B-4320-BECA-44A387FF8857}">
      <dgm:prSet phldrT="[Texto]" custT="1"/>
      <dgm:spPr>
        <a:ln>
          <a:solidFill>
            <a:schemeClr val="tx2">
              <a:lumMod val="60000"/>
              <a:lumOff val="40000"/>
            </a:schemeClr>
          </a:solidFill>
        </a:ln>
      </dgm:spPr>
      <dgm:t>
        <a:bodyPr/>
        <a:lstStyle/>
        <a:p>
          <a:r>
            <a:rPr lang="es-EC" sz="2000" dirty="0" smtClean="0"/>
            <a:t>Constitución</a:t>
          </a:r>
        </a:p>
        <a:p>
          <a:r>
            <a:rPr lang="es-EC" sz="1400" dirty="0" smtClean="0"/>
            <a:t>2008</a:t>
          </a:r>
          <a:endParaRPr lang="es-EC" sz="1400" dirty="0"/>
        </a:p>
      </dgm:t>
    </dgm:pt>
    <dgm:pt modelId="{55CD318D-E857-48CE-AD99-02B276D0B2CB}" type="parTrans" cxnId="{E964320B-AEDE-4BDE-B357-A0564AD1426D}">
      <dgm:prSet/>
      <dgm:spPr/>
      <dgm:t>
        <a:bodyPr/>
        <a:lstStyle/>
        <a:p>
          <a:endParaRPr lang="es-EC" sz="1050"/>
        </a:p>
      </dgm:t>
    </dgm:pt>
    <dgm:pt modelId="{8CAEFF1A-014A-4AC8-978E-B4891B12A461}" type="sibTrans" cxnId="{E964320B-AEDE-4BDE-B357-A0564AD1426D}">
      <dgm:prSet/>
      <dgm:spPr/>
      <dgm:t>
        <a:bodyPr/>
        <a:lstStyle/>
        <a:p>
          <a:endParaRPr lang="es-EC" sz="1050"/>
        </a:p>
      </dgm:t>
    </dgm:pt>
    <dgm:pt modelId="{A3BB50F3-30A3-4F51-BA8E-CECB2CE1EFAA}">
      <dgm:prSet phldrT="[Texto]" custT="1"/>
      <dgm:spPr>
        <a:ln>
          <a:solidFill>
            <a:schemeClr val="tx2">
              <a:lumMod val="60000"/>
              <a:lumOff val="40000"/>
            </a:schemeClr>
          </a:solidFill>
        </a:ln>
      </dgm:spPr>
      <dgm:t>
        <a:bodyPr/>
        <a:lstStyle/>
        <a:p>
          <a:pPr>
            <a:lnSpc>
              <a:spcPct val="100000"/>
            </a:lnSpc>
            <a:spcAft>
              <a:spcPct val="35000"/>
            </a:spcAft>
          </a:pPr>
          <a:r>
            <a:rPr lang="es-EC" sz="2000" dirty="0" smtClean="0"/>
            <a:t>COPFP</a:t>
          </a:r>
        </a:p>
        <a:p>
          <a:pPr>
            <a:lnSpc>
              <a:spcPct val="100000"/>
            </a:lnSpc>
            <a:spcAft>
              <a:spcPts val="0"/>
            </a:spcAft>
          </a:pPr>
          <a:r>
            <a:rPr lang="es-EC" sz="1400" dirty="0" smtClean="0"/>
            <a:t>2010</a:t>
          </a:r>
          <a:endParaRPr lang="es-EC" sz="1400" dirty="0"/>
        </a:p>
      </dgm:t>
    </dgm:pt>
    <dgm:pt modelId="{4B0D8386-04C1-4B88-994C-A3A8C30050FE}" type="parTrans" cxnId="{C16878EA-7901-4491-87F2-514813666211}">
      <dgm:prSet/>
      <dgm:spPr/>
      <dgm:t>
        <a:bodyPr/>
        <a:lstStyle/>
        <a:p>
          <a:endParaRPr lang="es-EC" sz="1050"/>
        </a:p>
      </dgm:t>
    </dgm:pt>
    <dgm:pt modelId="{EE39B4EB-13B1-48C6-BE35-5BA58ECA85E3}" type="sibTrans" cxnId="{C16878EA-7901-4491-87F2-514813666211}">
      <dgm:prSet/>
      <dgm:spPr/>
      <dgm:t>
        <a:bodyPr/>
        <a:lstStyle/>
        <a:p>
          <a:endParaRPr lang="es-EC" sz="1050"/>
        </a:p>
      </dgm:t>
    </dgm:pt>
    <dgm:pt modelId="{67EF34FB-41E5-4A6C-A3D8-8DDCDC61F63E}">
      <dgm:prSet phldrT="[Texto]" custT="1"/>
      <dgm:spPr>
        <a:ln>
          <a:solidFill>
            <a:schemeClr val="tx2">
              <a:lumMod val="60000"/>
              <a:lumOff val="40000"/>
            </a:schemeClr>
          </a:solidFill>
        </a:ln>
      </dgm:spPr>
      <dgm:t>
        <a:bodyPr/>
        <a:lstStyle/>
        <a:p>
          <a:r>
            <a:rPr lang="es-EC" sz="2000" dirty="0" smtClean="0"/>
            <a:t>LOOTUGS</a:t>
          </a:r>
          <a:endParaRPr lang="es-EC" sz="3200" dirty="0" smtClean="0"/>
        </a:p>
        <a:p>
          <a:r>
            <a:rPr lang="es-EC" sz="1400" dirty="0" smtClean="0"/>
            <a:t>2016</a:t>
          </a:r>
          <a:endParaRPr lang="es-EC" sz="1400" dirty="0"/>
        </a:p>
      </dgm:t>
    </dgm:pt>
    <dgm:pt modelId="{8EE85ED0-263B-4B9B-900D-FA666F4EC706}" type="parTrans" cxnId="{D762ADC4-B90D-449B-BAA0-BF97C5CC08BD}">
      <dgm:prSet/>
      <dgm:spPr/>
      <dgm:t>
        <a:bodyPr/>
        <a:lstStyle/>
        <a:p>
          <a:endParaRPr lang="es-EC" sz="1050"/>
        </a:p>
      </dgm:t>
    </dgm:pt>
    <dgm:pt modelId="{7D5CBF5D-C040-4841-A553-517B2AB4CF5A}" type="sibTrans" cxnId="{D762ADC4-B90D-449B-BAA0-BF97C5CC08BD}">
      <dgm:prSet/>
      <dgm:spPr/>
      <dgm:t>
        <a:bodyPr/>
        <a:lstStyle/>
        <a:p>
          <a:endParaRPr lang="es-EC" sz="1050"/>
        </a:p>
      </dgm:t>
    </dgm:pt>
    <dgm:pt modelId="{7D09FEC2-FAA8-469C-BDD0-6596ED4AF59F}">
      <dgm:prSet phldrT="[Texto]" custT="1"/>
      <dgm:spPr>
        <a:ln>
          <a:solidFill>
            <a:schemeClr val="tx2">
              <a:lumMod val="60000"/>
              <a:lumOff val="40000"/>
            </a:schemeClr>
          </a:solidFill>
        </a:ln>
      </dgm:spPr>
      <dgm:t>
        <a:bodyPr/>
        <a:lstStyle/>
        <a:p>
          <a:r>
            <a:rPr lang="es-EC" sz="2000" dirty="0" smtClean="0"/>
            <a:t>COOTAD</a:t>
          </a:r>
        </a:p>
        <a:p>
          <a:r>
            <a:rPr lang="es-EC" sz="1400" dirty="0" smtClean="0"/>
            <a:t>2010</a:t>
          </a:r>
          <a:endParaRPr lang="es-EC" sz="1400" dirty="0"/>
        </a:p>
      </dgm:t>
    </dgm:pt>
    <dgm:pt modelId="{5D910F86-223E-4005-ABD0-164820D17776}" type="parTrans" cxnId="{7CFC5199-813E-4F83-88D9-888E42635F3D}">
      <dgm:prSet/>
      <dgm:spPr/>
      <dgm:t>
        <a:bodyPr/>
        <a:lstStyle/>
        <a:p>
          <a:endParaRPr lang="es-EC" sz="1050"/>
        </a:p>
      </dgm:t>
    </dgm:pt>
    <dgm:pt modelId="{44FD5542-A35E-4589-99CE-BA0F7C839EB2}" type="sibTrans" cxnId="{7CFC5199-813E-4F83-88D9-888E42635F3D}">
      <dgm:prSet/>
      <dgm:spPr/>
      <dgm:t>
        <a:bodyPr/>
        <a:lstStyle/>
        <a:p>
          <a:endParaRPr lang="es-EC" sz="1050"/>
        </a:p>
      </dgm:t>
    </dgm:pt>
    <dgm:pt modelId="{15A01BB2-670F-46B2-83EA-15535F734EEE}" type="pres">
      <dgm:prSet presAssocID="{3D04FF7F-7F41-4757-AC2A-369DF5047AEB}" presName="diagram" presStyleCnt="0">
        <dgm:presLayoutVars>
          <dgm:dir/>
          <dgm:resizeHandles val="exact"/>
        </dgm:presLayoutVars>
      </dgm:prSet>
      <dgm:spPr/>
      <dgm:t>
        <a:bodyPr/>
        <a:lstStyle/>
        <a:p>
          <a:endParaRPr lang="es-EC"/>
        </a:p>
      </dgm:t>
    </dgm:pt>
    <dgm:pt modelId="{1EFC7D5F-DB7D-4FDB-A8A9-67E6D157FA62}" type="pres">
      <dgm:prSet presAssocID="{7520D3D8-EB9B-4320-BECA-44A387FF8857}" presName="node" presStyleLbl="node1" presStyleIdx="0" presStyleCnt="4" custLinFactNeighborY="10448">
        <dgm:presLayoutVars>
          <dgm:bulletEnabled val="1"/>
        </dgm:presLayoutVars>
      </dgm:prSet>
      <dgm:spPr/>
      <dgm:t>
        <a:bodyPr/>
        <a:lstStyle/>
        <a:p>
          <a:endParaRPr lang="es-EC"/>
        </a:p>
      </dgm:t>
    </dgm:pt>
    <dgm:pt modelId="{03CA0FB0-9158-4A98-902F-A7F2072BEB99}" type="pres">
      <dgm:prSet presAssocID="{8CAEFF1A-014A-4AC8-978E-B4891B12A461}" presName="sibTrans" presStyleCnt="0"/>
      <dgm:spPr/>
    </dgm:pt>
    <dgm:pt modelId="{11D36D61-92F3-486A-A961-8D3D20F05C20}" type="pres">
      <dgm:prSet presAssocID="{7D09FEC2-FAA8-469C-BDD0-6596ED4AF59F}" presName="node" presStyleLbl="node1" presStyleIdx="1" presStyleCnt="4" custLinFactNeighborY="6530">
        <dgm:presLayoutVars>
          <dgm:bulletEnabled val="1"/>
        </dgm:presLayoutVars>
      </dgm:prSet>
      <dgm:spPr/>
      <dgm:t>
        <a:bodyPr/>
        <a:lstStyle/>
        <a:p>
          <a:endParaRPr lang="es-EC"/>
        </a:p>
      </dgm:t>
    </dgm:pt>
    <dgm:pt modelId="{0DA2BD7A-7BAE-4947-8EE6-1EA106F5B54E}" type="pres">
      <dgm:prSet presAssocID="{44FD5542-A35E-4589-99CE-BA0F7C839EB2}" presName="sibTrans" presStyleCnt="0"/>
      <dgm:spPr/>
    </dgm:pt>
    <dgm:pt modelId="{23CC791B-E5D3-4526-8523-1401DE04D866}" type="pres">
      <dgm:prSet presAssocID="{A3BB50F3-30A3-4F51-BA8E-CECB2CE1EFAA}" presName="node" presStyleLbl="node1" presStyleIdx="2" presStyleCnt="4">
        <dgm:presLayoutVars>
          <dgm:bulletEnabled val="1"/>
        </dgm:presLayoutVars>
      </dgm:prSet>
      <dgm:spPr/>
      <dgm:t>
        <a:bodyPr/>
        <a:lstStyle/>
        <a:p>
          <a:endParaRPr lang="es-EC"/>
        </a:p>
      </dgm:t>
    </dgm:pt>
    <dgm:pt modelId="{03320C2B-8E58-4032-BB8B-E4D0F12F83B2}" type="pres">
      <dgm:prSet presAssocID="{EE39B4EB-13B1-48C6-BE35-5BA58ECA85E3}" presName="sibTrans" presStyleCnt="0"/>
      <dgm:spPr/>
    </dgm:pt>
    <dgm:pt modelId="{E7CA2918-5494-449F-A71A-38E0561D40DE}" type="pres">
      <dgm:prSet presAssocID="{67EF34FB-41E5-4A6C-A3D8-8DDCDC61F63E}" presName="node" presStyleLbl="node1" presStyleIdx="3" presStyleCnt="4" custLinFactNeighborY="-5224">
        <dgm:presLayoutVars>
          <dgm:bulletEnabled val="1"/>
        </dgm:presLayoutVars>
      </dgm:prSet>
      <dgm:spPr/>
      <dgm:t>
        <a:bodyPr/>
        <a:lstStyle/>
        <a:p>
          <a:endParaRPr lang="es-EC"/>
        </a:p>
      </dgm:t>
    </dgm:pt>
  </dgm:ptLst>
  <dgm:cxnLst>
    <dgm:cxn modelId="{49108796-2C9C-40F7-91B0-3F899BD9758B}" type="presOf" srcId="{7D09FEC2-FAA8-469C-BDD0-6596ED4AF59F}" destId="{11D36D61-92F3-486A-A961-8D3D20F05C20}" srcOrd="0" destOrd="0" presId="urn:microsoft.com/office/officeart/2005/8/layout/default#1"/>
    <dgm:cxn modelId="{7CFC5199-813E-4F83-88D9-888E42635F3D}" srcId="{3D04FF7F-7F41-4757-AC2A-369DF5047AEB}" destId="{7D09FEC2-FAA8-469C-BDD0-6596ED4AF59F}" srcOrd="1" destOrd="0" parTransId="{5D910F86-223E-4005-ABD0-164820D17776}" sibTransId="{44FD5542-A35E-4589-99CE-BA0F7C839EB2}"/>
    <dgm:cxn modelId="{C16878EA-7901-4491-87F2-514813666211}" srcId="{3D04FF7F-7F41-4757-AC2A-369DF5047AEB}" destId="{A3BB50F3-30A3-4F51-BA8E-CECB2CE1EFAA}" srcOrd="2" destOrd="0" parTransId="{4B0D8386-04C1-4B88-994C-A3A8C30050FE}" sibTransId="{EE39B4EB-13B1-48C6-BE35-5BA58ECA85E3}"/>
    <dgm:cxn modelId="{30187D38-9C79-496F-B5B0-F5EE1D7C9F12}" type="presOf" srcId="{67EF34FB-41E5-4A6C-A3D8-8DDCDC61F63E}" destId="{E7CA2918-5494-449F-A71A-38E0561D40DE}" srcOrd="0" destOrd="0" presId="urn:microsoft.com/office/officeart/2005/8/layout/default#1"/>
    <dgm:cxn modelId="{8A85CF1E-E2F6-494B-8749-1A5399A673B2}" type="presOf" srcId="{3D04FF7F-7F41-4757-AC2A-369DF5047AEB}" destId="{15A01BB2-670F-46B2-83EA-15535F734EEE}" srcOrd="0" destOrd="0" presId="urn:microsoft.com/office/officeart/2005/8/layout/default#1"/>
    <dgm:cxn modelId="{3F5A986C-4AF4-4278-A522-2AEC3CCAD63E}" type="presOf" srcId="{7520D3D8-EB9B-4320-BECA-44A387FF8857}" destId="{1EFC7D5F-DB7D-4FDB-A8A9-67E6D157FA62}" srcOrd="0" destOrd="0" presId="urn:microsoft.com/office/officeart/2005/8/layout/default#1"/>
    <dgm:cxn modelId="{F91A969B-BDEA-4E96-9E23-66DD3D5A7669}" type="presOf" srcId="{A3BB50F3-30A3-4F51-BA8E-CECB2CE1EFAA}" destId="{23CC791B-E5D3-4526-8523-1401DE04D866}" srcOrd="0" destOrd="0" presId="urn:microsoft.com/office/officeart/2005/8/layout/default#1"/>
    <dgm:cxn modelId="{E964320B-AEDE-4BDE-B357-A0564AD1426D}" srcId="{3D04FF7F-7F41-4757-AC2A-369DF5047AEB}" destId="{7520D3D8-EB9B-4320-BECA-44A387FF8857}" srcOrd="0" destOrd="0" parTransId="{55CD318D-E857-48CE-AD99-02B276D0B2CB}" sibTransId="{8CAEFF1A-014A-4AC8-978E-B4891B12A461}"/>
    <dgm:cxn modelId="{D762ADC4-B90D-449B-BAA0-BF97C5CC08BD}" srcId="{3D04FF7F-7F41-4757-AC2A-369DF5047AEB}" destId="{67EF34FB-41E5-4A6C-A3D8-8DDCDC61F63E}" srcOrd="3" destOrd="0" parTransId="{8EE85ED0-263B-4B9B-900D-FA666F4EC706}" sibTransId="{7D5CBF5D-C040-4841-A553-517B2AB4CF5A}"/>
    <dgm:cxn modelId="{8C8F97CC-B4D1-43E8-8B22-5BAEADD75967}" type="presParOf" srcId="{15A01BB2-670F-46B2-83EA-15535F734EEE}" destId="{1EFC7D5F-DB7D-4FDB-A8A9-67E6D157FA62}" srcOrd="0" destOrd="0" presId="urn:microsoft.com/office/officeart/2005/8/layout/default#1"/>
    <dgm:cxn modelId="{499E9821-514A-4A13-94D2-AFEB6C5C138B}" type="presParOf" srcId="{15A01BB2-670F-46B2-83EA-15535F734EEE}" destId="{03CA0FB0-9158-4A98-902F-A7F2072BEB99}" srcOrd="1" destOrd="0" presId="urn:microsoft.com/office/officeart/2005/8/layout/default#1"/>
    <dgm:cxn modelId="{19AB8898-4306-4443-80D3-8136B1D26548}" type="presParOf" srcId="{15A01BB2-670F-46B2-83EA-15535F734EEE}" destId="{11D36D61-92F3-486A-A961-8D3D20F05C20}" srcOrd="2" destOrd="0" presId="urn:microsoft.com/office/officeart/2005/8/layout/default#1"/>
    <dgm:cxn modelId="{7A590309-27A0-41B4-AD3A-1F266D18A30E}" type="presParOf" srcId="{15A01BB2-670F-46B2-83EA-15535F734EEE}" destId="{0DA2BD7A-7BAE-4947-8EE6-1EA106F5B54E}" srcOrd="3" destOrd="0" presId="urn:microsoft.com/office/officeart/2005/8/layout/default#1"/>
    <dgm:cxn modelId="{74A68AE4-B9E9-4C2E-96AF-572889BCDF9F}" type="presParOf" srcId="{15A01BB2-670F-46B2-83EA-15535F734EEE}" destId="{23CC791B-E5D3-4526-8523-1401DE04D866}" srcOrd="4" destOrd="0" presId="urn:microsoft.com/office/officeart/2005/8/layout/default#1"/>
    <dgm:cxn modelId="{95090A9F-F932-45F5-A528-B49D4DA58D74}" type="presParOf" srcId="{15A01BB2-670F-46B2-83EA-15535F734EEE}" destId="{03320C2B-8E58-4032-BB8B-E4D0F12F83B2}" srcOrd="5" destOrd="0" presId="urn:microsoft.com/office/officeart/2005/8/layout/default#1"/>
    <dgm:cxn modelId="{4720E0CA-F007-4713-BE42-EB1D1ACB0B37}" type="presParOf" srcId="{15A01BB2-670F-46B2-83EA-15535F734EEE}" destId="{E7CA2918-5494-449F-A71A-38E0561D40DE}"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479C64B-C878-4612-8E43-A5A8D2FA41A8}" type="doc">
      <dgm:prSet loTypeId="urn:microsoft.com/office/officeart/2005/8/layout/vList6" loCatId="process" qsTypeId="urn:microsoft.com/office/officeart/2005/8/quickstyle/simple1" qsCatId="simple" csTypeId="urn:microsoft.com/office/officeart/2005/8/colors/colorful2" csCatId="colorful" phldr="1"/>
      <dgm:spPr/>
      <dgm:t>
        <a:bodyPr/>
        <a:lstStyle/>
        <a:p>
          <a:endParaRPr lang="es-EC"/>
        </a:p>
      </dgm:t>
    </dgm:pt>
    <dgm:pt modelId="{04EF173D-813D-4DED-9996-682CF0AC796A}">
      <dgm:prSet phldrT="[Texto]" custT="1"/>
      <dgm:spPr>
        <a:solidFill>
          <a:schemeClr val="accent2">
            <a:lumMod val="75000"/>
          </a:schemeClr>
        </a:solidFill>
      </dgm:spPr>
      <dgm:t>
        <a:bodyPr/>
        <a:lstStyle/>
        <a:p>
          <a:pPr algn="ctr"/>
          <a:r>
            <a:rPr lang="es-EC" sz="1600" b="1" u="none" dirty="0" smtClean="0">
              <a:latin typeface="Calibri" panose="020F0502020204030204" pitchFamily="34" charset="0"/>
            </a:rPr>
            <a:t>Guías Metodológicas e Insumos técnicos</a:t>
          </a:r>
          <a:endParaRPr lang="es-EC" sz="1600" b="0" u="none" dirty="0"/>
        </a:p>
      </dgm:t>
    </dgm:pt>
    <dgm:pt modelId="{4D40DFB6-3546-43AE-89D5-2DE90AF2331C}" type="parTrans" cxnId="{3A790DA4-A09B-455D-9D6A-3B2C3A327BC1}">
      <dgm:prSet/>
      <dgm:spPr/>
      <dgm:t>
        <a:bodyPr/>
        <a:lstStyle/>
        <a:p>
          <a:endParaRPr lang="es-EC"/>
        </a:p>
      </dgm:t>
    </dgm:pt>
    <dgm:pt modelId="{3F14CBD3-BD8E-4D8A-8F3B-84771AAD5C31}" type="sibTrans" cxnId="{3A790DA4-A09B-455D-9D6A-3B2C3A327BC1}">
      <dgm:prSet/>
      <dgm:spPr>
        <a:solidFill>
          <a:schemeClr val="accent1">
            <a:lumMod val="75000"/>
          </a:schemeClr>
        </a:solidFill>
      </dgm:spPr>
      <dgm:t>
        <a:bodyPr/>
        <a:lstStyle/>
        <a:p>
          <a:endParaRPr lang="es-EC"/>
        </a:p>
      </dgm:t>
    </dgm:pt>
    <dgm:pt modelId="{DDEF61D7-D8F2-4D05-AC98-69A3E0DBA1F4}">
      <dgm:prSet phldrT="[Texto]" custT="1"/>
      <dgm:spPr>
        <a:solidFill>
          <a:schemeClr val="accent3">
            <a:lumMod val="75000"/>
          </a:schemeClr>
        </a:solidFill>
      </dgm:spPr>
      <dgm:t>
        <a:bodyPr/>
        <a:lstStyle/>
        <a:p>
          <a:pPr algn="ctr"/>
          <a:r>
            <a:rPr lang="es-EC" sz="1600" b="1" u="none" dirty="0" smtClean="0">
              <a:latin typeface="Calibri" panose="020F0502020204030204" pitchFamily="34" charset="0"/>
            </a:rPr>
            <a:t>Sistema de Información para los GAD </a:t>
          </a:r>
          <a:r>
            <a:rPr lang="es-EC" sz="1600" u="none" dirty="0" smtClean="0">
              <a:latin typeface="Calibri" panose="020F0502020204030204" pitchFamily="34" charset="0"/>
            </a:rPr>
            <a:t> </a:t>
          </a:r>
          <a:endParaRPr lang="es-EC" sz="1600" u="none" dirty="0"/>
        </a:p>
      </dgm:t>
    </dgm:pt>
    <dgm:pt modelId="{2DE9FF05-C2F1-4F74-9A0F-CAE72CB1DFBF}" type="parTrans" cxnId="{51E043AA-607E-4CCF-B41F-1B56B397AEE4}">
      <dgm:prSet/>
      <dgm:spPr/>
      <dgm:t>
        <a:bodyPr/>
        <a:lstStyle/>
        <a:p>
          <a:endParaRPr lang="es-EC"/>
        </a:p>
      </dgm:t>
    </dgm:pt>
    <dgm:pt modelId="{0F3297FF-8292-4167-82BD-85FD0E98A0EA}" type="sibTrans" cxnId="{51E043AA-607E-4CCF-B41F-1B56B397AEE4}">
      <dgm:prSet/>
      <dgm:spPr>
        <a:solidFill>
          <a:schemeClr val="accent1">
            <a:lumMod val="75000"/>
          </a:schemeClr>
        </a:solidFill>
      </dgm:spPr>
      <dgm:t>
        <a:bodyPr/>
        <a:lstStyle/>
        <a:p>
          <a:endParaRPr lang="es-EC"/>
        </a:p>
      </dgm:t>
    </dgm:pt>
    <dgm:pt modelId="{7482CB99-1F2A-46CD-A7E4-752988D47008}">
      <dgm:prSet phldrT="[Texto]" custT="1"/>
      <dgm:spPr>
        <a:solidFill>
          <a:schemeClr val="accent5">
            <a:lumMod val="50000"/>
          </a:schemeClr>
        </a:solidFill>
      </dgm:spPr>
      <dgm:t>
        <a:bodyPr/>
        <a:lstStyle/>
        <a:p>
          <a:pPr algn="ctr"/>
          <a:r>
            <a:rPr lang="es-EC" sz="1600" b="1" u="none" dirty="0" smtClean="0"/>
            <a:t>Academia</a:t>
          </a:r>
          <a:endParaRPr lang="es-EC" sz="1600" u="none" dirty="0"/>
        </a:p>
      </dgm:t>
    </dgm:pt>
    <dgm:pt modelId="{F2DF3386-C7AE-4134-850E-C50CD1B0D9E5}" type="parTrans" cxnId="{01F76FC6-653B-43A1-9426-91FBD4E641ED}">
      <dgm:prSet/>
      <dgm:spPr/>
      <dgm:t>
        <a:bodyPr/>
        <a:lstStyle/>
        <a:p>
          <a:endParaRPr lang="es-EC"/>
        </a:p>
      </dgm:t>
    </dgm:pt>
    <dgm:pt modelId="{9EB76549-2FBD-4FB2-AFDA-AD8BFBDE9CF1}" type="sibTrans" cxnId="{01F76FC6-653B-43A1-9426-91FBD4E641ED}">
      <dgm:prSet/>
      <dgm:spPr/>
      <dgm:t>
        <a:bodyPr/>
        <a:lstStyle/>
        <a:p>
          <a:endParaRPr lang="es-EC"/>
        </a:p>
      </dgm:t>
    </dgm:pt>
    <dgm:pt modelId="{D1E7F1DB-FEE1-438F-817D-88DF7B6F1846}">
      <dgm:prSet custT="1"/>
      <dgm:spPr/>
      <dgm:t>
        <a:bodyPr/>
        <a:lstStyle/>
        <a:p>
          <a:pPr algn="ctr"/>
          <a:r>
            <a:rPr lang="es-EC" sz="1600" b="1" u="none" dirty="0" smtClean="0">
              <a:latin typeface="Calibri" panose="020F0502020204030204" pitchFamily="34" charset="0"/>
            </a:rPr>
            <a:t>Asesorías, capacitaciones y acompañamientos</a:t>
          </a:r>
          <a:endParaRPr lang="es-EC" sz="1600" u="none" dirty="0"/>
        </a:p>
      </dgm:t>
    </dgm:pt>
    <dgm:pt modelId="{23E1E57C-7ECE-4C0A-9BCA-33EC38E015D9}" type="parTrans" cxnId="{E586EA5D-66A6-488E-9A20-017D917B8DD2}">
      <dgm:prSet/>
      <dgm:spPr/>
      <dgm:t>
        <a:bodyPr/>
        <a:lstStyle/>
        <a:p>
          <a:endParaRPr lang="es-EC"/>
        </a:p>
      </dgm:t>
    </dgm:pt>
    <dgm:pt modelId="{BF04486E-3A85-450A-9A35-709FECAFF17F}" type="sibTrans" cxnId="{E586EA5D-66A6-488E-9A20-017D917B8DD2}">
      <dgm:prSet/>
      <dgm:spPr>
        <a:solidFill>
          <a:schemeClr val="accent1">
            <a:lumMod val="75000"/>
          </a:schemeClr>
        </a:solidFill>
      </dgm:spPr>
      <dgm:t>
        <a:bodyPr/>
        <a:lstStyle/>
        <a:p>
          <a:endParaRPr lang="es-EC"/>
        </a:p>
      </dgm:t>
    </dgm:pt>
    <dgm:pt modelId="{15C0A95F-C2D8-474D-A35B-63CF498DEC81}">
      <dgm:prSet custT="1"/>
      <dgm:spPr/>
      <dgm:t>
        <a:bodyPr anchor="ctr"/>
        <a:lstStyle/>
        <a:p>
          <a:pPr algn="just"/>
          <a:r>
            <a:rPr lang="es-EC" sz="1600" b="0" dirty="0" smtClean="0"/>
            <a:t>Lineamientos para la elaboración de Planes de Desarrollo y  Ordenamiento Territorial de los Gobiernos Autónomos Descentralizados.</a:t>
          </a:r>
          <a:endParaRPr lang="es-EC" sz="1600" dirty="0"/>
        </a:p>
      </dgm:t>
    </dgm:pt>
    <dgm:pt modelId="{00B19462-DB8A-4C55-8EDB-6E3C9ACE9EEF}" type="parTrans" cxnId="{B4DC82AB-EF77-41D1-937F-00FBF036BAA6}">
      <dgm:prSet/>
      <dgm:spPr/>
      <dgm:t>
        <a:bodyPr/>
        <a:lstStyle/>
        <a:p>
          <a:endParaRPr lang="es-EC"/>
        </a:p>
      </dgm:t>
    </dgm:pt>
    <dgm:pt modelId="{4A1141C8-1B77-4D28-892E-14FF18B82A27}" type="sibTrans" cxnId="{B4DC82AB-EF77-41D1-937F-00FBF036BAA6}">
      <dgm:prSet/>
      <dgm:spPr/>
      <dgm:t>
        <a:bodyPr/>
        <a:lstStyle/>
        <a:p>
          <a:endParaRPr lang="es-EC"/>
        </a:p>
      </dgm:t>
    </dgm:pt>
    <dgm:pt modelId="{8568F5D3-4CBD-43B3-AA93-56F4A854FFE3}">
      <dgm:prSet custT="1"/>
      <dgm:spPr/>
      <dgm:t>
        <a:bodyPr anchor="ctr"/>
        <a:lstStyle/>
        <a:p>
          <a:pPr algn="just"/>
          <a:r>
            <a:rPr lang="es-EC" sz="1600" dirty="0" smtClean="0">
              <a:latin typeface="Calibri" panose="020F0502020204030204" pitchFamily="34" charset="0"/>
            </a:rPr>
            <a:t>Proceso de actualización y/o formulación de los PDOT con los GAD y equipos responsables de los planes (Técnicos y Consultores).</a:t>
          </a:r>
          <a:endParaRPr lang="es-EC" sz="1600" dirty="0"/>
        </a:p>
      </dgm:t>
    </dgm:pt>
    <dgm:pt modelId="{D4699F56-3ECA-4214-91CC-34161A09EC60}" type="parTrans" cxnId="{CE717219-D1BD-45DB-8DD3-19560EA01C0B}">
      <dgm:prSet/>
      <dgm:spPr/>
      <dgm:t>
        <a:bodyPr/>
        <a:lstStyle/>
        <a:p>
          <a:endParaRPr lang="es-EC"/>
        </a:p>
      </dgm:t>
    </dgm:pt>
    <dgm:pt modelId="{C318E001-2A1D-4211-9069-295A207E5C9B}" type="sibTrans" cxnId="{CE717219-D1BD-45DB-8DD3-19560EA01C0B}">
      <dgm:prSet/>
      <dgm:spPr/>
      <dgm:t>
        <a:bodyPr/>
        <a:lstStyle/>
        <a:p>
          <a:endParaRPr lang="es-EC"/>
        </a:p>
      </dgm:t>
    </dgm:pt>
    <dgm:pt modelId="{DFB5A6BC-3AB2-4188-8BAD-63FA043756BD}">
      <dgm:prSet custT="1"/>
      <dgm:spPr>
        <a:solidFill>
          <a:schemeClr val="accent3">
            <a:lumMod val="20000"/>
            <a:lumOff val="80000"/>
            <a:alpha val="90000"/>
          </a:schemeClr>
        </a:solidFill>
      </dgm:spPr>
      <dgm:t>
        <a:bodyPr anchor="ctr"/>
        <a:lstStyle/>
        <a:p>
          <a:pPr algn="just"/>
          <a:r>
            <a:rPr lang="es-EC" sz="1600" dirty="0" smtClean="0">
              <a:latin typeface="Calibri" panose="020F0502020204030204" pitchFamily="34" charset="0"/>
            </a:rPr>
            <a:t>Módulo de Planificación.</a:t>
          </a:r>
          <a:endParaRPr lang="es-EC" sz="1600" dirty="0"/>
        </a:p>
      </dgm:t>
    </dgm:pt>
    <dgm:pt modelId="{AA820E90-91F5-4A31-BCA5-2590BF4B298D}" type="parTrans" cxnId="{7EF1D929-1629-4588-98B7-D62530B39978}">
      <dgm:prSet/>
      <dgm:spPr/>
      <dgm:t>
        <a:bodyPr/>
        <a:lstStyle/>
        <a:p>
          <a:endParaRPr lang="es-EC"/>
        </a:p>
      </dgm:t>
    </dgm:pt>
    <dgm:pt modelId="{31F38789-4CAF-4AE2-B607-3E2E9A1E065F}" type="sibTrans" cxnId="{7EF1D929-1629-4588-98B7-D62530B39978}">
      <dgm:prSet/>
      <dgm:spPr/>
      <dgm:t>
        <a:bodyPr/>
        <a:lstStyle/>
        <a:p>
          <a:endParaRPr lang="es-EC"/>
        </a:p>
      </dgm:t>
    </dgm:pt>
    <dgm:pt modelId="{02C60442-9A08-4437-BF0C-937A71ACBA8B}">
      <dgm:prSet custT="1"/>
      <dgm:spPr>
        <a:solidFill>
          <a:schemeClr val="accent5">
            <a:lumMod val="20000"/>
            <a:lumOff val="80000"/>
            <a:alpha val="90000"/>
          </a:schemeClr>
        </a:solidFill>
      </dgm:spPr>
      <dgm:t>
        <a:bodyPr anchor="ctr"/>
        <a:lstStyle/>
        <a:p>
          <a:pPr algn="just"/>
          <a:r>
            <a:rPr lang="es-EC" sz="1600" dirty="0" smtClean="0"/>
            <a:t>Formación de profesionales de tercer y cuarto nivel , </a:t>
          </a:r>
          <a:endParaRPr lang="es-EC" sz="1600" dirty="0"/>
        </a:p>
      </dgm:t>
    </dgm:pt>
    <dgm:pt modelId="{34174F60-35D9-4F90-8401-1CF04D4B1EAD}" type="parTrans" cxnId="{F3FB5F7F-0123-4DA0-9634-E39B9A7F98FA}">
      <dgm:prSet/>
      <dgm:spPr/>
      <dgm:t>
        <a:bodyPr/>
        <a:lstStyle/>
        <a:p>
          <a:endParaRPr lang="es-EC"/>
        </a:p>
      </dgm:t>
    </dgm:pt>
    <dgm:pt modelId="{B1F7D4D2-0091-4834-AF0B-A1F526AE7692}" type="sibTrans" cxnId="{F3FB5F7F-0123-4DA0-9634-E39B9A7F98FA}">
      <dgm:prSet/>
      <dgm:spPr/>
      <dgm:t>
        <a:bodyPr/>
        <a:lstStyle/>
        <a:p>
          <a:endParaRPr lang="es-EC"/>
        </a:p>
      </dgm:t>
    </dgm:pt>
    <dgm:pt modelId="{8BF49A42-5429-4988-BE59-80735310BF4D}">
      <dgm:prSet custT="1"/>
      <dgm:spPr>
        <a:solidFill>
          <a:schemeClr val="accent3">
            <a:lumMod val="20000"/>
            <a:lumOff val="80000"/>
            <a:alpha val="90000"/>
          </a:schemeClr>
        </a:solidFill>
      </dgm:spPr>
      <dgm:t>
        <a:bodyPr anchor="ctr"/>
        <a:lstStyle/>
        <a:p>
          <a:pPr algn="just"/>
          <a:r>
            <a:rPr lang="es-EC" sz="1600" dirty="0" smtClean="0">
              <a:latin typeface="Calibri" panose="020F0502020204030204" pitchFamily="34" charset="0"/>
            </a:rPr>
            <a:t>Módulo de Seguimiento</a:t>
          </a:r>
          <a:endParaRPr lang="es-EC" sz="1600" dirty="0"/>
        </a:p>
      </dgm:t>
    </dgm:pt>
    <dgm:pt modelId="{8A351389-C1AB-44D6-B3A0-8F39CE81B3F9}" type="parTrans" cxnId="{81B8A455-D128-4B0B-AE34-893E83D0BC4D}">
      <dgm:prSet/>
      <dgm:spPr/>
      <dgm:t>
        <a:bodyPr/>
        <a:lstStyle/>
        <a:p>
          <a:endParaRPr lang="es-EC"/>
        </a:p>
      </dgm:t>
    </dgm:pt>
    <dgm:pt modelId="{15E95BA4-F60B-4D46-A4CB-F4C70010C6C0}" type="sibTrans" cxnId="{81B8A455-D128-4B0B-AE34-893E83D0BC4D}">
      <dgm:prSet/>
      <dgm:spPr/>
      <dgm:t>
        <a:bodyPr/>
        <a:lstStyle/>
        <a:p>
          <a:endParaRPr lang="es-EC"/>
        </a:p>
      </dgm:t>
    </dgm:pt>
    <dgm:pt modelId="{724A795E-A89E-4DFD-AA8E-C0D0425F01E4}">
      <dgm:prSet custT="1"/>
      <dgm:spPr>
        <a:solidFill>
          <a:schemeClr val="accent5">
            <a:lumMod val="20000"/>
            <a:lumOff val="80000"/>
            <a:alpha val="90000"/>
          </a:schemeClr>
        </a:solidFill>
      </dgm:spPr>
      <dgm:t>
        <a:bodyPr anchor="ctr"/>
        <a:lstStyle/>
        <a:p>
          <a:pPr algn="just"/>
          <a:r>
            <a:rPr lang="es-EC" sz="1600" dirty="0" smtClean="0"/>
            <a:t>Fortalecimiento y generación de capacidades. </a:t>
          </a:r>
          <a:r>
            <a:rPr lang="es-EC" sz="1600" dirty="0" err="1" smtClean="0"/>
            <a:t>Ejem</a:t>
          </a:r>
          <a:r>
            <a:rPr lang="es-EC" sz="1600" dirty="0" smtClean="0"/>
            <a:t>: Simposio </a:t>
          </a:r>
          <a:r>
            <a:rPr lang="es-EC" sz="1600" dirty="0" err="1" smtClean="0"/>
            <a:t>SNDUyPT</a:t>
          </a:r>
          <a:r>
            <a:rPr lang="es-EC" sz="1600" dirty="0" smtClean="0"/>
            <a:t>.</a:t>
          </a:r>
          <a:endParaRPr lang="es-EC" sz="1600" dirty="0"/>
        </a:p>
      </dgm:t>
    </dgm:pt>
    <dgm:pt modelId="{57A7C19F-A130-43F9-A16E-FA5CF5912A63}" type="parTrans" cxnId="{B7318885-0FA7-44B3-82A0-48EA21918973}">
      <dgm:prSet/>
      <dgm:spPr/>
      <dgm:t>
        <a:bodyPr/>
        <a:lstStyle/>
        <a:p>
          <a:endParaRPr lang="es-EC"/>
        </a:p>
      </dgm:t>
    </dgm:pt>
    <dgm:pt modelId="{C2BC16F3-DCE9-4A8D-B158-5DDB51880ED8}" type="sibTrans" cxnId="{B7318885-0FA7-44B3-82A0-48EA21918973}">
      <dgm:prSet/>
      <dgm:spPr/>
      <dgm:t>
        <a:bodyPr/>
        <a:lstStyle/>
        <a:p>
          <a:endParaRPr lang="es-EC"/>
        </a:p>
      </dgm:t>
    </dgm:pt>
    <dgm:pt modelId="{FE76C602-3E83-4DBF-B168-046DECE8E7E2}">
      <dgm:prSet custT="1"/>
      <dgm:spPr/>
      <dgm:t>
        <a:bodyPr anchor="ctr"/>
        <a:lstStyle/>
        <a:p>
          <a:pPr algn="just"/>
          <a:r>
            <a:rPr lang="es-EC" sz="1600" dirty="0" smtClean="0"/>
            <a:t>Información cartográfica y estadística</a:t>
          </a:r>
          <a:endParaRPr lang="es-EC" sz="1600" dirty="0"/>
        </a:p>
      </dgm:t>
    </dgm:pt>
    <dgm:pt modelId="{736F7769-7B9E-4C55-8EE6-08293FE8EF15}" type="parTrans" cxnId="{73F30D4D-4AA1-4C84-BBA8-6B9F8F6046FF}">
      <dgm:prSet/>
      <dgm:spPr/>
    </dgm:pt>
    <dgm:pt modelId="{96D4DFD5-45A9-404B-877E-809F93213E40}" type="sibTrans" cxnId="{73F30D4D-4AA1-4C84-BBA8-6B9F8F6046FF}">
      <dgm:prSet/>
      <dgm:spPr/>
    </dgm:pt>
    <dgm:pt modelId="{46A6EB4F-388B-45A4-B07D-D00E745C9EA1}" type="pres">
      <dgm:prSet presAssocID="{E479C64B-C878-4612-8E43-A5A8D2FA41A8}" presName="Name0" presStyleCnt="0">
        <dgm:presLayoutVars>
          <dgm:dir/>
          <dgm:animLvl val="lvl"/>
          <dgm:resizeHandles/>
        </dgm:presLayoutVars>
      </dgm:prSet>
      <dgm:spPr/>
      <dgm:t>
        <a:bodyPr/>
        <a:lstStyle/>
        <a:p>
          <a:endParaRPr lang="es-EC"/>
        </a:p>
      </dgm:t>
    </dgm:pt>
    <dgm:pt modelId="{DF66D8EC-89A4-408F-B429-56BC6DB8A904}" type="pres">
      <dgm:prSet presAssocID="{04EF173D-813D-4DED-9996-682CF0AC796A}" presName="linNode" presStyleCnt="0"/>
      <dgm:spPr/>
    </dgm:pt>
    <dgm:pt modelId="{8000DB35-9F95-433F-A0B6-EF8542CCD3C5}" type="pres">
      <dgm:prSet presAssocID="{04EF173D-813D-4DED-9996-682CF0AC796A}" presName="parentShp" presStyleLbl="node1" presStyleIdx="0" presStyleCnt="4" custScaleX="55770" custScaleY="86035" custLinFactNeighborX="-2168" custLinFactNeighborY="-126">
        <dgm:presLayoutVars>
          <dgm:bulletEnabled val="1"/>
        </dgm:presLayoutVars>
      </dgm:prSet>
      <dgm:spPr/>
      <dgm:t>
        <a:bodyPr/>
        <a:lstStyle/>
        <a:p>
          <a:endParaRPr lang="es-EC"/>
        </a:p>
      </dgm:t>
    </dgm:pt>
    <dgm:pt modelId="{C7737CD4-5C3A-44D9-8AD7-8556E2B4503B}" type="pres">
      <dgm:prSet presAssocID="{04EF173D-813D-4DED-9996-682CF0AC796A}" presName="childShp" presStyleLbl="bgAccFollowNode1" presStyleIdx="0" presStyleCnt="4" custScaleX="115959">
        <dgm:presLayoutVars>
          <dgm:bulletEnabled val="1"/>
        </dgm:presLayoutVars>
      </dgm:prSet>
      <dgm:spPr/>
      <dgm:t>
        <a:bodyPr/>
        <a:lstStyle/>
        <a:p>
          <a:endParaRPr lang="es-EC"/>
        </a:p>
      </dgm:t>
    </dgm:pt>
    <dgm:pt modelId="{904A9979-7B57-4E4F-B6E7-96BCC4DFD971}" type="pres">
      <dgm:prSet presAssocID="{3F14CBD3-BD8E-4D8A-8F3B-84771AAD5C31}" presName="spacing" presStyleCnt="0"/>
      <dgm:spPr/>
    </dgm:pt>
    <dgm:pt modelId="{E1BDDBB2-74E3-4021-B95A-A332BBB14EC9}" type="pres">
      <dgm:prSet presAssocID="{D1E7F1DB-FEE1-438F-817D-88DF7B6F1846}" presName="linNode" presStyleCnt="0"/>
      <dgm:spPr/>
    </dgm:pt>
    <dgm:pt modelId="{848B4C01-B978-4F53-9819-2100A25ECFAF}" type="pres">
      <dgm:prSet presAssocID="{D1E7F1DB-FEE1-438F-817D-88DF7B6F1846}" presName="parentShp" presStyleLbl="node1" presStyleIdx="1" presStyleCnt="4" custScaleX="58943" custScaleY="86035">
        <dgm:presLayoutVars>
          <dgm:bulletEnabled val="1"/>
        </dgm:presLayoutVars>
      </dgm:prSet>
      <dgm:spPr/>
      <dgm:t>
        <a:bodyPr/>
        <a:lstStyle/>
        <a:p>
          <a:endParaRPr lang="es-EC"/>
        </a:p>
      </dgm:t>
    </dgm:pt>
    <dgm:pt modelId="{B7D6BB00-F694-4186-A809-61C2D89BFF06}" type="pres">
      <dgm:prSet presAssocID="{D1E7F1DB-FEE1-438F-817D-88DF7B6F1846}" presName="childShp" presStyleLbl="bgAccFollowNode1" presStyleIdx="1" presStyleCnt="4" custScaleX="115959">
        <dgm:presLayoutVars>
          <dgm:bulletEnabled val="1"/>
        </dgm:presLayoutVars>
      </dgm:prSet>
      <dgm:spPr/>
      <dgm:t>
        <a:bodyPr/>
        <a:lstStyle/>
        <a:p>
          <a:endParaRPr lang="es-EC"/>
        </a:p>
      </dgm:t>
    </dgm:pt>
    <dgm:pt modelId="{9B64DE0B-C804-4BC0-AE38-C17FA4A2E883}" type="pres">
      <dgm:prSet presAssocID="{BF04486E-3A85-450A-9A35-709FECAFF17F}" presName="spacing" presStyleCnt="0"/>
      <dgm:spPr/>
    </dgm:pt>
    <dgm:pt modelId="{C37E744F-78BF-4FFE-BE7F-358E20BE5283}" type="pres">
      <dgm:prSet presAssocID="{DDEF61D7-D8F2-4D05-AC98-69A3E0DBA1F4}" presName="linNode" presStyleCnt="0"/>
      <dgm:spPr/>
    </dgm:pt>
    <dgm:pt modelId="{A1FC043A-ABF3-4D29-B3AF-8A6F095BAB7C}" type="pres">
      <dgm:prSet presAssocID="{DDEF61D7-D8F2-4D05-AC98-69A3E0DBA1F4}" presName="parentShp" presStyleLbl="node1" presStyleIdx="2" presStyleCnt="4" custScaleX="56556" custScaleY="86035">
        <dgm:presLayoutVars>
          <dgm:bulletEnabled val="1"/>
        </dgm:presLayoutVars>
      </dgm:prSet>
      <dgm:spPr/>
      <dgm:t>
        <a:bodyPr/>
        <a:lstStyle/>
        <a:p>
          <a:endParaRPr lang="es-EC"/>
        </a:p>
      </dgm:t>
    </dgm:pt>
    <dgm:pt modelId="{AEF619C4-741E-4008-BC16-B8DDECD968F5}" type="pres">
      <dgm:prSet presAssocID="{DDEF61D7-D8F2-4D05-AC98-69A3E0DBA1F4}" presName="childShp" presStyleLbl="bgAccFollowNode1" presStyleIdx="2" presStyleCnt="4" custScaleX="115959">
        <dgm:presLayoutVars>
          <dgm:bulletEnabled val="1"/>
        </dgm:presLayoutVars>
      </dgm:prSet>
      <dgm:spPr/>
      <dgm:t>
        <a:bodyPr/>
        <a:lstStyle/>
        <a:p>
          <a:endParaRPr lang="es-EC"/>
        </a:p>
      </dgm:t>
    </dgm:pt>
    <dgm:pt modelId="{1B0ADEF7-A710-4939-9753-BB18C72CCC61}" type="pres">
      <dgm:prSet presAssocID="{0F3297FF-8292-4167-82BD-85FD0E98A0EA}" presName="spacing" presStyleCnt="0"/>
      <dgm:spPr/>
    </dgm:pt>
    <dgm:pt modelId="{39D914ED-0BCE-40ED-B7C9-585D752CDEED}" type="pres">
      <dgm:prSet presAssocID="{7482CB99-1F2A-46CD-A7E4-752988D47008}" presName="linNode" presStyleCnt="0"/>
      <dgm:spPr/>
    </dgm:pt>
    <dgm:pt modelId="{33D93719-B3AD-480C-8059-1250AC7EC3C1}" type="pres">
      <dgm:prSet presAssocID="{7482CB99-1F2A-46CD-A7E4-752988D47008}" presName="parentShp" presStyleLbl="node1" presStyleIdx="3" presStyleCnt="4" custScaleX="56556" custScaleY="86035">
        <dgm:presLayoutVars>
          <dgm:bulletEnabled val="1"/>
        </dgm:presLayoutVars>
      </dgm:prSet>
      <dgm:spPr/>
      <dgm:t>
        <a:bodyPr/>
        <a:lstStyle/>
        <a:p>
          <a:endParaRPr lang="es-EC"/>
        </a:p>
      </dgm:t>
    </dgm:pt>
    <dgm:pt modelId="{4498DBE8-9500-40CB-B537-E3CF444BB1AF}" type="pres">
      <dgm:prSet presAssocID="{7482CB99-1F2A-46CD-A7E4-752988D47008}" presName="childShp" presStyleLbl="bgAccFollowNode1" presStyleIdx="3" presStyleCnt="4" custScaleX="115959">
        <dgm:presLayoutVars>
          <dgm:bulletEnabled val="1"/>
        </dgm:presLayoutVars>
      </dgm:prSet>
      <dgm:spPr/>
      <dgm:t>
        <a:bodyPr/>
        <a:lstStyle/>
        <a:p>
          <a:endParaRPr lang="es-EC"/>
        </a:p>
      </dgm:t>
    </dgm:pt>
  </dgm:ptLst>
  <dgm:cxnLst>
    <dgm:cxn modelId="{E6DBC6C7-3E42-40A0-9F3B-B540389CB0B4}" type="presOf" srcId="{724A795E-A89E-4DFD-AA8E-C0D0425F01E4}" destId="{4498DBE8-9500-40CB-B537-E3CF444BB1AF}" srcOrd="0" destOrd="1" presId="urn:microsoft.com/office/officeart/2005/8/layout/vList6"/>
    <dgm:cxn modelId="{82F77449-79B8-4C84-B463-C360E4BE6823}" type="presOf" srcId="{D1E7F1DB-FEE1-438F-817D-88DF7B6F1846}" destId="{848B4C01-B978-4F53-9819-2100A25ECFAF}" srcOrd="0" destOrd="0" presId="urn:microsoft.com/office/officeart/2005/8/layout/vList6"/>
    <dgm:cxn modelId="{E7A26EDC-B895-43D4-8902-BCB0D1D9DB3F}" type="presOf" srcId="{DDEF61D7-D8F2-4D05-AC98-69A3E0DBA1F4}" destId="{A1FC043A-ABF3-4D29-B3AF-8A6F095BAB7C}" srcOrd="0" destOrd="0" presId="urn:microsoft.com/office/officeart/2005/8/layout/vList6"/>
    <dgm:cxn modelId="{E586EA5D-66A6-488E-9A20-017D917B8DD2}" srcId="{E479C64B-C878-4612-8E43-A5A8D2FA41A8}" destId="{D1E7F1DB-FEE1-438F-817D-88DF7B6F1846}" srcOrd="1" destOrd="0" parTransId="{23E1E57C-7ECE-4C0A-9BCA-33EC38E015D9}" sibTransId="{BF04486E-3A85-450A-9A35-709FECAFF17F}"/>
    <dgm:cxn modelId="{01F76FC6-653B-43A1-9426-91FBD4E641ED}" srcId="{E479C64B-C878-4612-8E43-A5A8D2FA41A8}" destId="{7482CB99-1F2A-46CD-A7E4-752988D47008}" srcOrd="3" destOrd="0" parTransId="{F2DF3386-C7AE-4134-850E-C50CD1B0D9E5}" sibTransId="{9EB76549-2FBD-4FB2-AFDA-AD8BFBDE9CF1}"/>
    <dgm:cxn modelId="{B7318885-0FA7-44B3-82A0-48EA21918973}" srcId="{7482CB99-1F2A-46CD-A7E4-752988D47008}" destId="{724A795E-A89E-4DFD-AA8E-C0D0425F01E4}" srcOrd="1" destOrd="0" parTransId="{57A7C19F-A130-43F9-A16E-FA5CF5912A63}" sibTransId="{C2BC16F3-DCE9-4A8D-B158-5DDB51880ED8}"/>
    <dgm:cxn modelId="{763046B0-E8EC-4D05-A436-F7675EC326F3}" type="presOf" srcId="{DFB5A6BC-3AB2-4188-8BAD-63FA043756BD}" destId="{AEF619C4-741E-4008-BC16-B8DDECD968F5}" srcOrd="0" destOrd="0" presId="urn:microsoft.com/office/officeart/2005/8/layout/vList6"/>
    <dgm:cxn modelId="{38A868AC-5FF5-4C21-8F15-3CA3DF4C2CE8}" type="presOf" srcId="{8568F5D3-4CBD-43B3-AA93-56F4A854FFE3}" destId="{B7D6BB00-F694-4186-A809-61C2D89BFF06}" srcOrd="0" destOrd="0" presId="urn:microsoft.com/office/officeart/2005/8/layout/vList6"/>
    <dgm:cxn modelId="{E2B7CFAD-B7B1-4A29-A460-80527515A7FD}" type="presOf" srcId="{02C60442-9A08-4437-BF0C-937A71ACBA8B}" destId="{4498DBE8-9500-40CB-B537-E3CF444BB1AF}" srcOrd="0" destOrd="0" presId="urn:microsoft.com/office/officeart/2005/8/layout/vList6"/>
    <dgm:cxn modelId="{2EFD094F-6DB5-4AFE-B0BE-EFF0959A5004}" type="presOf" srcId="{E479C64B-C878-4612-8E43-A5A8D2FA41A8}" destId="{46A6EB4F-388B-45A4-B07D-D00E745C9EA1}" srcOrd="0" destOrd="0" presId="urn:microsoft.com/office/officeart/2005/8/layout/vList6"/>
    <dgm:cxn modelId="{73F30D4D-4AA1-4C84-BBA8-6B9F8F6046FF}" srcId="{04EF173D-813D-4DED-9996-682CF0AC796A}" destId="{FE76C602-3E83-4DBF-B168-046DECE8E7E2}" srcOrd="1" destOrd="0" parTransId="{736F7769-7B9E-4C55-8EE6-08293FE8EF15}" sibTransId="{96D4DFD5-45A9-404B-877E-809F93213E40}"/>
    <dgm:cxn modelId="{81B8A455-D128-4B0B-AE34-893E83D0BC4D}" srcId="{DDEF61D7-D8F2-4D05-AC98-69A3E0DBA1F4}" destId="{8BF49A42-5429-4988-BE59-80735310BF4D}" srcOrd="1" destOrd="0" parTransId="{8A351389-C1AB-44D6-B3A0-8F39CE81B3F9}" sibTransId="{15E95BA4-F60B-4D46-A4CB-F4C70010C6C0}"/>
    <dgm:cxn modelId="{CE717219-D1BD-45DB-8DD3-19560EA01C0B}" srcId="{D1E7F1DB-FEE1-438F-817D-88DF7B6F1846}" destId="{8568F5D3-4CBD-43B3-AA93-56F4A854FFE3}" srcOrd="0" destOrd="0" parTransId="{D4699F56-3ECA-4214-91CC-34161A09EC60}" sibTransId="{C318E001-2A1D-4211-9069-295A207E5C9B}"/>
    <dgm:cxn modelId="{348ACDD2-7C60-427D-B305-FB032C030978}" type="presOf" srcId="{04EF173D-813D-4DED-9996-682CF0AC796A}" destId="{8000DB35-9F95-433F-A0B6-EF8542CCD3C5}" srcOrd="0" destOrd="0" presId="urn:microsoft.com/office/officeart/2005/8/layout/vList6"/>
    <dgm:cxn modelId="{D4E8AF43-267A-4C9B-BB85-ABCFA2D42D18}" type="presOf" srcId="{FE76C602-3E83-4DBF-B168-046DECE8E7E2}" destId="{C7737CD4-5C3A-44D9-8AD7-8556E2B4503B}" srcOrd="0" destOrd="1" presId="urn:microsoft.com/office/officeart/2005/8/layout/vList6"/>
    <dgm:cxn modelId="{51E043AA-607E-4CCF-B41F-1B56B397AEE4}" srcId="{E479C64B-C878-4612-8E43-A5A8D2FA41A8}" destId="{DDEF61D7-D8F2-4D05-AC98-69A3E0DBA1F4}" srcOrd="2" destOrd="0" parTransId="{2DE9FF05-C2F1-4F74-9A0F-CAE72CB1DFBF}" sibTransId="{0F3297FF-8292-4167-82BD-85FD0E98A0EA}"/>
    <dgm:cxn modelId="{3A790DA4-A09B-455D-9D6A-3B2C3A327BC1}" srcId="{E479C64B-C878-4612-8E43-A5A8D2FA41A8}" destId="{04EF173D-813D-4DED-9996-682CF0AC796A}" srcOrd="0" destOrd="0" parTransId="{4D40DFB6-3546-43AE-89D5-2DE90AF2331C}" sibTransId="{3F14CBD3-BD8E-4D8A-8F3B-84771AAD5C31}"/>
    <dgm:cxn modelId="{F3FB5F7F-0123-4DA0-9634-E39B9A7F98FA}" srcId="{7482CB99-1F2A-46CD-A7E4-752988D47008}" destId="{02C60442-9A08-4437-BF0C-937A71ACBA8B}" srcOrd="0" destOrd="0" parTransId="{34174F60-35D9-4F90-8401-1CF04D4B1EAD}" sibTransId="{B1F7D4D2-0091-4834-AF0B-A1F526AE7692}"/>
    <dgm:cxn modelId="{29D7183D-B563-4150-9138-35F616E01786}" type="presOf" srcId="{15C0A95F-C2D8-474D-A35B-63CF498DEC81}" destId="{C7737CD4-5C3A-44D9-8AD7-8556E2B4503B}" srcOrd="0" destOrd="0" presId="urn:microsoft.com/office/officeart/2005/8/layout/vList6"/>
    <dgm:cxn modelId="{7EF1D929-1629-4588-98B7-D62530B39978}" srcId="{DDEF61D7-D8F2-4D05-AC98-69A3E0DBA1F4}" destId="{DFB5A6BC-3AB2-4188-8BAD-63FA043756BD}" srcOrd="0" destOrd="0" parTransId="{AA820E90-91F5-4A31-BCA5-2590BF4B298D}" sibTransId="{31F38789-4CAF-4AE2-B607-3E2E9A1E065F}"/>
    <dgm:cxn modelId="{B4DC82AB-EF77-41D1-937F-00FBF036BAA6}" srcId="{04EF173D-813D-4DED-9996-682CF0AC796A}" destId="{15C0A95F-C2D8-474D-A35B-63CF498DEC81}" srcOrd="0" destOrd="0" parTransId="{00B19462-DB8A-4C55-8EDB-6E3C9ACE9EEF}" sibTransId="{4A1141C8-1B77-4D28-892E-14FF18B82A27}"/>
    <dgm:cxn modelId="{9C5FE8FE-C0D9-4BA3-947D-EDA3D4C113BB}" type="presOf" srcId="{7482CB99-1F2A-46CD-A7E4-752988D47008}" destId="{33D93719-B3AD-480C-8059-1250AC7EC3C1}" srcOrd="0" destOrd="0" presId="urn:microsoft.com/office/officeart/2005/8/layout/vList6"/>
    <dgm:cxn modelId="{A5437550-B073-4D38-A58E-A74C06C7FF59}" type="presOf" srcId="{8BF49A42-5429-4988-BE59-80735310BF4D}" destId="{AEF619C4-741E-4008-BC16-B8DDECD968F5}" srcOrd="0" destOrd="1" presId="urn:microsoft.com/office/officeart/2005/8/layout/vList6"/>
    <dgm:cxn modelId="{06B5CA4A-929A-4376-A780-887F60939689}" type="presParOf" srcId="{46A6EB4F-388B-45A4-B07D-D00E745C9EA1}" destId="{DF66D8EC-89A4-408F-B429-56BC6DB8A904}" srcOrd="0" destOrd="0" presId="urn:microsoft.com/office/officeart/2005/8/layout/vList6"/>
    <dgm:cxn modelId="{499C95AC-47A4-4B3E-B954-09BCB2763351}" type="presParOf" srcId="{DF66D8EC-89A4-408F-B429-56BC6DB8A904}" destId="{8000DB35-9F95-433F-A0B6-EF8542CCD3C5}" srcOrd="0" destOrd="0" presId="urn:microsoft.com/office/officeart/2005/8/layout/vList6"/>
    <dgm:cxn modelId="{66549BAE-3AF5-427A-98AF-27FF992DCBAF}" type="presParOf" srcId="{DF66D8EC-89A4-408F-B429-56BC6DB8A904}" destId="{C7737CD4-5C3A-44D9-8AD7-8556E2B4503B}" srcOrd="1" destOrd="0" presId="urn:microsoft.com/office/officeart/2005/8/layout/vList6"/>
    <dgm:cxn modelId="{B1264C99-FFCF-4E0C-AEB0-69A877003C2A}" type="presParOf" srcId="{46A6EB4F-388B-45A4-B07D-D00E745C9EA1}" destId="{904A9979-7B57-4E4F-B6E7-96BCC4DFD971}" srcOrd="1" destOrd="0" presId="urn:microsoft.com/office/officeart/2005/8/layout/vList6"/>
    <dgm:cxn modelId="{ED86B6BD-77A8-4BDD-A745-6FEA7B800DFB}" type="presParOf" srcId="{46A6EB4F-388B-45A4-B07D-D00E745C9EA1}" destId="{E1BDDBB2-74E3-4021-B95A-A332BBB14EC9}" srcOrd="2" destOrd="0" presId="urn:microsoft.com/office/officeart/2005/8/layout/vList6"/>
    <dgm:cxn modelId="{EFCA857C-8A86-4724-85CF-0AA6139CC773}" type="presParOf" srcId="{E1BDDBB2-74E3-4021-B95A-A332BBB14EC9}" destId="{848B4C01-B978-4F53-9819-2100A25ECFAF}" srcOrd="0" destOrd="0" presId="urn:microsoft.com/office/officeart/2005/8/layout/vList6"/>
    <dgm:cxn modelId="{2653EF58-CC32-4A18-81B7-F5EE737E99CF}" type="presParOf" srcId="{E1BDDBB2-74E3-4021-B95A-A332BBB14EC9}" destId="{B7D6BB00-F694-4186-A809-61C2D89BFF06}" srcOrd="1" destOrd="0" presId="urn:microsoft.com/office/officeart/2005/8/layout/vList6"/>
    <dgm:cxn modelId="{1E07CE3C-7D0B-4440-99E8-12A98109632E}" type="presParOf" srcId="{46A6EB4F-388B-45A4-B07D-D00E745C9EA1}" destId="{9B64DE0B-C804-4BC0-AE38-C17FA4A2E883}" srcOrd="3" destOrd="0" presId="urn:microsoft.com/office/officeart/2005/8/layout/vList6"/>
    <dgm:cxn modelId="{A0CF4BD2-1002-4218-B3A6-0C54DB99B017}" type="presParOf" srcId="{46A6EB4F-388B-45A4-B07D-D00E745C9EA1}" destId="{C37E744F-78BF-4FFE-BE7F-358E20BE5283}" srcOrd="4" destOrd="0" presId="urn:microsoft.com/office/officeart/2005/8/layout/vList6"/>
    <dgm:cxn modelId="{70B46E36-CBC2-4AAF-816B-88E7E2370FDC}" type="presParOf" srcId="{C37E744F-78BF-4FFE-BE7F-358E20BE5283}" destId="{A1FC043A-ABF3-4D29-B3AF-8A6F095BAB7C}" srcOrd="0" destOrd="0" presId="urn:microsoft.com/office/officeart/2005/8/layout/vList6"/>
    <dgm:cxn modelId="{A39F3DD1-2416-49DC-A818-EEC6C8BEED94}" type="presParOf" srcId="{C37E744F-78BF-4FFE-BE7F-358E20BE5283}" destId="{AEF619C4-741E-4008-BC16-B8DDECD968F5}" srcOrd="1" destOrd="0" presId="urn:microsoft.com/office/officeart/2005/8/layout/vList6"/>
    <dgm:cxn modelId="{CD1A548A-DC1A-43B0-B2B1-1737CE976EEF}" type="presParOf" srcId="{46A6EB4F-388B-45A4-B07D-D00E745C9EA1}" destId="{1B0ADEF7-A710-4939-9753-BB18C72CCC61}" srcOrd="5" destOrd="0" presId="urn:microsoft.com/office/officeart/2005/8/layout/vList6"/>
    <dgm:cxn modelId="{06BDC72B-5F4C-45B2-B765-6E94D01F46B0}" type="presParOf" srcId="{46A6EB4F-388B-45A4-B07D-D00E745C9EA1}" destId="{39D914ED-0BCE-40ED-B7C9-585D752CDEED}" srcOrd="6" destOrd="0" presId="urn:microsoft.com/office/officeart/2005/8/layout/vList6"/>
    <dgm:cxn modelId="{1CA62681-A20C-468C-9B85-FA8FD05283A5}" type="presParOf" srcId="{39D914ED-0BCE-40ED-B7C9-585D752CDEED}" destId="{33D93719-B3AD-480C-8059-1250AC7EC3C1}" srcOrd="0" destOrd="0" presId="urn:microsoft.com/office/officeart/2005/8/layout/vList6"/>
    <dgm:cxn modelId="{7C6C7174-2559-4664-AD7E-1D772A9DF5D8}" type="presParOf" srcId="{39D914ED-0BCE-40ED-B7C9-585D752CDEED}" destId="{4498DBE8-9500-40CB-B537-E3CF444BB1A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57086C8-D90B-42A8-95AF-A8F625C96AF4}"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s-EC"/>
        </a:p>
      </dgm:t>
    </dgm:pt>
    <dgm:pt modelId="{0D437E74-B7E7-422F-8EEB-7F95111BAEEF}">
      <dgm:prSet phldrT="[Texto]" custT="1"/>
      <dgm:spPr/>
      <dgm:t>
        <a:bodyPr anchor="ctr"/>
        <a:lstStyle/>
        <a:p>
          <a:r>
            <a:rPr lang="es-EC" sz="1500" b="1" i="0" dirty="0" smtClean="0"/>
            <a:t>La  Secretaría Técnica del Sistema Nacional Descentralizado de Planificación Participativa </a:t>
          </a:r>
          <a:r>
            <a:rPr lang="es-EC" sz="1500" i="0" dirty="0" smtClean="0"/>
            <a:t>será ejercida por la</a:t>
          </a:r>
          <a:r>
            <a:rPr lang="es-EC" sz="1500" b="1" i="0" dirty="0" smtClean="0"/>
            <a:t> SENPLADES</a:t>
          </a:r>
          <a:r>
            <a:rPr lang="es-EC" sz="1500" i="0" dirty="0" smtClean="0"/>
            <a:t>:</a:t>
          </a:r>
          <a:endParaRPr lang="es-EC" sz="1500" i="0" dirty="0"/>
        </a:p>
      </dgm:t>
    </dgm:pt>
    <dgm:pt modelId="{862CE584-B2EE-4F95-B582-D502584C70C8}" type="parTrans" cxnId="{498A1925-70E5-488C-9FE4-7884CE63B791}">
      <dgm:prSet/>
      <dgm:spPr/>
      <dgm:t>
        <a:bodyPr/>
        <a:lstStyle/>
        <a:p>
          <a:endParaRPr lang="es-EC"/>
        </a:p>
      </dgm:t>
    </dgm:pt>
    <dgm:pt modelId="{63F35B81-BE5C-4339-99A7-4CF5788AEC50}" type="sibTrans" cxnId="{498A1925-70E5-488C-9FE4-7884CE63B791}">
      <dgm:prSet/>
      <dgm:spPr/>
      <dgm:t>
        <a:bodyPr/>
        <a:lstStyle/>
        <a:p>
          <a:endParaRPr lang="es-EC"/>
        </a:p>
      </dgm:t>
    </dgm:pt>
    <dgm:pt modelId="{7349416B-A7BA-4428-8CC0-A97B5CB8F15F}">
      <dgm:prSet phldrT="[Texto]" custT="1"/>
      <dgm:spPr/>
      <dgm:t>
        <a:bodyPr/>
        <a:lstStyle/>
        <a:p>
          <a:r>
            <a:rPr lang="es-EC" sz="1500" b="1" i="0" dirty="0" smtClean="0"/>
            <a:t>Seguimiento y Evaluación de los Planes  de  Desarrollo  y  de  Ordenamiento   Territorial:</a:t>
          </a:r>
        </a:p>
        <a:p>
          <a:r>
            <a:rPr lang="es-EC" sz="1500" b="1" i="0" dirty="0" smtClean="0"/>
            <a:t>”</a:t>
          </a:r>
          <a:r>
            <a:rPr lang="es-EC" sz="1500" i="0" dirty="0" smtClean="0"/>
            <a:t>La  SENPLADES, conjuntamente con los GAD, </a:t>
          </a:r>
          <a:r>
            <a:rPr lang="es-EC" sz="1500" i="0" u="sng" dirty="0" smtClean="0"/>
            <a:t>formulará los lineamientos de    carácter general para el cumplimiento de esta disposición</a:t>
          </a:r>
          <a:r>
            <a:rPr lang="es-EC" sz="1500" i="0" dirty="0" smtClean="0"/>
            <a:t>, los mismos que  serán aprobados por el Consejo Nacional de Planificación.</a:t>
          </a:r>
          <a:endParaRPr lang="es-EC" sz="1500" i="0" dirty="0"/>
        </a:p>
      </dgm:t>
    </dgm:pt>
    <dgm:pt modelId="{08D397A3-B2CD-4912-AA12-88ED57F75561}" type="parTrans" cxnId="{AA1CFF9D-BCE7-4EB0-8448-77E5C8652B7F}">
      <dgm:prSet/>
      <dgm:spPr/>
      <dgm:t>
        <a:bodyPr/>
        <a:lstStyle/>
        <a:p>
          <a:endParaRPr lang="es-EC"/>
        </a:p>
      </dgm:t>
    </dgm:pt>
    <dgm:pt modelId="{139A8467-62EC-497C-8960-56FBEADB2F2D}" type="sibTrans" cxnId="{AA1CFF9D-BCE7-4EB0-8448-77E5C8652B7F}">
      <dgm:prSet/>
      <dgm:spPr/>
      <dgm:t>
        <a:bodyPr/>
        <a:lstStyle/>
        <a:p>
          <a:endParaRPr lang="es-EC"/>
        </a:p>
      </dgm:t>
    </dgm:pt>
    <dgm:pt modelId="{729D37AC-5AB1-4372-9DF1-A016EA36F55D}">
      <dgm:prSet phldrT="[Texto]" custT="1"/>
      <dgm:spPr/>
      <dgm:t>
        <a:bodyPr/>
        <a:lstStyle/>
        <a:p>
          <a:r>
            <a:rPr lang="es-EC" sz="1500" b="1" i="0" dirty="0" smtClean="0"/>
            <a:t>Información sobre el cumplimiento de metas</a:t>
          </a:r>
        </a:p>
        <a:p>
          <a:r>
            <a:rPr lang="es-EC" sz="1500" i="0" dirty="0" smtClean="0"/>
            <a:t>Con el fin  de optimizar las intervenciones públicas los GAD </a:t>
          </a:r>
          <a:r>
            <a:rPr lang="es-EC" sz="1500" i="0" u="sng" dirty="0" smtClean="0"/>
            <a:t>reportarán anualmente </a:t>
          </a:r>
          <a:r>
            <a:rPr lang="es-EC" sz="1500" i="0" dirty="0" smtClean="0"/>
            <a:t>a la SENPLADES el cumplimiento de las metas propuestas en sus respectivos planes.</a:t>
          </a:r>
          <a:endParaRPr lang="es-EC" sz="1500" i="0" dirty="0"/>
        </a:p>
      </dgm:t>
    </dgm:pt>
    <dgm:pt modelId="{641FFA07-36A4-4688-8613-EF7551E90947}" type="parTrans" cxnId="{9D94FEDE-C412-4E91-9C0C-9949414F201A}">
      <dgm:prSet/>
      <dgm:spPr/>
      <dgm:t>
        <a:bodyPr/>
        <a:lstStyle/>
        <a:p>
          <a:endParaRPr lang="es-EC"/>
        </a:p>
      </dgm:t>
    </dgm:pt>
    <dgm:pt modelId="{2BFD8002-09D5-44C7-A638-314FD7E8F73E}" type="sibTrans" cxnId="{9D94FEDE-C412-4E91-9C0C-9949414F201A}">
      <dgm:prSet/>
      <dgm:spPr/>
      <dgm:t>
        <a:bodyPr/>
        <a:lstStyle/>
        <a:p>
          <a:endParaRPr lang="es-EC"/>
        </a:p>
      </dgm:t>
    </dgm:pt>
    <dgm:pt modelId="{2A9937F6-10DC-4A5D-8F61-7DE58FDFC3A5}">
      <dgm:prSet custT="1"/>
      <dgm:spPr/>
      <dgm:t>
        <a:bodyPr anchor="ctr"/>
        <a:lstStyle/>
        <a:p>
          <a:pPr algn="just"/>
          <a:r>
            <a:rPr lang="es-EC" sz="1500" i="0" dirty="0" smtClean="0"/>
            <a:t>Numeral 3.-“</a:t>
          </a:r>
          <a:r>
            <a:rPr lang="es-EC" sz="1500" b="1" i="0" u="sng" dirty="0" smtClean="0"/>
            <a:t>Integrar y coordinar </a:t>
          </a:r>
          <a:r>
            <a:rPr lang="es-EC" sz="1500" i="0" dirty="0" smtClean="0"/>
            <a:t>la planificación nacional con la planificación sectorial y territorial descentralizada”;</a:t>
          </a:r>
          <a:endParaRPr lang="es-EC" sz="1500" i="0" dirty="0"/>
        </a:p>
      </dgm:t>
    </dgm:pt>
    <dgm:pt modelId="{40E43606-E79C-42F1-A5C9-7A6AE794611C}" type="parTrans" cxnId="{7BAD41A9-3994-4ED2-8FC6-2E5CE118EC62}">
      <dgm:prSet/>
      <dgm:spPr/>
      <dgm:t>
        <a:bodyPr/>
        <a:lstStyle/>
        <a:p>
          <a:endParaRPr lang="es-EC"/>
        </a:p>
      </dgm:t>
    </dgm:pt>
    <dgm:pt modelId="{49A84B08-4184-4C56-9768-4A104B562A70}" type="sibTrans" cxnId="{7BAD41A9-3994-4ED2-8FC6-2E5CE118EC62}">
      <dgm:prSet/>
      <dgm:spPr/>
      <dgm:t>
        <a:bodyPr/>
        <a:lstStyle/>
        <a:p>
          <a:endParaRPr lang="es-EC"/>
        </a:p>
      </dgm:t>
    </dgm:pt>
    <dgm:pt modelId="{39F03E58-FFD5-4621-B559-C03F6AF0B1E1}">
      <dgm:prSet custT="1"/>
      <dgm:spPr/>
      <dgm:t>
        <a:bodyPr anchor="ctr"/>
        <a:lstStyle/>
        <a:p>
          <a:pPr algn="just"/>
          <a:r>
            <a:rPr lang="es-EC" sz="1500" i="0" dirty="0" smtClean="0"/>
            <a:t>Numeral 10.-“</a:t>
          </a:r>
          <a:r>
            <a:rPr lang="es-EC" sz="1500" b="1" i="0" u="sng" dirty="0" smtClean="0"/>
            <a:t>Asistir técnicamente </a:t>
          </a:r>
          <a:r>
            <a:rPr lang="es-EC" sz="1500" i="0" dirty="0" smtClean="0"/>
            <a:t>los procesos de formulación de los planes de desarrollo y de ordenamiento territorial, cuando lo requieran los GAD.</a:t>
          </a:r>
        </a:p>
      </dgm:t>
    </dgm:pt>
    <dgm:pt modelId="{142E5D5F-7D13-48B6-A708-26B2DA2C1A6F}" type="parTrans" cxnId="{72040BA7-EB98-47E6-8515-983A19CEAF11}">
      <dgm:prSet/>
      <dgm:spPr/>
      <dgm:t>
        <a:bodyPr/>
        <a:lstStyle/>
        <a:p>
          <a:endParaRPr lang="es-EC"/>
        </a:p>
      </dgm:t>
    </dgm:pt>
    <dgm:pt modelId="{D2BCC691-163D-457B-A3DE-FF4730C15115}" type="sibTrans" cxnId="{72040BA7-EB98-47E6-8515-983A19CEAF11}">
      <dgm:prSet/>
      <dgm:spPr/>
      <dgm:t>
        <a:bodyPr/>
        <a:lstStyle/>
        <a:p>
          <a:endParaRPr lang="es-EC"/>
        </a:p>
      </dgm:t>
    </dgm:pt>
    <dgm:pt modelId="{97DE5B14-14E0-4EDB-AF8D-CECF2D262600}" type="pres">
      <dgm:prSet presAssocID="{B57086C8-D90B-42A8-95AF-A8F625C96AF4}" presName="Name0" presStyleCnt="0">
        <dgm:presLayoutVars>
          <dgm:chMax val="7"/>
          <dgm:chPref val="7"/>
          <dgm:dir/>
        </dgm:presLayoutVars>
      </dgm:prSet>
      <dgm:spPr/>
      <dgm:t>
        <a:bodyPr/>
        <a:lstStyle/>
        <a:p>
          <a:endParaRPr lang="es-EC"/>
        </a:p>
      </dgm:t>
    </dgm:pt>
    <dgm:pt modelId="{B5F0DF90-3E0F-4C30-ABF4-EEEE3E611111}" type="pres">
      <dgm:prSet presAssocID="{B57086C8-D90B-42A8-95AF-A8F625C96AF4}" presName="Name1" presStyleCnt="0"/>
      <dgm:spPr/>
    </dgm:pt>
    <dgm:pt modelId="{4E86144C-9325-4E33-846B-C907D22B2E6B}" type="pres">
      <dgm:prSet presAssocID="{B57086C8-D90B-42A8-95AF-A8F625C96AF4}" presName="cycle" presStyleCnt="0"/>
      <dgm:spPr/>
    </dgm:pt>
    <dgm:pt modelId="{C99D06F6-563D-421C-ACE9-5941E31D4FD6}" type="pres">
      <dgm:prSet presAssocID="{B57086C8-D90B-42A8-95AF-A8F625C96AF4}" presName="srcNode" presStyleLbl="node1" presStyleIdx="0" presStyleCnt="3"/>
      <dgm:spPr/>
    </dgm:pt>
    <dgm:pt modelId="{2D69AE25-0BE4-44E4-8E43-3E97140628E9}" type="pres">
      <dgm:prSet presAssocID="{B57086C8-D90B-42A8-95AF-A8F625C96AF4}" presName="conn" presStyleLbl="parChTrans1D2" presStyleIdx="0" presStyleCnt="1"/>
      <dgm:spPr/>
      <dgm:t>
        <a:bodyPr/>
        <a:lstStyle/>
        <a:p>
          <a:endParaRPr lang="es-EC"/>
        </a:p>
      </dgm:t>
    </dgm:pt>
    <dgm:pt modelId="{62D9BCDB-9846-4055-A1E2-F200706EDC49}" type="pres">
      <dgm:prSet presAssocID="{B57086C8-D90B-42A8-95AF-A8F625C96AF4}" presName="extraNode" presStyleLbl="node1" presStyleIdx="0" presStyleCnt="3"/>
      <dgm:spPr/>
    </dgm:pt>
    <dgm:pt modelId="{92FFE097-5E7F-4C29-9F1B-095C37102D30}" type="pres">
      <dgm:prSet presAssocID="{B57086C8-D90B-42A8-95AF-A8F625C96AF4}" presName="dstNode" presStyleLbl="node1" presStyleIdx="0" presStyleCnt="3"/>
      <dgm:spPr/>
    </dgm:pt>
    <dgm:pt modelId="{3B797DD3-0E86-4B49-8D23-260175B6EE57}" type="pres">
      <dgm:prSet presAssocID="{0D437E74-B7E7-422F-8EEB-7F95111BAEEF}" presName="text_1" presStyleLbl="node1" presStyleIdx="0" presStyleCnt="3" custScaleY="143689">
        <dgm:presLayoutVars>
          <dgm:bulletEnabled val="1"/>
        </dgm:presLayoutVars>
      </dgm:prSet>
      <dgm:spPr/>
      <dgm:t>
        <a:bodyPr/>
        <a:lstStyle/>
        <a:p>
          <a:endParaRPr lang="es-EC"/>
        </a:p>
      </dgm:t>
    </dgm:pt>
    <dgm:pt modelId="{8364C9C1-89CA-423B-AFBA-A16156857EC9}" type="pres">
      <dgm:prSet presAssocID="{0D437E74-B7E7-422F-8EEB-7F95111BAEEF}" presName="accent_1" presStyleCnt="0"/>
      <dgm:spPr/>
    </dgm:pt>
    <dgm:pt modelId="{F0818262-FDF8-4D8E-AD9B-AA6FCBA4A90F}" type="pres">
      <dgm:prSet presAssocID="{0D437E74-B7E7-422F-8EEB-7F95111BAEEF}" presName="accentRepeatNode" presStyleLbl="solidFgAcc1" presStyleIdx="0" presStyleCnt="3" custScaleX="111827" custScaleY="111827"/>
      <dgm:spPr/>
    </dgm:pt>
    <dgm:pt modelId="{6830E71E-F602-4A20-89BF-AB858F99B253}" type="pres">
      <dgm:prSet presAssocID="{7349416B-A7BA-4428-8CC0-A97B5CB8F15F}" presName="text_2" presStyleLbl="node1" presStyleIdx="1" presStyleCnt="3" custScaleY="121478">
        <dgm:presLayoutVars>
          <dgm:bulletEnabled val="1"/>
        </dgm:presLayoutVars>
      </dgm:prSet>
      <dgm:spPr/>
      <dgm:t>
        <a:bodyPr/>
        <a:lstStyle/>
        <a:p>
          <a:endParaRPr lang="es-EC"/>
        </a:p>
      </dgm:t>
    </dgm:pt>
    <dgm:pt modelId="{6282B30F-A36B-40B7-BF39-DCE6C8214167}" type="pres">
      <dgm:prSet presAssocID="{7349416B-A7BA-4428-8CC0-A97B5CB8F15F}" presName="accent_2" presStyleCnt="0"/>
      <dgm:spPr/>
    </dgm:pt>
    <dgm:pt modelId="{B4DA60C2-5DF8-4D52-8174-E7CA7A2DFD28}" type="pres">
      <dgm:prSet presAssocID="{7349416B-A7BA-4428-8CC0-A97B5CB8F15F}" presName="accentRepeatNode" presStyleLbl="solidFgAcc1" presStyleIdx="1" presStyleCnt="3"/>
      <dgm:spPr/>
    </dgm:pt>
    <dgm:pt modelId="{AB413A31-2E4F-4918-B4A9-C6897D44C2F3}" type="pres">
      <dgm:prSet presAssocID="{729D37AC-5AB1-4372-9DF1-A016EA36F55D}" presName="text_3" presStyleLbl="node1" presStyleIdx="2" presStyleCnt="3">
        <dgm:presLayoutVars>
          <dgm:bulletEnabled val="1"/>
        </dgm:presLayoutVars>
      </dgm:prSet>
      <dgm:spPr/>
      <dgm:t>
        <a:bodyPr/>
        <a:lstStyle/>
        <a:p>
          <a:endParaRPr lang="es-EC"/>
        </a:p>
      </dgm:t>
    </dgm:pt>
    <dgm:pt modelId="{0B232279-3CDE-431F-B1C2-3FD0AAFD00A3}" type="pres">
      <dgm:prSet presAssocID="{729D37AC-5AB1-4372-9DF1-A016EA36F55D}" presName="accent_3" presStyleCnt="0"/>
      <dgm:spPr/>
    </dgm:pt>
    <dgm:pt modelId="{08B8E6DF-CFB1-4636-AC6A-EA4FBFDD86D4}" type="pres">
      <dgm:prSet presAssocID="{729D37AC-5AB1-4372-9DF1-A016EA36F55D}" presName="accentRepeatNode" presStyleLbl="solidFgAcc1" presStyleIdx="2" presStyleCnt="3"/>
      <dgm:spPr/>
    </dgm:pt>
  </dgm:ptLst>
  <dgm:cxnLst>
    <dgm:cxn modelId="{FDA249EA-A841-48F7-908F-8AE9F641512A}" type="presOf" srcId="{729D37AC-5AB1-4372-9DF1-A016EA36F55D}" destId="{AB413A31-2E4F-4918-B4A9-C6897D44C2F3}" srcOrd="0" destOrd="0" presId="urn:microsoft.com/office/officeart/2008/layout/VerticalCurvedList"/>
    <dgm:cxn modelId="{7BAD41A9-3994-4ED2-8FC6-2E5CE118EC62}" srcId="{0D437E74-B7E7-422F-8EEB-7F95111BAEEF}" destId="{2A9937F6-10DC-4A5D-8F61-7DE58FDFC3A5}" srcOrd="0" destOrd="0" parTransId="{40E43606-E79C-42F1-A5C9-7A6AE794611C}" sibTransId="{49A84B08-4184-4C56-9768-4A104B562A70}"/>
    <dgm:cxn modelId="{553C9334-39F6-435D-9335-3A6E8C2DA936}" type="presOf" srcId="{49A84B08-4184-4C56-9768-4A104B562A70}" destId="{2D69AE25-0BE4-44E4-8E43-3E97140628E9}" srcOrd="0" destOrd="0" presId="urn:microsoft.com/office/officeart/2008/layout/VerticalCurvedList"/>
    <dgm:cxn modelId="{CA9F7B9E-3175-4CFC-AC03-BE30AB785129}" type="presOf" srcId="{2A9937F6-10DC-4A5D-8F61-7DE58FDFC3A5}" destId="{3B797DD3-0E86-4B49-8D23-260175B6EE57}" srcOrd="0" destOrd="1" presId="urn:microsoft.com/office/officeart/2008/layout/VerticalCurvedList"/>
    <dgm:cxn modelId="{EB3AAFD2-F8EC-40DC-A83E-C82330CAD60D}" type="presOf" srcId="{39F03E58-FFD5-4621-B559-C03F6AF0B1E1}" destId="{3B797DD3-0E86-4B49-8D23-260175B6EE57}" srcOrd="0" destOrd="2" presId="urn:microsoft.com/office/officeart/2008/layout/VerticalCurvedList"/>
    <dgm:cxn modelId="{72B1DB3A-D86D-4226-B9DA-31F9A583CC03}" type="presOf" srcId="{7349416B-A7BA-4428-8CC0-A97B5CB8F15F}" destId="{6830E71E-F602-4A20-89BF-AB858F99B253}" srcOrd="0" destOrd="0" presId="urn:microsoft.com/office/officeart/2008/layout/VerticalCurvedList"/>
    <dgm:cxn modelId="{6747E8A4-9C99-4EA6-92CA-4B4025F126A0}" type="presOf" srcId="{B57086C8-D90B-42A8-95AF-A8F625C96AF4}" destId="{97DE5B14-14E0-4EDB-AF8D-CECF2D262600}" srcOrd="0" destOrd="0" presId="urn:microsoft.com/office/officeart/2008/layout/VerticalCurvedList"/>
    <dgm:cxn modelId="{72040BA7-EB98-47E6-8515-983A19CEAF11}" srcId="{0D437E74-B7E7-422F-8EEB-7F95111BAEEF}" destId="{39F03E58-FFD5-4621-B559-C03F6AF0B1E1}" srcOrd="1" destOrd="0" parTransId="{142E5D5F-7D13-48B6-A708-26B2DA2C1A6F}" sibTransId="{D2BCC691-163D-457B-A3DE-FF4730C15115}"/>
    <dgm:cxn modelId="{EEBE086E-FB99-4F90-9B77-B598CC354AC1}" type="presOf" srcId="{0D437E74-B7E7-422F-8EEB-7F95111BAEEF}" destId="{3B797DD3-0E86-4B49-8D23-260175B6EE57}" srcOrd="0" destOrd="0" presId="urn:microsoft.com/office/officeart/2008/layout/VerticalCurvedList"/>
    <dgm:cxn modelId="{AA1CFF9D-BCE7-4EB0-8448-77E5C8652B7F}" srcId="{B57086C8-D90B-42A8-95AF-A8F625C96AF4}" destId="{7349416B-A7BA-4428-8CC0-A97B5CB8F15F}" srcOrd="1" destOrd="0" parTransId="{08D397A3-B2CD-4912-AA12-88ED57F75561}" sibTransId="{139A8467-62EC-497C-8960-56FBEADB2F2D}"/>
    <dgm:cxn modelId="{9D94FEDE-C412-4E91-9C0C-9949414F201A}" srcId="{B57086C8-D90B-42A8-95AF-A8F625C96AF4}" destId="{729D37AC-5AB1-4372-9DF1-A016EA36F55D}" srcOrd="2" destOrd="0" parTransId="{641FFA07-36A4-4688-8613-EF7551E90947}" sibTransId="{2BFD8002-09D5-44C7-A638-314FD7E8F73E}"/>
    <dgm:cxn modelId="{498A1925-70E5-488C-9FE4-7884CE63B791}" srcId="{B57086C8-D90B-42A8-95AF-A8F625C96AF4}" destId="{0D437E74-B7E7-422F-8EEB-7F95111BAEEF}" srcOrd="0" destOrd="0" parTransId="{862CE584-B2EE-4F95-B582-D502584C70C8}" sibTransId="{63F35B81-BE5C-4339-99A7-4CF5788AEC50}"/>
    <dgm:cxn modelId="{35E00A88-3FD9-43D9-ADCC-FDA18EE9781E}" type="presParOf" srcId="{97DE5B14-14E0-4EDB-AF8D-CECF2D262600}" destId="{B5F0DF90-3E0F-4C30-ABF4-EEEE3E611111}" srcOrd="0" destOrd="0" presId="urn:microsoft.com/office/officeart/2008/layout/VerticalCurvedList"/>
    <dgm:cxn modelId="{B10CA3BF-9280-43B6-A06E-1C4A2DF79D07}" type="presParOf" srcId="{B5F0DF90-3E0F-4C30-ABF4-EEEE3E611111}" destId="{4E86144C-9325-4E33-846B-C907D22B2E6B}" srcOrd="0" destOrd="0" presId="urn:microsoft.com/office/officeart/2008/layout/VerticalCurvedList"/>
    <dgm:cxn modelId="{A53CC381-EFB9-476C-B5BA-011A4E25C5F1}" type="presParOf" srcId="{4E86144C-9325-4E33-846B-C907D22B2E6B}" destId="{C99D06F6-563D-421C-ACE9-5941E31D4FD6}" srcOrd="0" destOrd="0" presId="urn:microsoft.com/office/officeart/2008/layout/VerticalCurvedList"/>
    <dgm:cxn modelId="{BE7342B5-EC04-459C-9FD1-79432EA318E1}" type="presParOf" srcId="{4E86144C-9325-4E33-846B-C907D22B2E6B}" destId="{2D69AE25-0BE4-44E4-8E43-3E97140628E9}" srcOrd="1" destOrd="0" presId="urn:microsoft.com/office/officeart/2008/layout/VerticalCurvedList"/>
    <dgm:cxn modelId="{50F20173-6748-44B6-9CB1-245B8DFEAA4A}" type="presParOf" srcId="{4E86144C-9325-4E33-846B-C907D22B2E6B}" destId="{62D9BCDB-9846-4055-A1E2-F200706EDC49}" srcOrd="2" destOrd="0" presId="urn:microsoft.com/office/officeart/2008/layout/VerticalCurvedList"/>
    <dgm:cxn modelId="{08AFDD1D-A9CC-4636-99A9-7038BFBD02EC}" type="presParOf" srcId="{4E86144C-9325-4E33-846B-C907D22B2E6B}" destId="{92FFE097-5E7F-4C29-9F1B-095C37102D30}" srcOrd="3" destOrd="0" presId="urn:microsoft.com/office/officeart/2008/layout/VerticalCurvedList"/>
    <dgm:cxn modelId="{5CB346D1-4526-42D9-8CAE-C6500AB1293F}" type="presParOf" srcId="{B5F0DF90-3E0F-4C30-ABF4-EEEE3E611111}" destId="{3B797DD3-0E86-4B49-8D23-260175B6EE57}" srcOrd="1" destOrd="0" presId="urn:microsoft.com/office/officeart/2008/layout/VerticalCurvedList"/>
    <dgm:cxn modelId="{EF849C83-91A2-4E47-8078-1A543C3244DD}" type="presParOf" srcId="{B5F0DF90-3E0F-4C30-ABF4-EEEE3E611111}" destId="{8364C9C1-89CA-423B-AFBA-A16156857EC9}" srcOrd="2" destOrd="0" presId="urn:microsoft.com/office/officeart/2008/layout/VerticalCurvedList"/>
    <dgm:cxn modelId="{425A4028-085C-44D8-9FAA-F8F87A222C6F}" type="presParOf" srcId="{8364C9C1-89CA-423B-AFBA-A16156857EC9}" destId="{F0818262-FDF8-4D8E-AD9B-AA6FCBA4A90F}" srcOrd="0" destOrd="0" presId="urn:microsoft.com/office/officeart/2008/layout/VerticalCurvedList"/>
    <dgm:cxn modelId="{6AE179AD-8ABC-4144-B77C-88EC9546551E}" type="presParOf" srcId="{B5F0DF90-3E0F-4C30-ABF4-EEEE3E611111}" destId="{6830E71E-F602-4A20-89BF-AB858F99B253}" srcOrd="3" destOrd="0" presId="urn:microsoft.com/office/officeart/2008/layout/VerticalCurvedList"/>
    <dgm:cxn modelId="{B0615A0E-6741-4CFC-92CD-F46C028E500F}" type="presParOf" srcId="{B5F0DF90-3E0F-4C30-ABF4-EEEE3E611111}" destId="{6282B30F-A36B-40B7-BF39-DCE6C8214167}" srcOrd="4" destOrd="0" presId="urn:microsoft.com/office/officeart/2008/layout/VerticalCurvedList"/>
    <dgm:cxn modelId="{5A4DDBF3-6404-400E-AC75-24E0A0DC083D}" type="presParOf" srcId="{6282B30F-A36B-40B7-BF39-DCE6C8214167}" destId="{B4DA60C2-5DF8-4D52-8174-E7CA7A2DFD28}" srcOrd="0" destOrd="0" presId="urn:microsoft.com/office/officeart/2008/layout/VerticalCurvedList"/>
    <dgm:cxn modelId="{D638BE66-65D3-4EE5-BBFC-004CA95B21B6}" type="presParOf" srcId="{B5F0DF90-3E0F-4C30-ABF4-EEEE3E611111}" destId="{AB413A31-2E4F-4918-B4A9-C6897D44C2F3}" srcOrd="5" destOrd="0" presId="urn:microsoft.com/office/officeart/2008/layout/VerticalCurvedList"/>
    <dgm:cxn modelId="{00843472-6BC2-4871-97DF-2C69BFE3D65B}" type="presParOf" srcId="{B5F0DF90-3E0F-4C30-ABF4-EEEE3E611111}" destId="{0B232279-3CDE-431F-B1C2-3FD0AAFD00A3}" srcOrd="6" destOrd="0" presId="urn:microsoft.com/office/officeart/2008/layout/VerticalCurvedList"/>
    <dgm:cxn modelId="{2B777F38-8F35-405F-BE22-BCCA89CC5702}" type="presParOf" srcId="{0B232279-3CDE-431F-B1C2-3FD0AAFD00A3}" destId="{08B8E6DF-CFB1-4636-AC6A-EA4FBFDD86D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8A25CA4-0276-43AE-9B11-5193DB430BD8}" type="doc">
      <dgm:prSet loTypeId="urn:microsoft.com/office/officeart/2005/8/layout/matrix3" loCatId="matrix" qsTypeId="urn:microsoft.com/office/officeart/2005/8/quickstyle/simple1" qsCatId="simple" csTypeId="urn:microsoft.com/office/officeart/2005/8/colors/accent3_1" csCatId="accent3" phldr="1"/>
      <dgm:spPr/>
      <dgm:t>
        <a:bodyPr/>
        <a:lstStyle/>
        <a:p>
          <a:endParaRPr lang="es-EC"/>
        </a:p>
      </dgm:t>
    </dgm:pt>
    <dgm:pt modelId="{264BA819-CF0E-411B-806B-4424FE910708}">
      <dgm:prSet phldrT="[Texto]" custT="1"/>
      <dgm:spPr/>
      <dgm:t>
        <a:bodyPr/>
        <a:lstStyle/>
        <a:p>
          <a:r>
            <a:rPr lang="es-EC" sz="1600" dirty="0" smtClean="0">
              <a:solidFill>
                <a:srgbClr val="000000"/>
              </a:solidFill>
              <a:latin typeface="Calibri" panose="020F0502020204030204" pitchFamily="34" charset="0"/>
            </a:rPr>
            <a:t>Se reporta la planificación de manera integral.</a:t>
          </a:r>
          <a:endParaRPr lang="es-EC" sz="1600" dirty="0"/>
        </a:p>
      </dgm:t>
    </dgm:pt>
    <dgm:pt modelId="{09EFEF15-F993-40E5-906C-9511DE93FE61}" type="parTrans" cxnId="{A80F3770-70C2-407A-B1B9-1DA157EF05C0}">
      <dgm:prSet/>
      <dgm:spPr/>
      <dgm:t>
        <a:bodyPr/>
        <a:lstStyle/>
        <a:p>
          <a:endParaRPr lang="es-EC" sz="1600"/>
        </a:p>
      </dgm:t>
    </dgm:pt>
    <dgm:pt modelId="{34B9A239-8AC1-4AFC-A75C-E2539D178148}" type="sibTrans" cxnId="{A80F3770-70C2-407A-B1B9-1DA157EF05C0}">
      <dgm:prSet/>
      <dgm:spPr/>
      <dgm:t>
        <a:bodyPr/>
        <a:lstStyle/>
        <a:p>
          <a:endParaRPr lang="es-EC" sz="1600"/>
        </a:p>
      </dgm:t>
    </dgm:pt>
    <dgm:pt modelId="{62F91E7F-BECA-4C09-8337-D751D135BFD4}">
      <dgm:prSet phldrT="[Texto]" custT="1"/>
      <dgm:spPr/>
      <dgm:t>
        <a:bodyPr/>
        <a:lstStyle/>
        <a:p>
          <a:r>
            <a:rPr lang="es-EC" sz="1600" dirty="0" smtClean="0">
              <a:solidFill>
                <a:srgbClr val="000000"/>
              </a:solidFill>
              <a:latin typeface="Calibri" panose="020F0502020204030204" pitchFamily="34" charset="0"/>
            </a:rPr>
            <a:t>Intervenciones públicas y la coordinación multinivel.</a:t>
          </a:r>
          <a:endParaRPr lang="es-EC" sz="1600" dirty="0"/>
        </a:p>
      </dgm:t>
    </dgm:pt>
    <dgm:pt modelId="{3A5B3282-10FF-4DB4-AC5F-78675CF8D40C}" type="parTrans" cxnId="{6D07CDA9-C6EA-45B9-BB57-F04496F89269}">
      <dgm:prSet/>
      <dgm:spPr/>
      <dgm:t>
        <a:bodyPr/>
        <a:lstStyle/>
        <a:p>
          <a:endParaRPr lang="es-EC" sz="1600"/>
        </a:p>
      </dgm:t>
    </dgm:pt>
    <dgm:pt modelId="{746C1356-4BF9-4F75-83CE-8E358AE882E1}" type="sibTrans" cxnId="{6D07CDA9-C6EA-45B9-BB57-F04496F89269}">
      <dgm:prSet/>
      <dgm:spPr/>
      <dgm:t>
        <a:bodyPr/>
        <a:lstStyle/>
        <a:p>
          <a:endParaRPr lang="es-EC" sz="1600"/>
        </a:p>
      </dgm:t>
    </dgm:pt>
    <dgm:pt modelId="{65750D49-82EF-4F7A-9A93-26AC66E2BF0A}">
      <dgm:prSet phldrT="[Texto]" custT="1"/>
      <dgm:spPr/>
      <dgm:t>
        <a:bodyPr/>
        <a:lstStyle/>
        <a:p>
          <a:r>
            <a:rPr lang="es-EC" sz="1600" dirty="0" smtClean="0">
              <a:solidFill>
                <a:srgbClr val="000000"/>
              </a:solidFill>
              <a:latin typeface="Calibri" panose="020F0502020204030204" pitchFamily="34" charset="0"/>
            </a:rPr>
            <a:t>Propuestas de desarrollo desde los GAD y su alineación al Plan Nacional de Desarrollo.</a:t>
          </a:r>
          <a:endParaRPr lang="es-EC" sz="1600" dirty="0"/>
        </a:p>
      </dgm:t>
    </dgm:pt>
    <dgm:pt modelId="{159F53A5-2EF2-448D-A077-194AFC741524}" type="parTrans" cxnId="{9751035A-0A54-48BE-8E0E-1DD0EC06430C}">
      <dgm:prSet/>
      <dgm:spPr/>
      <dgm:t>
        <a:bodyPr/>
        <a:lstStyle/>
        <a:p>
          <a:endParaRPr lang="es-EC" sz="1600"/>
        </a:p>
      </dgm:t>
    </dgm:pt>
    <dgm:pt modelId="{5B1FC601-9047-4098-84ED-3390B10F4331}" type="sibTrans" cxnId="{9751035A-0A54-48BE-8E0E-1DD0EC06430C}">
      <dgm:prSet/>
      <dgm:spPr/>
      <dgm:t>
        <a:bodyPr/>
        <a:lstStyle/>
        <a:p>
          <a:endParaRPr lang="es-EC" sz="1600"/>
        </a:p>
      </dgm:t>
    </dgm:pt>
    <dgm:pt modelId="{8756472A-9CAB-4226-9172-F86848615951}">
      <dgm:prSet phldrT="[Texto]" custT="1"/>
      <dgm:spPr/>
      <dgm:t>
        <a:bodyPr/>
        <a:lstStyle/>
        <a:p>
          <a:r>
            <a:rPr lang="es-EC" sz="1600" dirty="0" smtClean="0">
              <a:solidFill>
                <a:srgbClr val="000000"/>
              </a:solidFill>
              <a:latin typeface="Calibri" panose="020F0502020204030204" pitchFamily="34" charset="0"/>
            </a:rPr>
            <a:t>Intervenciones puntuales desde los niveles descentralizados.</a:t>
          </a:r>
          <a:endParaRPr lang="es-EC" sz="1600" dirty="0"/>
        </a:p>
      </dgm:t>
    </dgm:pt>
    <dgm:pt modelId="{CCAB5247-E272-4027-A82F-E6BE812B4019}" type="parTrans" cxnId="{CC0AC9CB-CCAD-40D2-97EA-3C599178C5FA}">
      <dgm:prSet/>
      <dgm:spPr/>
      <dgm:t>
        <a:bodyPr/>
        <a:lstStyle/>
        <a:p>
          <a:endParaRPr lang="es-EC" sz="1600"/>
        </a:p>
      </dgm:t>
    </dgm:pt>
    <dgm:pt modelId="{2F670D08-A5EB-47CB-9767-DD668C4621C2}" type="sibTrans" cxnId="{CC0AC9CB-CCAD-40D2-97EA-3C599178C5FA}">
      <dgm:prSet/>
      <dgm:spPr/>
      <dgm:t>
        <a:bodyPr/>
        <a:lstStyle/>
        <a:p>
          <a:endParaRPr lang="es-EC" sz="1600"/>
        </a:p>
      </dgm:t>
    </dgm:pt>
    <dgm:pt modelId="{B6C8A125-77D8-49D3-BFA3-DFFE94B5964C}" type="pres">
      <dgm:prSet presAssocID="{B8A25CA4-0276-43AE-9B11-5193DB430BD8}" presName="matrix" presStyleCnt="0">
        <dgm:presLayoutVars>
          <dgm:chMax val="1"/>
          <dgm:dir/>
          <dgm:resizeHandles val="exact"/>
        </dgm:presLayoutVars>
      </dgm:prSet>
      <dgm:spPr/>
      <dgm:t>
        <a:bodyPr/>
        <a:lstStyle/>
        <a:p>
          <a:endParaRPr lang="es-EC"/>
        </a:p>
      </dgm:t>
    </dgm:pt>
    <dgm:pt modelId="{83BCA33A-12A6-4EA0-8600-82BF6CFCCF5B}" type="pres">
      <dgm:prSet presAssocID="{B8A25CA4-0276-43AE-9B11-5193DB430BD8}" presName="diamond" presStyleLbl="bgShp" presStyleIdx="0" presStyleCnt="1"/>
      <dgm:spPr/>
    </dgm:pt>
    <dgm:pt modelId="{18E51316-3472-4929-B525-819ECFA4C770}" type="pres">
      <dgm:prSet presAssocID="{B8A25CA4-0276-43AE-9B11-5193DB430BD8}" presName="quad1" presStyleLbl="node1" presStyleIdx="0" presStyleCnt="4">
        <dgm:presLayoutVars>
          <dgm:chMax val="0"/>
          <dgm:chPref val="0"/>
          <dgm:bulletEnabled val="1"/>
        </dgm:presLayoutVars>
      </dgm:prSet>
      <dgm:spPr/>
      <dgm:t>
        <a:bodyPr/>
        <a:lstStyle/>
        <a:p>
          <a:endParaRPr lang="es-EC"/>
        </a:p>
      </dgm:t>
    </dgm:pt>
    <dgm:pt modelId="{32AE2468-5942-4F36-BF9B-723BBB6F4685}" type="pres">
      <dgm:prSet presAssocID="{B8A25CA4-0276-43AE-9B11-5193DB430BD8}" presName="quad2" presStyleLbl="node1" presStyleIdx="1" presStyleCnt="4">
        <dgm:presLayoutVars>
          <dgm:chMax val="0"/>
          <dgm:chPref val="0"/>
          <dgm:bulletEnabled val="1"/>
        </dgm:presLayoutVars>
      </dgm:prSet>
      <dgm:spPr/>
      <dgm:t>
        <a:bodyPr/>
        <a:lstStyle/>
        <a:p>
          <a:endParaRPr lang="es-EC"/>
        </a:p>
      </dgm:t>
    </dgm:pt>
    <dgm:pt modelId="{7D623CEC-15C8-4FC3-87D1-F6D8B8BBAC33}" type="pres">
      <dgm:prSet presAssocID="{B8A25CA4-0276-43AE-9B11-5193DB430BD8}" presName="quad3" presStyleLbl="node1" presStyleIdx="2" presStyleCnt="4">
        <dgm:presLayoutVars>
          <dgm:chMax val="0"/>
          <dgm:chPref val="0"/>
          <dgm:bulletEnabled val="1"/>
        </dgm:presLayoutVars>
      </dgm:prSet>
      <dgm:spPr/>
      <dgm:t>
        <a:bodyPr/>
        <a:lstStyle/>
        <a:p>
          <a:endParaRPr lang="es-EC"/>
        </a:p>
      </dgm:t>
    </dgm:pt>
    <dgm:pt modelId="{336B1A8E-434E-4020-A166-CA04CA7E5D46}" type="pres">
      <dgm:prSet presAssocID="{B8A25CA4-0276-43AE-9B11-5193DB430BD8}" presName="quad4" presStyleLbl="node1" presStyleIdx="3" presStyleCnt="4">
        <dgm:presLayoutVars>
          <dgm:chMax val="0"/>
          <dgm:chPref val="0"/>
          <dgm:bulletEnabled val="1"/>
        </dgm:presLayoutVars>
      </dgm:prSet>
      <dgm:spPr/>
      <dgm:t>
        <a:bodyPr/>
        <a:lstStyle/>
        <a:p>
          <a:endParaRPr lang="es-EC"/>
        </a:p>
      </dgm:t>
    </dgm:pt>
  </dgm:ptLst>
  <dgm:cxnLst>
    <dgm:cxn modelId="{A80F3770-70C2-407A-B1B9-1DA157EF05C0}" srcId="{B8A25CA4-0276-43AE-9B11-5193DB430BD8}" destId="{264BA819-CF0E-411B-806B-4424FE910708}" srcOrd="0" destOrd="0" parTransId="{09EFEF15-F993-40E5-906C-9511DE93FE61}" sibTransId="{34B9A239-8AC1-4AFC-A75C-E2539D178148}"/>
    <dgm:cxn modelId="{19C723A3-0E0E-438E-95D0-2E47ED11C93F}" type="presOf" srcId="{62F91E7F-BECA-4C09-8337-D751D135BFD4}" destId="{32AE2468-5942-4F36-BF9B-723BBB6F4685}" srcOrd="0" destOrd="0" presId="urn:microsoft.com/office/officeart/2005/8/layout/matrix3"/>
    <dgm:cxn modelId="{63ED7F53-4B69-4206-855A-54F242BACB42}" type="presOf" srcId="{65750D49-82EF-4F7A-9A93-26AC66E2BF0A}" destId="{7D623CEC-15C8-4FC3-87D1-F6D8B8BBAC33}" srcOrd="0" destOrd="0" presId="urn:microsoft.com/office/officeart/2005/8/layout/matrix3"/>
    <dgm:cxn modelId="{9751035A-0A54-48BE-8E0E-1DD0EC06430C}" srcId="{B8A25CA4-0276-43AE-9B11-5193DB430BD8}" destId="{65750D49-82EF-4F7A-9A93-26AC66E2BF0A}" srcOrd="2" destOrd="0" parTransId="{159F53A5-2EF2-448D-A077-194AFC741524}" sibTransId="{5B1FC601-9047-4098-84ED-3390B10F4331}"/>
    <dgm:cxn modelId="{CC0AC9CB-CCAD-40D2-97EA-3C599178C5FA}" srcId="{B8A25CA4-0276-43AE-9B11-5193DB430BD8}" destId="{8756472A-9CAB-4226-9172-F86848615951}" srcOrd="3" destOrd="0" parTransId="{CCAB5247-E272-4027-A82F-E6BE812B4019}" sibTransId="{2F670D08-A5EB-47CB-9767-DD668C4621C2}"/>
    <dgm:cxn modelId="{6D07CDA9-C6EA-45B9-BB57-F04496F89269}" srcId="{B8A25CA4-0276-43AE-9B11-5193DB430BD8}" destId="{62F91E7F-BECA-4C09-8337-D751D135BFD4}" srcOrd="1" destOrd="0" parTransId="{3A5B3282-10FF-4DB4-AC5F-78675CF8D40C}" sibTransId="{746C1356-4BF9-4F75-83CE-8E358AE882E1}"/>
    <dgm:cxn modelId="{5F076DAD-0E8D-4F9C-8317-D2FD1417D763}" type="presOf" srcId="{264BA819-CF0E-411B-806B-4424FE910708}" destId="{18E51316-3472-4929-B525-819ECFA4C770}" srcOrd="0" destOrd="0" presId="urn:microsoft.com/office/officeart/2005/8/layout/matrix3"/>
    <dgm:cxn modelId="{266572CE-F8B1-4035-B093-48B2E2A930C7}" type="presOf" srcId="{B8A25CA4-0276-43AE-9B11-5193DB430BD8}" destId="{B6C8A125-77D8-49D3-BFA3-DFFE94B5964C}" srcOrd="0" destOrd="0" presId="urn:microsoft.com/office/officeart/2005/8/layout/matrix3"/>
    <dgm:cxn modelId="{8E8CDBE9-0809-480F-8B05-23CA26CFDDF6}" type="presOf" srcId="{8756472A-9CAB-4226-9172-F86848615951}" destId="{336B1A8E-434E-4020-A166-CA04CA7E5D46}" srcOrd="0" destOrd="0" presId="urn:microsoft.com/office/officeart/2005/8/layout/matrix3"/>
    <dgm:cxn modelId="{1BB1CB6B-FCAA-4ED2-85E6-6204123ED902}" type="presParOf" srcId="{B6C8A125-77D8-49D3-BFA3-DFFE94B5964C}" destId="{83BCA33A-12A6-4EA0-8600-82BF6CFCCF5B}" srcOrd="0" destOrd="0" presId="urn:microsoft.com/office/officeart/2005/8/layout/matrix3"/>
    <dgm:cxn modelId="{2ABEC7E3-7689-495B-B9C6-5571F806DAB9}" type="presParOf" srcId="{B6C8A125-77D8-49D3-BFA3-DFFE94B5964C}" destId="{18E51316-3472-4929-B525-819ECFA4C770}" srcOrd="1" destOrd="0" presId="urn:microsoft.com/office/officeart/2005/8/layout/matrix3"/>
    <dgm:cxn modelId="{4B1E7585-9BAA-4541-BEE8-1BEBF01CDBAF}" type="presParOf" srcId="{B6C8A125-77D8-49D3-BFA3-DFFE94B5964C}" destId="{32AE2468-5942-4F36-BF9B-723BBB6F4685}" srcOrd="2" destOrd="0" presId="urn:microsoft.com/office/officeart/2005/8/layout/matrix3"/>
    <dgm:cxn modelId="{523151BA-6FCB-4038-AD4A-576487BAE2DD}" type="presParOf" srcId="{B6C8A125-77D8-49D3-BFA3-DFFE94B5964C}" destId="{7D623CEC-15C8-4FC3-87D1-F6D8B8BBAC33}" srcOrd="3" destOrd="0" presId="urn:microsoft.com/office/officeart/2005/8/layout/matrix3"/>
    <dgm:cxn modelId="{A3563ED0-F6C5-4DE0-8A3A-325A0922BDE5}" type="presParOf" srcId="{B6C8A125-77D8-49D3-BFA3-DFFE94B5964C}" destId="{336B1A8E-434E-4020-A166-CA04CA7E5D46}"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AD499D5-AF89-4DA9-8023-89B3D0D0D55F}"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s-EC"/>
        </a:p>
      </dgm:t>
    </dgm:pt>
    <dgm:pt modelId="{368C463F-D9E6-4BA2-B888-6F61C5B78E0C}">
      <dgm:prSet phldrT="[Texto]" custT="1"/>
      <dgm:spPr/>
      <dgm:t>
        <a:bodyPr/>
        <a:lstStyle/>
        <a:p>
          <a:r>
            <a:rPr lang="es-EC" sz="2000" dirty="0" smtClean="0"/>
            <a:t>Constitución 2008</a:t>
          </a:r>
          <a:endParaRPr lang="es-EC" sz="2000" dirty="0"/>
        </a:p>
      </dgm:t>
    </dgm:pt>
    <dgm:pt modelId="{EC6D7E1C-9DDE-4E17-8B53-0CD8B21B524C}" type="parTrans" cxnId="{7D3DFF3C-E1FB-4D56-B6EE-86166DF60D8C}">
      <dgm:prSet/>
      <dgm:spPr/>
      <dgm:t>
        <a:bodyPr/>
        <a:lstStyle/>
        <a:p>
          <a:endParaRPr lang="es-EC" sz="2000"/>
        </a:p>
      </dgm:t>
    </dgm:pt>
    <dgm:pt modelId="{02D3C3BA-C27A-4DE7-8C28-FC1B5AE300D8}" type="sibTrans" cxnId="{7D3DFF3C-E1FB-4D56-B6EE-86166DF60D8C}">
      <dgm:prSet/>
      <dgm:spPr/>
      <dgm:t>
        <a:bodyPr/>
        <a:lstStyle/>
        <a:p>
          <a:endParaRPr lang="es-EC" sz="2000"/>
        </a:p>
      </dgm:t>
    </dgm:pt>
    <dgm:pt modelId="{A8522456-AB84-40A6-8DA2-195DEB937990}">
      <dgm:prSet phldrT="[Texto]" custT="1"/>
      <dgm:spPr/>
      <dgm:t>
        <a:bodyPr/>
        <a:lstStyle/>
        <a:p>
          <a:r>
            <a:rPr lang="es-EC" sz="2000" dirty="0" smtClean="0"/>
            <a:t>COOTAD </a:t>
          </a:r>
          <a:endParaRPr lang="es-EC" sz="2000" dirty="0"/>
        </a:p>
      </dgm:t>
    </dgm:pt>
    <dgm:pt modelId="{3645F6B9-21B0-489B-9AB5-37A60365F45F}" type="parTrans" cxnId="{10BE4436-A9FA-48C1-995E-1919F4B3C54A}">
      <dgm:prSet/>
      <dgm:spPr/>
      <dgm:t>
        <a:bodyPr/>
        <a:lstStyle/>
        <a:p>
          <a:endParaRPr lang="es-EC" sz="2000"/>
        </a:p>
      </dgm:t>
    </dgm:pt>
    <dgm:pt modelId="{DB25BF5C-1A99-476D-82C2-DB85DFB30B5F}" type="sibTrans" cxnId="{10BE4436-A9FA-48C1-995E-1919F4B3C54A}">
      <dgm:prSet/>
      <dgm:spPr/>
      <dgm:t>
        <a:bodyPr/>
        <a:lstStyle/>
        <a:p>
          <a:endParaRPr lang="es-EC" sz="2000"/>
        </a:p>
      </dgm:t>
    </dgm:pt>
    <dgm:pt modelId="{9F60200D-B4FF-4032-97DE-9FB78C332893}">
      <dgm:prSet phldrT="[Texto]" custT="1"/>
      <dgm:spPr/>
      <dgm:t>
        <a:bodyPr/>
        <a:lstStyle/>
        <a:p>
          <a:r>
            <a:rPr lang="es-EC" sz="2000" dirty="0" smtClean="0"/>
            <a:t>COPFP</a:t>
          </a:r>
          <a:endParaRPr lang="es-EC" sz="2000" dirty="0"/>
        </a:p>
      </dgm:t>
    </dgm:pt>
    <dgm:pt modelId="{0747E71F-42CA-4575-B7D6-E5AE7E44543E}" type="parTrans" cxnId="{D5D8D4F2-531E-4047-9A17-E295E5DD247D}">
      <dgm:prSet/>
      <dgm:spPr/>
      <dgm:t>
        <a:bodyPr/>
        <a:lstStyle/>
        <a:p>
          <a:endParaRPr lang="es-EC" sz="2000"/>
        </a:p>
      </dgm:t>
    </dgm:pt>
    <dgm:pt modelId="{60C78002-3593-49DE-9895-8BDB7CF7F65F}" type="sibTrans" cxnId="{D5D8D4F2-531E-4047-9A17-E295E5DD247D}">
      <dgm:prSet/>
      <dgm:spPr/>
      <dgm:t>
        <a:bodyPr/>
        <a:lstStyle/>
        <a:p>
          <a:endParaRPr lang="es-EC" sz="2000"/>
        </a:p>
      </dgm:t>
    </dgm:pt>
    <dgm:pt modelId="{729486B4-3169-401C-A895-509D9FDA474D}">
      <dgm:prSet custT="1"/>
      <dgm:spPr/>
      <dgm:t>
        <a:bodyPr/>
        <a:lstStyle/>
        <a:p>
          <a:r>
            <a:rPr lang="es-EC" sz="2000" smtClean="0"/>
            <a:t>LOOTUGS </a:t>
          </a:r>
          <a:endParaRPr lang="es-EC" sz="2000" dirty="0"/>
        </a:p>
      </dgm:t>
    </dgm:pt>
    <dgm:pt modelId="{36B6B3B4-6028-4F09-8107-BAB40622A569}" type="parTrans" cxnId="{E96C0D76-761F-4ACF-8728-F922E81364A6}">
      <dgm:prSet/>
      <dgm:spPr/>
      <dgm:t>
        <a:bodyPr/>
        <a:lstStyle/>
        <a:p>
          <a:endParaRPr lang="es-EC" sz="2000"/>
        </a:p>
      </dgm:t>
    </dgm:pt>
    <dgm:pt modelId="{A50E2BC2-3BF0-400F-B4B9-7F240684CBB4}" type="sibTrans" cxnId="{E96C0D76-761F-4ACF-8728-F922E81364A6}">
      <dgm:prSet/>
      <dgm:spPr/>
      <dgm:t>
        <a:bodyPr/>
        <a:lstStyle/>
        <a:p>
          <a:endParaRPr lang="es-EC" sz="2000"/>
        </a:p>
      </dgm:t>
    </dgm:pt>
    <dgm:pt modelId="{BC83CA53-7689-4FA9-AA91-1617AC1715FC}">
      <dgm:prSet phldrT="[Texto]" custT="1"/>
      <dgm:spPr/>
      <dgm:t>
        <a:bodyPr/>
        <a:lstStyle/>
        <a:p>
          <a:r>
            <a:rPr lang="es-EC" sz="2000" dirty="0" smtClean="0"/>
            <a:t>LOPC</a:t>
          </a:r>
          <a:endParaRPr lang="es-EC" sz="2000" dirty="0"/>
        </a:p>
      </dgm:t>
    </dgm:pt>
    <dgm:pt modelId="{4D85C379-327A-4CA1-BA47-83BC2A02280F}" type="parTrans" cxnId="{FAB120E7-900A-4CF8-B56A-13394482A7C6}">
      <dgm:prSet/>
      <dgm:spPr/>
      <dgm:t>
        <a:bodyPr/>
        <a:lstStyle/>
        <a:p>
          <a:endParaRPr lang="es-EC" sz="2000"/>
        </a:p>
      </dgm:t>
    </dgm:pt>
    <dgm:pt modelId="{9FE9A174-B45E-4A71-B15B-DE847432DE4C}" type="sibTrans" cxnId="{FAB120E7-900A-4CF8-B56A-13394482A7C6}">
      <dgm:prSet/>
      <dgm:spPr/>
      <dgm:t>
        <a:bodyPr/>
        <a:lstStyle/>
        <a:p>
          <a:endParaRPr lang="es-EC" sz="2000"/>
        </a:p>
      </dgm:t>
    </dgm:pt>
    <dgm:pt modelId="{A559A5E0-4C84-4A8E-9C3D-546C3E9B9F30}" type="pres">
      <dgm:prSet presAssocID="{DAD499D5-AF89-4DA9-8023-89B3D0D0D55F}" presName="Name0" presStyleCnt="0">
        <dgm:presLayoutVars>
          <dgm:chMax val="7"/>
          <dgm:chPref val="7"/>
          <dgm:dir/>
        </dgm:presLayoutVars>
      </dgm:prSet>
      <dgm:spPr/>
      <dgm:t>
        <a:bodyPr/>
        <a:lstStyle/>
        <a:p>
          <a:endParaRPr lang="es-EC"/>
        </a:p>
      </dgm:t>
    </dgm:pt>
    <dgm:pt modelId="{C4CFBAA2-786C-41DA-ABDB-05A38902E0C3}" type="pres">
      <dgm:prSet presAssocID="{DAD499D5-AF89-4DA9-8023-89B3D0D0D55F}" presName="Name1" presStyleCnt="0"/>
      <dgm:spPr/>
      <dgm:t>
        <a:bodyPr/>
        <a:lstStyle/>
        <a:p>
          <a:endParaRPr lang="es-EC"/>
        </a:p>
      </dgm:t>
    </dgm:pt>
    <dgm:pt modelId="{D50258EE-59A2-441D-A29B-80D34F3E40F4}" type="pres">
      <dgm:prSet presAssocID="{DAD499D5-AF89-4DA9-8023-89B3D0D0D55F}" presName="cycle" presStyleCnt="0"/>
      <dgm:spPr/>
      <dgm:t>
        <a:bodyPr/>
        <a:lstStyle/>
        <a:p>
          <a:endParaRPr lang="es-EC"/>
        </a:p>
      </dgm:t>
    </dgm:pt>
    <dgm:pt modelId="{F1D14BE9-463D-4CA8-B00F-8B3F92DA7C61}" type="pres">
      <dgm:prSet presAssocID="{DAD499D5-AF89-4DA9-8023-89B3D0D0D55F}" presName="srcNode" presStyleLbl="node1" presStyleIdx="0" presStyleCnt="5"/>
      <dgm:spPr/>
      <dgm:t>
        <a:bodyPr/>
        <a:lstStyle/>
        <a:p>
          <a:endParaRPr lang="es-EC"/>
        </a:p>
      </dgm:t>
    </dgm:pt>
    <dgm:pt modelId="{EA8490D8-A7C3-4860-BF75-3F6B4DDA3159}" type="pres">
      <dgm:prSet presAssocID="{DAD499D5-AF89-4DA9-8023-89B3D0D0D55F}" presName="conn" presStyleLbl="parChTrans1D2" presStyleIdx="0" presStyleCnt="1"/>
      <dgm:spPr/>
      <dgm:t>
        <a:bodyPr/>
        <a:lstStyle/>
        <a:p>
          <a:endParaRPr lang="es-EC"/>
        </a:p>
      </dgm:t>
    </dgm:pt>
    <dgm:pt modelId="{7A3717EA-41F8-4A18-AAEB-D8DC8422E45C}" type="pres">
      <dgm:prSet presAssocID="{DAD499D5-AF89-4DA9-8023-89B3D0D0D55F}" presName="extraNode" presStyleLbl="node1" presStyleIdx="0" presStyleCnt="5"/>
      <dgm:spPr/>
      <dgm:t>
        <a:bodyPr/>
        <a:lstStyle/>
        <a:p>
          <a:endParaRPr lang="es-EC"/>
        </a:p>
      </dgm:t>
    </dgm:pt>
    <dgm:pt modelId="{0C3DD290-4F1B-48A5-88CD-6C55433327A4}" type="pres">
      <dgm:prSet presAssocID="{DAD499D5-AF89-4DA9-8023-89B3D0D0D55F}" presName="dstNode" presStyleLbl="node1" presStyleIdx="0" presStyleCnt="5"/>
      <dgm:spPr/>
      <dgm:t>
        <a:bodyPr/>
        <a:lstStyle/>
        <a:p>
          <a:endParaRPr lang="es-EC"/>
        </a:p>
      </dgm:t>
    </dgm:pt>
    <dgm:pt modelId="{78DB7F73-50E9-4A7A-B93C-C07745EB764E}" type="pres">
      <dgm:prSet presAssocID="{368C463F-D9E6-4BA2-B888-6F61C5B78E0C}" presName="text_1" presStyleLbl="node1" presStyleIdx="0" presStyleCnt="5">
        <dgm:presLayoutVars>
          <dgm:bulletEnabled val="1"/>
        </dgm:presLayoutVars>
      </dgm:prSet>
      <dgm:spPr/>
      <dgm:t>
        <a:bodyPr/>
        <a:lstStyle/>
        <a:p>
          <a:endParaRPr lang="es-EC"/>
        </a:p>
      </dgm:t>
    </dgm:pt>
    <dgm:pt modelId="{0A2B80D1-0BFA-42DC-98A6-7872CD69E300}" type="pres">
      <dgm:prSet presAssocID="{368C463F-D9E6-4BA2-B888-6F61C5B78E0C}" presName="accent_1" presStyleCnt="0"/>
      <dgm:spPr/>
      <dgm:t>
        <a:bodyPr/>
        <a:lstStyle/>
        <a:p>
          <a:endParaRPr lang="es-EC"/>
        </a:p>
      </dgm:t>
    </dgm:pt>
    <dgm:pt modelId="{7327A20C-7E28-41DE-A36A-E78E38A5B49F}" type="pres">
      <dgm:prSet presAssocID="{368C463F-D9E6-4BA2-B888-6F61C5B78E0C}" presName="accentRepeatNode" presStyleLbl="solidFgAcc1" presStyleIdx="0" presStyleCnt="5"/>
      <dgm:spPr/>
      <dgm:t>
        <a:bodyPr/>
        <a:lstStyle/>
        <a:p>
          <a:endParaRPr lang="es-EC"/>
        </a:p>
      </dgm:t>
    </dgm:pt>
    <dgm:pt modelId="{85AFBC8B-5656-4472-BBAD-4CFF6E003EE2}" type="pres">
      <dgm:prSet presAssocID="{A8522456-AB84-40A6-8DA2-195DEB937990}" presName="text_2" presStyleLbl="node1" presStyleIdx="1" presStyleCnt="5">
        <dgm:presLayoutVars>
          <dgm:bulletEnabled val="1"/>
        </dgm:presLayoutVars>
      </dgm:prSet>
      <dgm:spPr/>
      <dgm:t>
        <a:bodyPr/>
        <a:lstStyle/>
        <a:p>
          <a:endParaRPr lang="es-EC"/>
        </a:p>
      </dgm:t>
    </dgm:pt>
    <dgm:pt modelId="{290ED541-3DD2-442B-A323-5BE311F1320E}" type="pres">
      <dgm:prSet presAssocID="{A8522456-AB84-40A6-8DA2-195DEB937990}" presName="accent_2" presStyleCnt="0"/>
      <dgm:spPr/>
      <dgm:t>
        <a:bodyPr/>
        <a:lstStyle/>
        <a:p>
          <a:endParaRPr lang="es-EC"/>
        </a:p>
      </dgm:t>
    </dgm:pt>
    <dgm:pt modelId="{FA3CBE4C-C6DB-481C-B9DD-31EEA9B69779}" type="pres">
      <dgm:prSet presAssocID="{A8522456-AB84-40A6-8DA2-195DEB937990}" presName="accentRepeatNode" presStyleLbl="solidFgAcc1" presStyleIdx="1" presStyleCnt="5"/>
      <dgm:spPr/>
      <dgm:t>
        <a:bodyPr/>
        <a:lstStyle/>
        <a:p>
          <a:endParaRPr lang="es-EC"/>
        </a:p>
      </dgm:t>
    </dgm:pt>
    <dgm:pt modelId="{522F31E1-2F56-4B9C-9C5B-18CE5C2C01C5}" type="pres">
      <dgm:prSet presAssocID="{9F60200D-B4FF-4032-97DE-9FB78C332893}" presName="text_3" presStyleLbl="node1" presStyleIdx="2" presStyleCnt="5">
        <dgm:presLayoutVars>
          <dgm:bulletEnabled val="1"/>
        </dgm:presLayoutVars>
      </dgm:prSet>
      <dgm:spPr/>
      <dgm:t>
        <a:bodyPr/>
        <a:lstStyle/>
        <a:p>
          <a:endParaRPr lang="es-EC"/>
        </a:p>
      </dgm:t>
    </dgm:pt>
    <dgm:pt modelId="{6311836F-2CC6-46DE-9F5B-1ACCBD0DDC8B}" type="pres">
      <dgm:prSet presAssocID="{9F60200D-B4FF-4032-97DE-9FB78C332893}" presName="accent_3" presStyleCnt="0"/>
      <dgm:spPr/>
      <dgm:t>
        <a:bodyPr/>
        <a:lstStyle/>
        <a:p>
          <a:endParaRPr lang="es-EC"/>
        </a:p>
      </dgm:t>
    </dgm:pt>
    <dgm:pt modelId="{EA0E5605-05A5-4272-A3BC-888203F7B0F6}" type="pres">
      <dgm:prSet presAssocID="{9F60200D-B4FF-4032-97DE-9FB78C332893}" presName="accentRepeatNode" presStyleLbl="solidFgAcc1" presStyleIdx="2" presStyleCnt="5"/>
      <dgm:spPr/>
      <dgm:t>
        <a:bodyPr/>
        <a:lstStyle/>
        <a:p>
          <a:endParaRPr lang="es-EC"/>
        </a:p>
      </dgm:t>
    </dgm:pt>
    <dgm:pt modelId="{3B78576E-314A-4BC0-BB83-0B47686BAE13}" type="pres">
      <dgm:prSet presAssocID="{BC83CA53-7689-4FA9-AA91-1617AC1715FC}" presName="text_4" presStyleLbl="node1" presStyleIdx="3" presStyleCnt="5">
        <dgm:presLayoutVars>
          <dgm:bulletEnabled val="1"/>
        </dgm:presLayoutVars>
      </dgm:prSet>
      <dgm:spPr/>
      <dgm:t>
        <a:bodyPr/>
        <a:lstStyle/>
        <a:p>
          <a:endParaRPr lang="es-EC"/>
        </a:p>
      </dgm:t>
    </dgm:pt>
    <dgm:pt modelId="{256B3B17-772D-49C0-9629-03DA24ABF2AD}" type="pres">
      <dgm:prSet presAssocID="{BC83CA53-7689-4FA9-AA91-1617AC1715FC}" presName="accent_4" presStyleCnt="0"/>
      <dgm:spPr/>
      <dgm:t>
        <a:bodyPr/>
        <a:lstStyle/>
        <a:p>
          <a:endParaRPr lang="es-EC"/>
        </a:p>
      </dgm:t>
    </dgm:pt>
    <dgm:pt modelId="{E201134E-4905-4F7E-8504-5CE1DDEB987A}" type="pres">
      <dgm:prSet presAssocID="{BC83CA53-7689-4FA9-AA91-1617AC1715FC}" presName="accentRepeatNode" presStyleLbl="solidFgAcc1" presStyleIdx="3" presStyleCnt="5"/>
      <dgm:spPr/>
      <dgm:t>
        <a:bodyPr/>
        <a:lstStyle/>
        <a:p>
          <a:endParaRPr lang="es-EC"/>
        </a:p>
      </dgm:t>
    </dgm:pt>
    <dgm:pt modelId="{1F93A932-852F-4D44-B618-C952C5548EF8}" type="pres">
      <dgm:prSet presAssocID="{729486B4-3169-401C-A895-509D9FDA474D}" presName="text_5" presStyleLbl="node1" presStyleIdx="4" presStyleCnt="5">
        <dgm:presLayoutVars>
          <dgm:bulletEnabled val="1"/>
        </dgm:presLayoutVars>
      </dgm:prSet>
      <dgm:spPr/>
      <dgm:t>
        <a:bodyPr/>
        <a:lstStyle/>
        <a:p>
          <a:endParaRPr lang="es-EC"/>
        </a:p>
      </dgm:t>
    </dgm:pt>
    <dgm:pt modelId="{F51828F8-FB16-4501-96E8-66FBBAB33D70}" type="pres">
      <dgm:prSet presAssocID="{729486B4-3169-401C-A895-509D9FDA474D}" presName="accent_5" presStyleCnt="0"/>
      <dgm:spPr/>
      <dgm:t>
        <a:bodyPr/>
        <a:lstStyle/>
        <a:p>
          <a:endParaRPr lang="es-EC"/>
        </a:p>
      </dgm:t>
    </dgm:pt>
    <dgm:pt modelId="{FCA06EFA-9CFE-4F76-9888-FE21A4820CF4}" type="pres">
      <dgm:prSet presAssocID="{729486B4-3169-401C-A895-509D9FDA474D}" presName="accentRepeatNode" presStyleLbl="solidFgAcc1" presStyleIdx="4" presStyleCnt="5"/>
      <dgm:spPr/>
      <dgm:t>
        <a:bodyPr/>
        <a:lstStyle/>
        <a:p>
          <a:endParaRPr lang="es-EC"/>
        </a:p>
      </dgm:t>
    </dgm:pt>
  </dgm:ptLst>
  <dgm:cxnLst>
    <dgm:cxn modelId="{4FFE1126-5430-4FBD-92BC-4801506BA665}" type="presOf" srcId="{9F60200D-B4FF-4032-97DE-9FB78C332893}" destId="{522F31E1-2F56-4B9C-9C5B-18CE5C2C01C5}" srcOrd="0" destOrd="0" presId="urn:microsoft.com/office/officeart/2008/layout/VerticalCurvedList"/>
    <dgm:cxn modelId="{2111D6EF-4192-4626-A85B-3D7543E6DE90}" type="presOf" srcId="{02D3C3BA-C27A-4DE7-8C28-FC1B5AE300D8}" destId="{EA8490D8-A7C3-4860-BF75-3F6B4DDA3159}" srcOrd="0" destOrd="0" presId="urn:microsoft.com/office/officeart/2008/layout/VerticalCurvedList"/>
    <dgm:cxn modelId="{5D22C644-AEAE-4875-B3CC-669AC595249D}" type="presOf" srcId="{DAD499D5-AF89-4DA9-8023-89B3D0D0D55F}" destId="{A559A5E0-4C84-4A8E-9C3D-546C3E9B9F30}" srcOrd="0" destOrd="0" presId="urn:microsoft.com/office/officeart/2008/layout/VerticalCurvedList"/>
    <dgm:cxn modelId="{D5D8D4F2-531E-4047-9A17-E295E5DD247D}" srcId="{DAD499D5-AF89-4DA9-8023-89B3D0D0D55F}" destId="{9F60200D-B4FF-4032-97DE-9FB78C332893}" srcOrd="2" destOrd="0" parTransId="{0747E71F-42CA-4575-B7D6-E5AE7E44543E}" sibTransId="{60C78002-3593-49DE-9895-8BDB7CF7F65F}"/>
    <dgm:cxn modelId="{421C2F6E-02BE-453A-9A84-898163BCDE18}" type="presOf" srcId="{BC83CA53-7689-4FA9-AA91-1617AC1715FC}" destId="{3B78576E-314A-4BC0-BB83-0B47686BAE13}" srcOrd="0" destOrd="0" presId="urn:microsoft.com/office/officeart/2008/layout/VerticalCurvedList"/>
    <dgm:cxn modelId="{8E767443-655D-4027-9F9F-2A40489779F2}" type="presOf" srcId="{A8522456-AB84-40A6-8DA2-195DEB937990}" destId="{85AFBC8B-5656-4472-BBAD-4CFF6E003EE2}" srcOrd="0" destOrd="0" presId="urn:microsoft.com/office/officeart/2008/layout/VerticalCurvedList"/>
    <dgm:cxn modelId="{AE8CDA35-59BD-48AF-B2F1-B336752F35CA}" type="presOf" srcId="{729486B4-3169-401C-A895-509D9FDA474D}" destId="{1F93A932-852F-4D44-B618-C952C5548EF8}" srcOrd="0" destOrd="0" presId="urn:microsoft.com/office/officeart/2008/layout/VerticalCurvedList"/>
    <dgm:cxn modelId="{10BE4436-A9FA-48C1-995E-1919F4B3C54A}" srcId="{DAD499D5-AF89-4DA9-8023-89B3D0D0D55F}" destId="{A8522456-AB84-40A6-8DA2-195DEB937990}" srcOrd="1" destOrd="0" parTransId="{3645F6B9-21B0-489B-9AB5-37A60365F45F}" sibTransId="{DB25BF5C-1A99-476D-82C2-DB85DFB30B5F}"/>
    <dgm:cxn modelId="{FAB120E7-900A-4CF8-B56A-13394482A7C6}" srcId="{DAD499D5-AF89-4DA9-8023-89B3D0D0D55F}" destId="{BC83CA53-7689-4FA9-AA91-1617AC1715FC}" srcOrd="3" destOrd="0" parTransId="{4D85C379-327A-4CA1-BA47-83BC2A02280F}" sibTransId="{9FE9A174-B45E-4A71-B15B-DE847432DE4C}"/>
    <dgm:cxn modelId="{E96C0D76-761F-4ACF-8728-F922E81364A6}" srcId="{DAD499D5-AF89-4DA9-8023-89B3D0D0D55F}" destId="{729486B4-3169-401C-A895-509D9FDA474D}" srcOrd="4" destOrd="0" parTransId="{36B6B3B4-6028-4F09-8107-BAB40622A569}" sibTransId="{A50E2BC2-3BF0-400F-B4B9-7F240684CBB4}"/>
    <dgm:cxn modelId="{6021AFA6-B272-4AD6-B091-247542BB5206}" type="presOf" srcId="{368C463F-D9E6-4BA2-B888-6F61C5B78E0C}" destId="{78DB7F73-50E9-4A7A-B93C-C07745EB764E}" srcOrd="0" destOrd="0" presId="urn:microsoft.com/office/officeart/2008/layout/VerticalCurvedList"/>
    <dgm:cxn modelId="{7D3DFF3C-E1FB-4D56-B6EE-86166DF60D8C}" srcId="{DAD499D5-AF89-4DA9-8023-89B3D0D0D55F}" destId="{368C463F-D9E6-4BA2-B888-6F61C5B78E0C}" srcOrd="0" destOrd="0" parTransId="{EC6D7E1C-9DDE-4E17-8B53-0CD8B21B524C}" sibTransId="{02D3C3BA-C27A-4DE7-8C28-FC1B5AE300D8}"/>
    <dgm:cxn modelId="{B16C085C-6D09-494B-9CD7-F4BB07341F88}" type="presParOf" srcId="{A559A5E0-4C84-4A8E-9C3D-546C3E9B9F30}" destId="{C4CFBAA2-786C-41DA-ABDB-05A38902E0C3}" srcOrd="0" destOrd="0" presId="urn:microsoft.com/office/officeart/2008/layout/VerticalCurvedList"/>
    <dgm:cxn modelId="{F3F5C0A7-93CB-4E8D-9155-4E86613262FA}" type="presParOf" srcId="{C4CFBAA2-786C-41DA-ABDB-05A38902E0C3}" destId="{D50258EE-59A2-441D-A29B-80D34F3E40F4}" srcOrd="0" destOrd="0" presId="urn:microsoft.com/office/officeart/2008/layout/VerticalCurvedList"/>
    <dgm:cxn modelId="{47CA9C91-75E2-4373-8818-25BC935D2091}" type="presParOf" srcId="{D50258EE-59A2-441D-A29B-80D34F3E40F4}" destId="{F1D14BE9-463D-4CA8-B00F-8B3F92DA7C61}" srcOrd="0" destOrd="0" presId="urn:microsoft.com/office/officeart/2008/layout/VerticalCurvedList"/>
    <dgm:cxn modelId="{875125F1-291A-48EB-BA19-69A232878E30}" type="presParOf" srcId="{D50258EE-59A2-441D-A29B-80D34F3E40F4}" destId="{EA8490D8-A7C3-4860-BF75-3F6B4DDA3159}" srcOrd="1" destOrd="0" presId="urn:microsoft.com/office/officeart/2008/layout/VerticalCurvedList"/>
    <dgm:cxn modelId="{23234BED-8124-4E9E-8F6A-34D87803D2A9}" type="presParOf" srcId="{D50258EE-59A2-441D-A29B-80D34F3E40F4}" destId="{7A3717EA-41F8-4A18-AAEB-D8DC8422E45C}" srcOrd="2" destOrd="0" presId="urn:microsoft.com/office/officeart/2008/layout/VerticalCurvedList"/>
    <dgm:cxn modelId="{8932241C-3558-4444-A5E3-2EBFF95098E4}" type="presParOf" srcId="{D50258EE-59A2-441D-A29B-80D34F3E40F4}" destId="{0C3DD290-4F1B-48A5-88CD-6C55433327A4}" srcOrd="3" destOrd="0" presId="urn:microsoft.com/office/officeart/2008/layout/VerticalCurvedList"/>
    <dgm:cxn modelId="{1F0B28BA-FDEA-4F67-A3A5-C345F75D50CA}" type="presParOf" srcId="{C4CFBAA2-786C-41DA-ABDB-05A38902E0C3}" destId="{78DB7F73-50E9-4A7A-B93C-C07745EB764E}" srcOrd="1" destOrd="0" presId="urn:microsoft.com/office/officeart/2008/layout/VerticalCurvedList"/>
    <dgm:cxn modelId="{48AB4453-B65D-4EC7-9650-B0178CF043E8}" type="presParOf" srcId="{C4CFBAA2-786C-41DA-ABDB-05A38902E0C3}" destId="{0A2B80D1-0BFA-42DC-98A6-7872CD69E300}" srcOrd="2" destOrd="0" presId="urn:microsoft.com/office/officeart/2008/layout/VerticalCurvedList"/>
    <dgm:cxn modelId="{AA461EA6-C5F6-4579-BBDC-9339CF1E316D}" type="presParOf" srcId="{0A2B80D1-0BFA-42DC-98A6-7872CD69E300}" destId="{7327A20C-7E28-41DE-A36A-E78E38A5B49F}" srcOrd="0" destOrd="0" presId="urn:microsoft.com/office/officeart/2008/layout/VerticalCurvedList"/>
    <dgm:cxn modelId="{645A5DB2-463B-4978-BA61-67A5300212DE}" type="presParOf" srcId="{C4CFBAA2-786C-41DA-ABDB-05A38902E0C3}" destId="{85AFBC8B-5656-4472-BBAD-4CFF6E003EE2}" srcOrd="3" destOrd="0" presId="urn:microsoft.com/office/officeart/2008/layout/VerticalCurvedList"/>
    <dgm:cxn modelId="{9152ABFE-AB35-4275-9165-A21F9213C83A}" type="presParOf" srcId="{C4CFBAA2-786C-41DA-ABDB-05A38902E0C3}" destId="{290ED541-3DD2-442B-A323-5BE311F1320E}" srcOrd="4" destOrd="0" presId="urn:microsoft.com/office/officeart/2008/layout/VerticalCurvedList"/>
    <dgm:cxn modelId="{EB1A4540-1F3E-4CDF-A0AE-A350191639F8}" type="presParOf" srcId="{290ED541-3DD2-442B-A323-5BE311F1320E}" destId="{FA3CBE4C-C6DB-481C-B9DD-31EEA9B69779}" srcOrd="0" destOrd="0" presId="urn:microsoft.com/office/officeart/2008/layout/VerticalCurvedList"/>
    <dgm:cxn modelId="{8438C02B-BB42-40F5-BCE6-7497FAD25E55}" type="presParOf" srcId="{C4CFBAA2-786C-41DA-ABDB-05A38902E0C3}" destId="{522F31E1-2F56-4B9C-9C5B-18CE5C2C01C5}" srcOrd="5" destOrd="0" presId="urn:microsoft.com/office/officeart/2008/layout/VerticalCurvedList"/>
    <dgm:cxn modelId="{B9B434D9-A9FF-46C2-B3D3-D49A704848D7}" type="presParOf" srcId="{C4CFBAA2-786C-41DA-ABDB-05A38902E0C3}" destId="{6311836F-2CC6-46DE-9F5B-1ACCBD0DDC8B}" srcOrd="6" destOrd="0" presId="urn:microsoft.com/office/officeart/2008/layout/VerticalCurvedList"/>
    <dgm:cxn modelId="{8C9671AC-337C-48B9-88F0-7FE91075ED43}" type="presParOf" srcId="{6311836F-2CC6-46DE-9F5B-1ACCBD0DDC8B}" destId="{EA0E5605-05A5-4272-A3BC-888203F7B0F6}" srcOrd="0" destOrd="0" presId="urn:microsoft.com/office/officeart/2008/layout/VerticalCurvedList"/>
    <dgm:cxn modelId="{470B3D44-3053-4DD3-B588-6C9EB1672931}" type="presParOf" srcId="{C4CFBAA2-786C-41DA-ABDB-05A38902E0C3}" destId="{3B78576E-314A-4BC0-BB83-0B47686BAE13}" srcOrd="7" destOrd="0" presId="urn:microsoft.com/office/officeart/2008/layout/VerticalCurvedList"/>
    <dgm:cxn modelId="{73138359-B3F5-426D-BEBD-CB576BEB9CFC}" type="presParOf" srcId="{C4CFBAA2-786C-41DA-ABDB-05A38902E0C3}" destId="{256B3B17-772D-49C0-9629-03DA24ABF2AD}" srcOrd="8" destOrd="0" presId="urn:microsoft.com/office/officeart/2008/layout/VerticalCurvedList"/>
    <dgm:cxn modelId="{48349A23-907B-4642-9226-FFFC5450204F}" type="presParOf" srcId="{256B3B17-772D-49C0-9629-03DA24ABF2AD}" destId="{E201134E-4905-4F7E-8504-5CE1DDEB987A}" srcOrd="0" destOrd="0" presId="urn:microsoft.com/office/officeart/2008/layout/VerticalCurvedList"/>
    <dgm:cxn modelId="{CB951CD0-1E25-43BC-A8E2-041B79B4AFEC}" type="presParOf" srcId="{C4CFBAA2-786C-41DA-ABDB-05A38902E0C3}" destId="{1F93A932-852F-4D44-B618-C952C5548EF8}" srcOrd="9" destOrd="0" presId="urn:microsoft.com/office/officeart/2008/layout/VerticalCurvedList"/>
    <dgm:cxn modelId="{80C0C7C9-C386-430C-8347-BBF0416FC631}" type="presParOf" srcId="{C4CFBAA2-786C-41DA-ABDB-05A38902E0C3}" destId="{F51828F8-FB16-4501-96E8-66FBBAB33D70}" srcOrd="10" destOrd="0" presId="urn:microsoft.com/office/officeart/2008/layout/VerticalCurvedList"/>
    <dgm:cxn modelId="{F5E5ACC8-E157-40F6-9BAD-CFD8B7D0E6B7}" type="presParOf" srcId="{F51828F8-FB16-4501-96E8-66FBBAB33D70}" destId="{FCA06EFA-9CFE-4F76-9888-FE21A4820CF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826E294-2EE2-4FF4-ABB1-92B35FDFAE56}" type="doc">
      <dgm:prSet loTypeId="urn:microsoft.com/office/officeart/2009/3/layout/IncreasingArrowsProcess" loCatId="process" qsTypeId="urn:microsoft.com/office/officeart/2005/8/quickstyle/simple1" qsCatId="simple" csTypeId="urn:microsoft.com/office/officeart/2005/8/colors/colorful2" csCatId="colorful" phldr="1"/>
      <dgm:spPr/>
      <dgm:t>
        <a:bodyPr/>
        <a:lstStyle/>
        <a:p>
          <a:endParaRPr lang="es-EC"/>
        </a:p>
      </dgm:t>
    </dgm:pt>
    <dgm:pt modelId="{2E822509-9D82-4D2C-9006-E623464E7DBA}">
      <dgm:prSet phldrT="[Texto]"/>
      <dgm:spPr/>
      <dgm:t>
        <a:bodyPr/>
        <a:lstStyle/>
        <a:p>
          <a:r>
            <a:rPr lang="es-EC" dirty="0" smtClean="0"/>
            <a:t>NACIONAL </a:t>
          </a:r>
          <a:endParaRPr lang="es-EC" dirty="0"/>
        </a:p>
      </dgm:t>
    </dgm:pt>
    <dgm:pt modelId="{47D11B5B-9E16-4B12-A36F-46CAF6DD18A6}" type="parTrans" cxnId="{CDBCE544-F282-4EAA-BB80-1166AEBBCF0D}">
      <dgm:prSet/>
      <dgm:spPr/>
      <dgm:t>
        <a:bodyPr/>
        <a:lstStyle/>
        <a:p>
          <a:endParaRPr lang="es-EC"/>
        </a:p>
      </dgm:t>
    </dgm:pt>
    <dgm:pt modelId="{6245946A-7069-4037-9417-70BC8B36B3EE}" type="sibTrans" cxnId="{CDBCE544-F282-4EAA-BB80-1166AEBBCF0D}">
      <dgm:prSet/>
      <dgm:spPr/>
      <dgm:t>
        <a:bodyPr/>
        <a:lstStyle/>
        <a:p>
          <a:endParaRPr lang="es-EC"/>
        </a:p>
      </dgm:t>
    </dgm:pt>
    <dgm:pt modelId="{707705B6-A4FE-4406-85FF-958C1596C11B}">
      <dgm:prSet phldrT="[Texto]"/>
      <dgm:spPr/>
      <dgm:t>
        <a:bodyPr/>
        <a:lstStyle/>
        <a:p>
          <a:r>
            <a:rPr lang="es-EC" dirty="0" smtClean="0"/>
            <a:t>PROVINCIAL </a:t>
          </a:r>
          <a:endParaRPr lang="es-EC" dirty="0"/>
        </a:p>
      </dgm:t>
    </dgm:pt>
    <dgm:pt modelId="{7A2561C7-987F-474E-98B8-AA0BDC39D7B2}" type="parTrans" cxnId="{E558B8CC-0E68-4713-9DD4-1A63753FF558}">
      <dgm:prSet/>
      <dgm:spPr/>
      <dgm:t>
        <a:bodyPr/>
        <a:lstStyle/>
        <a:p>
          <a:endParaRPr lang="es-EC"/>
        </a:p>
      </dgm:t>
    </dgm:pt>
    <dgm:pt modelId="{CD76895A-53FB-43C3-9943-050CB4A0D018}" type="sibTrans" cxnId="{E558B8CC-0E68-4713-9DD4-1A63753FF558}">
      <dgm:prSet/>
      <dgm:spPr/>
      <dgm:t>
        <a:bodyPr/>
        <a:lstStyle/>
        <a:p>
          <a:endParaRPr lang="es-EC"/>
        </a:p>
      </dgm:t>
    </dgm:pt>
    <dgm:pt modelId="{5A4DF064-AFA8-4344-A18A-04858FE7B94A}">
      <dgm:prSet phldrT="[Texto]"/>
      <dgm:spPr/>
      <dgm:t>
        <a:bodyPr/>
        <a:lstStyle/>
        <a:p>
          <a:r>
            <a:rPr lang="es-EC" dirty="0" smtClean="0"/>
            <a:t>CANTONAL </a:t>
          </a:r>
          <a:endParaRPr lang="es-EC" dirty="0"/>
        </a:p>
      </dgm:t>
    </dgm:pt>
    <dgm:pt modelId="{6D1DF4F1-F23D-4F49-A0A7-D0CF660F0495}" type="parTrans" cxnId="{48B478D2-9E93-4E87-B656-A03D3C961D64}">
      <dgm:prSet/>
      <dgm:spPr/>
      <dgm:t>
        <a:bodyPr/>
        <a:lstStyle/>
        <a:p>
          <a:endParaRPr lang="es-EC"/>
        </a:p>
      </dgm:t>
    </dgm:pt>
    <dgm:pt modelId="{78534A1A-2683-4C94-9E89-15D5A66F9B07}" type="sibTrans" cxnId="{48B478D2-9E93-4E87-B656-A03D3C961D64}">
      <dgm:prSet/>
      <dgm:spPr/>
      <dgm:t>
        <a:bodyPr/>
        <a:lstStyle/>
        <a:p>
          <a:endParaRPr lang="es-EC"/>
        </a:p>
      </dgm:t>
    </dgm:pt>
    <dgm:pt modelId="{3AF9899D-C305-495A-A61A-BDAEDF8C2117}">
      <dgm:prSet/>
      <dgm:spPr/>
      <dgm:t>
        <a:bodyPr/>
        <a:lstStyle/>
        <a:p>
          <a:endParaRPr lang="es-EC"/>
        </a:p>
      </dgm:t>
    </dgm:pt>
    <dgm:pt modelId="{53FA9954-3124-4649-AE26-CF601B36E89D}" type="parTrans" cxnId="{6CA95C62-EC1B-4756-8F65-5E5585B5CBE9}">
      <dgm:prSet/>
      <dgm:spPr/>
      <dgm:t>
        <a:bodyPr/>
        <a:lstStyle/>
        <a:p>
          <a:endParaRPr lang="es-EC"/>
        </a:p>
      </dgm:t>
    </dgm:pt>
    <dgm:pt modelId="{F5DCEE60-3C3C-424E-A178-4486FF3062C5}" type="sibTrans" cxnId="{6CA95C62-EC1B-4756-8F65-5E5585B5CBE9}">
      <dgm:prSet/>
      <dgm:spPr/>
      <dgm:t>
        <a:bodyPr/>
        <a:lstStyle/>
        <a:p>
          <a:endParaRPr lang="es-EC"/>
        </a:p>
      </dgm:t>
    </dgm:pt>
    <dgm:pt modelId="{B9784CE3-CCD1-4227-B166-450E086EA3E5}" type="pres">
      <dgm:prSet presAssocID="{3826E294-2EE2-4FF4-ABB1-92B35FDFAE56}" presName="Name0" presStyleCnt="0">
        <dgm:presLayoutVars>
          <dgm:chMax val="5"/>
          <dgm:chPref val="5"/>
          <dgm:dir/>
          <dgm:animLvl val="lvl"/>
        </dgm:presLayoutVars>
      </dgm:prSet>
      <dgm:spPr/>
      <dgm:t>
        <a:bodyPr/>
        <a:lstStyle/>
        <a:p>
          <a:endParaRPr lang="es-EC"/>
        </a:p>
      </dgm:t>
    </dgm:pt>
    <dgm:pt modelId="{FA04EF7A-3B09-440A-A868-2492712F6889}" type="pres">
      <dgm:prSet presAssocID="{2E822509-9D82-4D2C-9006-E623464E7DBA}" presName="parentText1" presStyleLbl="node1" presStyleIdx="0" presStyleCnt="4">
        <dgm:presLayoutVars>
          <dgm:chMax/>
          <dgm:chPref val="3"/>
          <dgm:bulletEnabled val="1"/>
        </dgm:presLayoutVars>
      </dgm:prSet>
      <dgm:spPr/>
      <dgm:t>
        <a:bodyPr/>
        <a:lstStyle/>
        <a:p>
          <a:endParaRPr lang="es-EC"/>
        </a:p>
      </dgm:t>
    </dgm:pt>
    <dgm:pt modelId="{DEC030D6-F431-4B85-AD49-7FD7EAA9FF6F}" type="pres">
      <dgm:prSet presAssocID="{707705B6-A4FE-4406-85FF-958C1596C11B}" presName="parentText2" presStyleLbl="node1" presStyleIdx="1" presStyleCnt="4">
        <dgm:presLayoutVars>
          <dgm:chMax/>
          <dgm:chPref val="3"/>
          <dgm:bulletEnabled val="1"/>
        </dgm:presLayoutVars>
      </dgm:prSet>
      <dgm:spPr/>
      <dgm:t>
        <a:bodyPr/>
        <a:lstStyle/>
        <a:p>
          <a:endParaRPr lang="es-EC"/>
        </a:p>
      </dgm:t>
    </dgm:pt>
    <dgm:pt modelId="{FED2064B-DAC1-4C93-9177-CE6E266EF4E7}" type="pres">
      <dgm:prSet presAssocID="{5A4DF064-AFA8-4344-A18A-04858FE7B94A}" presName="parentText3" presStyleLbl="node1" presStyleIdx="2" presStyleCnt="4">
        <dgm:presLayoutVars>
          <dgm:chMax/>
          <dgm:chPref val="3"/>
          <dgm:bulletEnabled val="1"/>
        </dgm:presLayoutVars>
      </dgm:prSet>
      <dgm:spPr/>
      <dgm:t>
        <a:bodyPr/>
        <a:lstStyle/>
        <a:p>
          <a:endParaRPr lang="es-EC"/>
        </a:p>
      </dgm:t>
    </dgm:pt>
    <dgm:pt modelId="{DE033B1B-D109-49AE-861A-F167288B4073}" type="pres">
      <dgm:prSet presAssocID="{3AF9899D-C305-495A-A61A-BDAEDF8C2117}" presName="parentText4" presStyleLbl="node1" presStyleIdx="3" presStyleCnt="4">
        <dgm:presLayoutVars>
          <dgm:chMax/>
          <dgm:chPref val="3"/>
          <dgm:bulletEnabled val="1"/>
        </dgm:presLayoutVars>
      </dgm:prSet>
      <dgm:spPr/>
      <dgm:t>
        <a:bodyPr/>
        <a:lstStyle/>
        <a:p>
          <a:endParaRPr lang="es-EC"/>
        </a:p>
      </dgm:t>
    </dgm:pt>
  </dgm:ptLst>
  <dgm:cxnLst>
    <dgm:cxn modelId="{E558B8CC-0E68-4713-9DD4-1A63753FF558}" srcId="{3826E294-2EE2-4FF4-ABB1-92B35FDFAE56}" destId="{707705B6-A4FE-4406-85FF-958C1596C11B}" srcOrd="1" destOrd="0" parTransId="{7A2561C7-987F-474E-98B8-AA0BDC39D7B2}" sibTransId="{CD76895A-53FB-43C3-9943-050CB4A0D018}"/>
    <dgm:cxn modelId="{CDBCE544-F282-4EAA-BB80-1166AEBBCF0D}" srcId="{3826E294-2EE2-4FF4-ABB1-92B35FDFAE56}" destId="{2E822509-9D82-4D2C-9006-E623464E7DBA}" srcOrd="0" destOrd="0" parTransId="{47D11B5B-9E16-4B12-A36F-46CAF6DD18A6}" sibTransId="{6245946A-7069-4037-9417-70BC8B36B3EE}"/>
    <dgm:cxn modelId="{7EB99F7E-15CA-4F08-AF8E-48E3FBBFD73B}" type="presOf" srcId="{3AF9899D-C305-495A-A61A-BDAEDF8C2117}" destId="{DE033B1B-D109-49AE-861A-F167288B4073}" srcOrd="0" destOrd="0" presId="urn:microsoft.com/office/officeart/2009/3/layout/IncreasingArrowsProcess"/>
    <dgm:cxn modelId="{48B478D2-9E93-4E87-B656-A03D3C961D64}" srcId="{3826E294-2EE2-4FF4-ABB1-92B35FDFAE56}" destId="{5A4DF064-AFA8-4344-A18A-04858FE7B94A}" srcOrd="2" destOrd="0" parTransId="{6D1DF4F1-F23D-4F49-A0A7-D0CF660F0495}" sibTransId="{78534A1A-2683-4C94-9E89-15D5A66F9B07}"/>
    <dgm:cxn modelId="{6CA95C62-EC1B-4756-8F65-5E5585B5CBE9}" srcId="{3826E294-2EE2-4FF4-ABB1-92B35FDFAE56}" destId="{3AF9899D-C305-495A-A61A-BDAEDF8C2117}" srcOrd="3" destOrd="0" parTransId="{53FA9954-3124-4649-AE26-CF601B36E89D}" sibTransId="{F5DCEE60-3C3C-424E-A178-4486FF3062C5}"/>
    <dgm:cxn modelId="{AC617635-4D87-49F0-97E0-0D7A3AC1AA7C}" type="presOf" srcId="{5A4DF064-AFA8-4344-A18A-04858FE7B94A}" destId="{FED2064B-DAC1-4C93-9177-CE6E266EF4E7}" srcOrd="0" destOrd="0" presId="urn:microsoft.com/office/officeart/2009/3/layout/IncreasingArrowsProcess"/>
    <dgm:cxn modelId="{3D298169-F8FB-4F52-889C-28367AF1B231}" type="presOf" srcId="{2E822509-9D82-4D2C-9006-E623464E7DBA}" destId="{FA04EF7A-3B09-440A-A868-2492712F6889}" srcOrd="0" destOrd="0" presId="urn:microsoft.com/office/officeart/2009/3/layout/IncreasingArrowsProcess"/>
    <dgm:cxn modelId="{C2E679FD-967A-4C22-B66C-28FD473DC344}" type="presOf" srcId="{3826E294-2EE2-4FF4-ABB1-92B35FDFAE56}" destId="{B9784CE3-CCD1-4227-B166-450E086EA3E5}" srcOrd="0" destOrd="0" presId="urn:microsoft.com/office/officeart/2009/3/layout/IncreasingArrowsProcess"/>
    <dgm:cxn modelId="{BA7BB5C7-052B-4EBE-A9B3-AE8F9A84F470}" type="presOf" srcId="{707705B6-A4FE-4406-85FF-958C1596C11B}" destId="{DEC030D6-F431-4B85-AD49-7FD7EAA9FF6F}" srcOrd="0" destOrd="0" presId="urn:microsoft.com/office/officeart/2009/3/layout/IncreasingArrowsProcess"/>
    <dgm:cxn modelId="{D9DBE2B9-394F-4AA3-B248-74B631E12FC8}" type="presParOf" srcId="{B9784CE3-CCD1-4227-B166-450E086EA3E5}" destId="{FA04EF7A-3B09-440A-A868-2492712F6889}" srcOrd="0" destOrd="0" presId="urn:microsoft.com/office/officeart/2009/3/layout/IncreasingArrowsProcess"/>
    <dgm:cxn modelId="{483E78DB-16CF-4EB7-B01A-E1056FF49781}" type="presParOf" srcId="{B9784CE3-CCD1-4227-B166-450E086EA3E5}" destId="{DEC030D6-F431-4B85-AD49-7FD7EAA9FF6F}" srcOrd="1" destOrd="0" presId="urn:microsoft.com/office/officeart/2009/3/layout/IncreasingArrowsProcess"/>
    <dgm:cxn modelId="{15A4302D-7256-4937-B3C3-E6707F7E374F}" type="presParOf" srcId="{B9784CE3-CCD1-4227-B166-450E086EA3E5}" destId="{FED2064B-DAC1-4C93-9177-CE6E266EF4E7}" srcOrd="2" destOrd="0" presId="urn:microsoft.com/office/officeart/2009/3/layout/IncreasingArrowsProcess"/>
    <dgm:cxn modelId="{B286A63F-99CE-45DF-B354-E446AEF777BA}" type="presParOf" srcId="{B9784CE3-CCD1-4227-B166-450E086EA3E5}" destId="{DE033B1B-D109-49AE-861A-F167288B4073}" srcOrd="3"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8969AE5-56EC-47A9-A865-3EA668F64D7B}" type="doc">
      <dgm:prSet loTypeId="urn:microsoft.com/office/officeart/2009/layout/CircleArrowProcess" loCatId="process" qsTypeId="urn:microsoft.com/office/officeart/2005/8/quickstyle/simple1" qsCatId="simple" csTypeId="urn:microsoft.com/office/officeart/2005/8/colors/colorful2" csCatId="colorful" phldr="1"/>
      <dgm:spPr/>
      <dgm:t>
        <a:bodyPr/>
        <a:lstStyle/>
        <a:p>
          <a:endParaRPr lang="es-EC"/>
        </a:p>
      </dgm:t>
    </dgm:pt>
    <dgm:pt modelId="{00303B0D-F5B3-4899-B04A-EAD298ED4487}">
      <dgm:prSet phldrT="[Texto]"/>
      <dgm:spPr/>
      <dgm:t>
        <a:bodyPr/>
        <a:lstStyle/>
        <a:p>
          <a:r>
            <a:rPr lang="es-EC" b="1" dirty="0" smtClean="0"/>
            <a:t>Planificación</a:t>
          </a:r>
          <a:endParaRPr lang="es-EC" b="1" dirty="0"/>
        </a:p>
      </dgm:t>
    </dgm:pt>
    <dgm:pt modelId="{E283421D-0A15-4AF1-9B46-282E860532C6}" type="parTrans" cxnId="{ACD77C49-11B5-4DE6-B6D9-921CBD0F8E59}">
      <dgm:prSet/>
      <dgm:spPr/>
      <dgm:t>
        <a:bodyPr/>
        <a:lstStyle/>
        <a:p>
          <a:endParaRPr lang="es-EC"/>
        </a:p>
      </dgm:t>
    </dgm:pt>
    <dgm:pt modelId="{57D831C7-049A-4DD5-ACBF-663433516BBE}" type="sibTrans" cxnId="{ACD77C49-11B5-4DE6-B6D9-921CBD0F8E59}">
      <dgm:prSet/>
      <dgm:spPr/>
      <dgm:t>
        <a:bodyPr/>
        <a:lstStyle/>
        <a:p>
          <a:endParaRPr lang="es-EC"/>
        </a:p>
      </dgm:t>
    </dgm:pt>
    <dgm:pt modelId="{2E015B1F-D84C-438F-A1AA-8A4DEB3D7156}">
      <dgm:prSet phldrT="[Texto]"/>
      <dgm:spPr/>
      <dgm:t>
        <a:bodyPr/>
        <a:lstStyle/>
        <a:p>
          <a:r>
            <a:rPr lang="es-EC" b="1" dirty="0" smtClean="0"/>
            <a:t>Presupuesto </a:t>
          </a:r>
          <a:endParaRPr lang="es-EC" b="1" dirty="0"/>
        </a:p>
      </dgm:t>
    </dgm:pt>
    <dgm:pt modelId="{44CE7C0F-ED9A-4C15-9D74-BD40A945820A}" type="parTrans" cxnId="{5213FDF7-A4E8-4E43-8E84-407E05434A88}">
      <dgm:prSet/>
      <dgm:spPr/>
      <dgm:t>
        <a:bodyPr/>
        <a:lstStyle/>
        <a:p>
          <a:endParaRPr lang="es-EC"/>
        </a:p>
      </dgm:t>
    </dgm:pt>
    <dgm:pt modelId="{8E8FACF6-8405-4DC8-85E2-B92FB76CC759}" type="sibTrans" cxnId="{5213FDF7-A4E8-4E43-8E84-407E05434A88}">
      <dgm:prSet/>
      <dgm:spPr/>
      <dgm:t>
        <a:bodyPr/>
        <a:lstStyle/>
        <a:p>
          <a:endParaRPr lang="es-EC"/>
        </a:p>
      </dgm:t>
    </dgm:pt>
    <dgm:pt modelId="{BA4A3181-36B4-4C3D-A74F-BA4435A98A27}">
      <dgm:prSet phldrT="[Texto]"/>
      <dgm:spPr/>
      <dgm:t>
        <a:bodyPr/>
        <a:lstStyle/>
        <a:p>
          <a:r>
            <a:rPr lang="es-EC" b="1" dirty="0" smtClean="0"/>
            <a:t>Ejecución</a:t>
          </a:r>
          <a:endParaRPr lang="es-EC" b="1" dirty="0"/>
        </a:p>
      </dgm:t>
    </dgm:pt>
    <dgm:pt modelId="{5CEF31F6-1EBE-44D2-BE3D-E641B848D196}" type="parTrans" cxnId="{A11D6439-D3D5-4601-AC1C-F2FCF70EAE9F}">
      <dgm:prSet/>
      <dgm:spPr/>
      <dgm:t>
        <a:bodyPr/>
        <a:lstStyle/>
        <a:p>
          <a:endParaRPr lang="es-EC"/>
        </a:p>
      </dgm:t>
    </dgm:pt>
    <dgm:pt modelId="{7615D546-99AC-4FE6-955B-A758D929D4A9}" type="sibTrans" cxnId="{A11D6439-D3D5-4601-AC1C-F2FCF70EAE9F}">
      <dgm:prSet/>
      <dgm:spPr/>
      <dgm:t>
        <a:bodyPr/>
        <a:lstStyle/>
        <a:p>
          <a:endParaRPr lang="es-EC"/>
        </a:p>
      </dgm:t>
    </dgm:pt>
    <dgm:pt modelId="{3E038E39-B665-4622-9A85-9FB620C6DD13}" type="pres">
      <dgm:prSet presAssocID="{B8969AE5-56EC-47A9-A865-3EA668F64D7B}" presName="Name0" presStyleCnt="0">
        <dgm:presLayoutVars>
          <dgm:chMax val="7"/>
          <dgm:chPref val="7"/>
          <dgm:dir/>
          <dgm:animLvl val="lvl"/>
        </dgm:presLayoutVars>
      </dgm:prSet>
      <dgm:spPr/>
      <dgm:t>
        <a:bodyPr/>
        <a:lstStyle/>
        <a:p>
          <a:endParaRPr lang="es-EC"/>
        </a:p>
      </dgm:t>
    </dgm:pt>
    <dgm:pt modelId="{8C334BF7-2E9A-49F7-8B8F-7B813CCCFE00}" type="pres">
      <dgm:prSet presAssocID="{00303B0D-F5B3-4899-B04A-EAD298ED4487}" presName="Accent1" presStyleCnt="0"/>
      <dgm:spPr/>
    </dgm:pt>
    <dgm:pt modelId="{621196F6-E281-454B-A3B8-8C8518170A60}" type="pres">
      <dgm:prSet presAssocID="{00303B0D-F5B3-4899-B04A-EAD298ED4487}" presName="Accent" presStyleLbl="node1" presStyleIdx="0" presStyleCnt="3"/>
      <dgm:spPr/>
    </dgm:pt>
    <dgm:pt modelId="{58A39E6D-3F72-4233-9F65-50B0E07ED758}" type="pres">
      <dgm:prSet presAssocID="{00303B0D-F5B3-4899-B04A-EAD298ED4487}" presName="Parent1" presStyleLbl="revTx" presStyleIdx="0" presStyleCnt="3">
        <dgm:presLayoutVars>
          <dgm:chMax val="1"/>
          <dgm:chPref val="1"/>
          <dgm:bulletEnabled val="1"/>
        </dgm:presLayoutVars>
      </dgm:prSet>
      <dgm:spPr/>
      <dgm:t>
        <a:bodyPr/>
        <a:lstStyle/>
        <a:p>
          <a:endParaRPr lang="es-EC"/>
        </a:p>
      </dgm:t>
    </dgm:pt>
    <dgm:pt modelId="{319D4059-C02E-4A77-8715-8CABF6BB975A}" type="pres">
      <dgm:prSet presAssocID="{2E015B1F-D84C-438F-A1AA-8A4DEB3D7156}" presName="Accent2" presStyleCnt="0"/>
      <dgm:spPr/>
    </dgm:pt>
    <dgm:pt modelId="{ACE1C64F-3117-4C6B-9627-34FDB6671DB6}" type="pres">
      <dgm:prSet presAssocID="{2E015B1F-D84C-438F-A1AA-8A4DEB3D7156}" presName="Accent" presStyleLbl="node1" presStyleIdx="1" presStyleCnt="3"/>
      <dgm:spPr/>
    </dgm:pt>
    <dgm:pt modelId="{A09EF52A-3BE6-4219-995A-9BCE34FA770B}" type="pres">
      <dgm:prSet presAssocID="{2E015B1F-D84C-438F-A1AA-8A4DEB3D7156}" presName="Parent2" presStyleLbl="revTx" presStyleIdx="1" presStyleCnt="3">
        <dgm:presLayoutVars>
          <dgm:chMax val="1"/>
          <dgm:chPref val="1"/>
          <dgm:bulletEnabled val="1"/>
        </dgm:presLayoutVars>
      </dgm:prSet>
      <dgm:spPr/>
      <dgm:t>
        <a:bodyPr/>
        <a:lstStyle/>
        <a:p>
          <a:endParaRPr lang="es-EC"/>
        </a:p>
      </dgm:t>
    </dgm:pt>
    <dgm:pt modelId="{BE9D5D3E-F72C-47EA-8560-2C60D07F637B}" type="pres">
      <dgm:prSet presAssocID="{BA4A3181-36B4-4C3D-A74F-BA4435A98A27}" presName="Accent3" presStyleCnt="0"/>
      <dgm:spPr/>
    </dgm:pt>
    <dgm:pt modelId="{A6A7D005-6172-42B6-B131-6A1EC2126DC8}" type="pres">
      <dgm:prSet presAssocID="{BA4A3181-36B4-4C3D-A74F-BA4435A98A27}" presName="Accent" presStyleLbl="node1" presStyleIdx="2" presStyleCnt="3"/>
      <dgm:spPr/>
    </dgm:pt>
    <dgm:pt modelId="{D40A71CF-59E3-4F13-A035-A5B963CEFAA7}" type="pres">
      <dgm:prSet presAssocID="{BA4A3181-36B4-4C3D-A74F-BA4435A98A27}" presName="Parent3" presStyleLbl="revTx" presStyleIdx="2" presStyleCnt="3">
        <dgm:presLayoutVars>
          <dgm:chMax val="1"/>
          <dgm:chPref val="1"/>
          <dgm:bulletEnabled val="1"/>
        </dgm:presLayoutVars>
      </dgm:prSet>
      <dgm:spPr/>
      <dgm:t>
        <a:bodyPr/>
        <a:lstStyle/>
        <a:p>
          <a:endParaRPr lang="es-EC"/>
        </a:p>
      </dgm:t>
    </dgm:pt>
  </dgm:ptLst>
  <dgm:cxnLst>
    <dgm:cxn modelId="{ACD77C49-11B5-4DE6-B6D9-921CBD0F8E59}" srcId="{B8969AE5-56EC-47A9-A865-3EA668F64D7B}" destId="{00303B0D-F5B3-4899-B04A-EAD298ED4487}" srcOrd="0" destOrd="0" parTransId="{E283421D-0A15-4AF1-9B46-282E860532C6}" sibTransId="{57D831C7-049A-4DD5-ACBF-663433516BBE}"/>
    <dgm:cxn modelId="{12129F88-E1CA-40EA-9CEB-B310644D1DD5}" type="presOf" srcId="{B8969AE5-56EC-47A9-A865-3EA668F64D7B}" destId="{3E038E39-B665-4622-9A85-9FB620C6DD13}" srcOrd="0" destOrd="0" presId="urn:microsoft.com/office/officeart/2009/layout/CircleArrowProcess"/>
    <dgm:cxn modelId="{E39B740A-E1F3-4318-B00F-8FD18A51C08C}" type="presOf" srcId="{BA4A3181-36B4-4C3D-A74F-BA4435A98A27}" destId="{D40A71CF-59E3-4F13-A035-A5B963CEFAA7}" srcOrd="0" destOrd="0" presId="urn:microsoft.com/office/officeart/2009/layout/CircleArrowProcess"/>
    <dgm:cxn modelId="{4FF4A3E6-6476-455C-AEAE-2924AC131FAD}" type="presOf" srcId="{00303B0D-F5B3-4899-B04A-EAD298ED4487}" destId="{58A39E6D-3F72-4233-9F65-50B0E07ED758}" srcOrd="0" destOrd="0" presId="urn:microsoft.com/office/officeart/2009/layout/CircleArrowProcess"/>
    <dgm:cxn modelId="{A11D6439-D3D5-4601-AC1C-F2FCF70EAE9F}" srcId="{B8969AE5-56EC-47A9-A865-3EA668F64D7B}" destId="{BA4A3181-36B4-4C3D-A74F-BA4435A98A27}" srcOrd="2" destOrd="0" parTransId="{5CEF31F6-1EBE-44D2-BE3D-E641B848D196}" sibTransId="{7615D546-99AC-4FE6-955B-A758D929D4A9}"/>
    <dgm:cxn modelId="{5213FDF7-A4E8-4E43-8E84-407E05434A88}" srcId="{B8969AE5-56EC-47A9-A865-3EA668F64D7B}" destId="{2E015B1F-D84C-438F-A1AA-8A4DEB3D7156}" srcOrd="1" destOrd="0" parTransId="{44CE7C0F-ED9A-4C15-9D74-BD40A945820A}" sibTransId="{8E8FACF6-8405-4DC8-85E2-B92FB76CC759}"/>
    <dgm:cxn modelId="{85DAD2D9-B30F-4AA7-9412-478906168B04}" type="presOf" srcId="{2E015B1F-D84C-438F-A1AA-8A4DEB3D7156}" destId="{A09EF52A-3BE6-4219-995A-9BCE34FA770B}" srcOrd="0" destOrd="0" presId="urn:microsoft.com/office/officeart/2009/layout/CircleArrowProcess"/>
    <dgm:cxn modelId="{8F90656C-4489-4488-B6A6-80A44E525FA3}" type="presParOf" srcId="{3E038E39-B665-4622-9A85-9FB620C6DD13}" destId="{8C334BF7-2E9A-49F7-8B8F-7B813CCCFE00}" srcOrd="0" destOrd="0" presId="urn:microsoft.com/office/officeart/2009/layout/CircleArrowProcess"/>
    <dgm:cxn modelId="{00100B4F-A3E1-4E77-ABD5-AECB6A725E13}" type="presParOf" srcId="{8C334BF7-2E9A-49F7-8B8F-7B813CCCFE00}" destId="{621196F6-E281-454B-A3B8-8C8518170A60}" srcOrd="0" destOrd="0" presId="urn:microsoft.com/office/officeart/2009/layout/CircleArrowProcess"/>
    <dgm:cxn modelId="{C03BF3EB-ADA3-45D9-8DAE-0063F0E8DF1E}" type="presParOf" srcId="{3E038E39-B665-4622-9A85-9FB620C6DD13}" destId="{58A39E6D-3F72-4233-9F65-50B0E07ED758}" srcOrd="1" destOrd="0" presId="urn:microsoft.com/office/officeart/2009/layout/CircleArrowProcess"/>
    <dgm:cxn modelId="{8950E02B-E770-46CF-93BF-6CC2A8CC3DAA}" type="presParOf" srcId="{3E038E39-B665-4622-9A85-9FB620C6DD13}" destId="{319D4059-C02E-4A77-8715-8CABF6BB975A}" srcOrd="2" destOrd="0" presId="urn:microsoft.com/office/officeart/2009/layout/CircleArrowProcess"/>
    <dgm:cxn modelId="{AD2CAAFD-54D3-463F-8275-E56D2EFF9E5B}" type="presParOf" srcId="{319D4059-C02E-4A77-8715-8CABF6BB975A}" destId="{ACE1C64F-3117-4C6B-9627-34FDB6671DB6}" srcOrd="0" destOrd="0" presId="urn:microsoft.com/office/officeart/2009/layout/CircleArrowProcess"/>
    <dgm:cxn modelId="{8FC5E9B7-144D-4974-8B5E-36E9ADD39EA9}" type="presParOf" srcId="{3E038E39-B665-4622-9A85-9FB620C6DD13}" destId="{A09EF52A-3BE6-4219-995A-9BCE34FA770B}" srcOrd="3" destOrd="0" presId="urn:microsoft.com/office/officeart/2009/layout/CircleArrowProcess"/>
    <dgm:cxn modelId="{3CB2B5D1-ADFF-4F95-81C4-45BC099C6469}" type="presParOf" srcId="{3E038E39-B665-4622-9A85-9FB620C6DD13}" destId="{BE9D5D3E-F72C-47EA-8560-2C60D07F637B}" srcOrd="4" destOrd="0" presId="urn:microsoft.com/office/officeart/2009/layout/CircleArrowProcess"/>
    <dgm:cxn modelId="{95098977-CD9A-45DA-A773-4D76ACDA15E8}" type="presParOf" srcId="{BE9D5D3E-F72C-47EA-8560-2C60D07F637B}" destId="{A6A7D005-6172-42B6-B131-6A1EC2126DC8}" srcOrd="0" destOrd="0" presId="urn:microsoft.com/office/officeart/2009/layout/CircleArrowProcess"/>
    <dgm:cxn modelId="{347165D6-AB0E-4708-8D93-6128F66FA01F}" type="presParOf" srcId="{3E038E39-B665-4622-9A85-9FB620C6DD13}" destId="{D40A71CF-59E3-4F13-A035-A5B963CEFAA7}"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957E918-6C6F-4CF3-823C-88773300739F}" type="doc">
      <dgm:prSet loTypeId="urn:microsoft.com/office/officeart/2005/8/layout/chevron1" loCatId="process" qsTypeId="urn:microsoft.com/office/officeart/2005/8/quickstyle/simple1" qsCatId="simple" csTypeId="urn:microsoft.com/office/officeart/2005/8/colors/colorful2" csCatId="colorful" phldr="1"/>
      <dgm:spPr/>
      <dgm:t>
        <a:bodyPr/>
        <a:lstStyle/>
        <a:p>
          <a:endParaRPr lang="es-EC"/>
        </a:p>
      </dgm:t>
    </dgm:pt>
    <dgm:pt modelId="{931112A3-0729-444B-A1C2-1641B1FE3AE4}">
      <dgm:prSet phldrT="[Texto]"/>
      <dgm:spPr/>
      <dgm:t>
        <a:bodyPr/>
        <a:lstStyle/>
        <a:p>
          <a:r>
            <a:rPr lang="es-EC" dirty="0" smtClean="0"/>
            <a:t>FORMULACION </a:t>
          </a:r>
          <a:endParaRPr lang="es-EC" dirty="0"/>
        </a:p>
      </dgm:t>
    </dgm:pt>
    <dgm:pt modelId="{E029D310-1627-41EE-9D61-A1A5EFA539C6}" type="parTrans" cxnId="{1DDBEDB2-FAD5-4BE8-A506-BF6F46890EB6}">
      <dgm:prSet/>
      <dgm:spPr/>
      <dgm:t>
        <a:bodyPr/>
        <a:lstStyle/>
        <a:p>
          <a:endParaRPr lang="es-EC"/>
        </a:p>
      </dgm:t>
    </dgm:pt>
    <dgm:pt modelId="{48C0AB8D-A45B-4360-BA1D-9725B08F2DF1}" type="sibTrans" cxnId="{1DDBEDB2-FAD5-4BE8-A506-BF6F46890EB6}">
      <dgm:prSet/>
      <dgm:spPr/>
      <dgm:t>
        <a:bodyPr/>
        <a:lstStyle/>
        <a:p>
          <a:endParaRPr lang="es-EC"/>
        </a:p>
      </dgm:t>
    </dgm:pt>
    <dgm:pt modelId="{F333F6C0-6514-4CB8-9FBF-38E6A9641A02}">
      <dgm:prSet phldrT="[Texto]"/>
      <dgm:spPr/>
      <dgm:t>
        <a:bodyPr/>
        <a:lstStyle/>
        <a:p>
          <a:r>
            <a:rPr lang="es-EC" dirty="0" smtClean="0"/>
            <a:t>APROBACION  </a:t>
          </a:r>
          <a:endParaRPr lang="es-EC" dirty="0"/>
        </a:p>
      </dgm:t>
    </dgm:pt>
    <dgm:pt modelId="{DB6B800A-7CE4-47DE-BCAC-9EF2645AA669}" type="parTrans" cxnId="{FD3E2106-CD36-4BF8-8F7A-E9510CFBD5E6}">
      <dgm:prSet/>
      <dgm:spPr/>
      <dgm:t>
        <a:bodyPr/>
        <a:lstStyle/>
        <a:p>
          <a:endParaRPr lang="es-EC"/>
        </a:p>
      </dgm:t>
    </dgm:pt>
    <dgm:pt modelId="{45A82F25-231C-4F84-AF89-CBE3E5E69C87}" type="sibTrans" cxnId="{FD3E2106-CD36-4BF8-8F7A-E9510CFBD5E6}">
      <dgm:prSet/>
      <dgm:spPr/>
      <dgm:t>
        <a:bodyPr/>
        <a:lstStyle/>
        <a:p>
          <a:endParaRPr lang="es-EC"/>
        </a:p>
      </dgm:t>
    </dgm:pt>
    <dgm:pt modelId="{6AF0E7D3-3062-4F9F-BEB2-D3AE7A68B60D}">
      <dgm:prSet phldrT="[Texto]"/>
      <dgm:spPr/>
      <dgm:t>
        <a:bodyPr/>
        <a:lstStyle/>
        <a:p>
          <a:r>
            <a:rPr lang="es-EC" dirty="0" smtClean="0"/>
            <a:t>SEGUIMIENTO  </a:t>
          </a:r>
          <a:endParaRPr lang="es-EC" dirty="0"/>
        </a:p>
      </dgm:t>
    </dgm:pt>
    <dgm:pt modelId="{FCB3DB0C-686F-4414-A189-AE7E8C84FCC5}" type="parTrans" cxnId="{62F07C21-1037-4BBA-A4CA-A313AAB9549E}">
      <dgm:prSet/>
      <dgm:spPr/>
      <dgm:t>
        <a:bodyPr/>
        <a:lstStyle/>
        <a:p>
          <a:endParaRPr lang="es-EC"/>
        </a:p>
      </dgm:t>
    </dgm:pt>
    <dgm:pt modelId="{3745E03F-4304-47CB-912C-59FBA013C7AE}" type="sibTrans" cxnId="{62F07C21-1037-4BBA-A4CA-A313AAB9549E}">
      <dgm:prSet/>
      <dgm:spPr/>
      <dgm:t>
        <a:bodyPr/>
        <a:lstStyle/>
        <a:p>
          <a:endParaRPr lang="es-EC"/>
        </a:p>
      </dgm:t>
    </dgm:pt>
    <dgm:pt modelId="{4D929F57-D3C6-402B-B61A-EA988312B710}">
      <dgm:prSet/>
      <dgm:spPr/>
      <dgm:t>
        <a:bodyPr/>
        <a:lstStyle/>
        <a:p>
          <a:r>
            <a:rPr lang="es-EC" dirty="0" smtClean="0"/>
            <a:t>EVALUACION </a:t>
          </a:r>
          <a:endParaRPr lang="es-EC" dirty="0"/>
        </a:p>
      </dgm:t>
    </dgm:pt>
    <dgm:pt modelId="{16154FF1-F459-4FF1-B95D-447ABD171A91}" type="parTrans" cxnId="{C83CAEB3-88F0-4968-8BCC-1BA1396C1C9E}">
      <dgm:prSet/>
      <dgm:spPr/>
      <dgm:t>
        <a:bodyPr/>
        <a:lstStyle/>
        <a:p>
          <a:endParaRPr lang="es-EC"/>
        </a:p>
      </dgm:t>
    </dgm:pt>
    <dgm:pt modelId="{E358A00B-F373-4254-AFD1-136669BA9C95}" type="sibTrans" cxnId="{C83CAEB3-88F0-4968-8BCC-1BA1396C1C9E}">
      <dgm:prSet/>
      <dgm:spPr/>
      <dgm:t>
        <a:bodyPr/>
        <a:lstStyle/>
        <a:p>
          <a:endParaRPr lang="es-EC"/>
        </a:p>
      </dgm:t>
    </dgm:pt>
    <dgm:pt modelId="{49730490-997A-4F35-912B-76240DA7D01A}" type="pres">
      <dgm:prSet presAssocID="{1957E918-6C6F-4CF3-823C-88773300739F}" presName="Name0" presStyleCnt="0">
        <dgm:presLayoutVars>
          <dgm:dir/>
          <dgm:animLvl val="lvl"/>
          <dgm:resizeHandles val="exact"/>
        </dgm:presLayoutVars>
      </dgm:prSet>
      <dgm:spPr/>
      <dgm:t>
        <a:bodyPr/>
        <a:lstStyle/>
        <a:p>
          <a:endParaRPr lang="es-EC"/>
        </a:p>
      </dgm:t>
    </dgm:pt>
    <dgm:pt modelId="{22879412-D7A3-421E-9A21-99F0D43AC42A}" type="pres">
      <dgm:prSet presAssocID="{931112A3-0729-444B-A1C2-1641B1FE3AE4}" presName="parTxOnly" presStyleLbl="node1" presStyleIdx="0" presStyleCnt="4">
        <dgm:presLayoutVars>
          <dgm:chMax val="0"/>
          <dgm:chPref val="0"/>
          <dgm:bulletEnabled val="1"/>
        </dgm:presLayoutVars>
      </dgm:prSet>
      <dgm:spPr/>
      <dgm:t>
        <a:bodyPr/>
        <a:lstStyle/>
        <a:p>
          <a:endParaRPr lang="es-EC"/>
        </a:p>
      </dgm:t>
    </dgm:pt>
    <dgm:pt modelId="{3101BA12-EC89-425F-8E2D-4393465F03E5}" type="pres">
      <dgm:prSet presAssocID="{48C0AB8D-A45B-4360-BA1D-9725B08F2DF1}" presName="parTxOnlySpace" presStyleCnt="0"/>
      <dgm:spPr/>
    </dgm:pt>
    <dgm:pt modelId="{CD69B752-BF9D-4675-9792-EA3F19B14FD0}" type="pres">
      <dgm:prSet presAssocID="{F333F6C0-6514-4CB8-9FBF-38E6A9641A02}" presName="parTxOnly" presStyleLbl="node1" presStyleIdx="1" presStyleCnt="4">
        <dgm:presLayoutVars>
          <dgm:chMax val="0"/>
          <dgm:chPref val="0"/>
          <dgm:bulletEnabled val="1"/>
        </dgm:presLayoutVars>
      </dgm:prSet>
      <dgm:spPr/>
      <dgm:t>
        <a:bodyPr/>
        <a:lstStyle/>
        <a:p>
          <a:endParaRPr lang="es-EC"/>
        </a:p>
      </dgm:t>
    </dgm:pt>
    <dgm:pt modelId="{1D74414D-1F91-41E5-9774-E9D800DF9F2A}" type="pres">
      <dgm:prSet presAssocID="{45A82F25-231C-4F84-AF89-CBE3E5E69C87}" presName="parTxOnlySpace" presStyleCnt="0"/>
      <dgm:spPr/>
    </dgm:pt>
    <dgm:pt modelId="{5091D8CE-C1BB-40AE-9E56-71D7F7CE1FC8}" type="pres">
      <dgm:prSet presAssocID="{6AF0E7D3-3062-4F9F-BEB2-D3AE7A68B60D}" presName="parTxOnly" presStyleLbl="node1" presStyleIdx="2" presStyleCnt="4">
        <dgm:presLayoutVars>
          <dgm:chMax val="0"/>
          <dgm:chPref val="0"/>
          <dgm:bulletEnabled val="1"/>
        </dgm:presLayoutVars>
      </dgm:prSet>
      <dgm:spPr/>
      <dgm:t>
        <a:bodyPr/>
        <a:lstStyle/>
        <a:p>
          <a:endParaRPr lang="es-EC"/>
        </a:p>
      </dgm:t>
    </dgm:pt>
    <dgm:pt modelId="{364CFC0E-1452-4B3C-91A7-9889C48F595A}" type="pres">
      <dgm:prSet presAssocID="{3745E03F-4304-47CB-912C-59FBA013C7AE}" presName="parTxOnlySpace" presStyleCnt="0"/>
      <dgm:spPr/>
    </dgm:pt>
    <dgm:pt modelId="{34279CA6-4F61-40BB-87DC-A56E9948C4E6}" type="pres">
      <dgm:prSet presAssocID="{4D929F57-D3C6-402B-B61A-EA988312B710}" presName="parTxOnly" presStyleLbl="node1" presStyleIdx="3" presStyleCnt="4">
        <dgm:presLayoutVars>
          <dgm:chMax val="0"/>
          <dgm:chPref val="0"/>
          <dgm:bulletEnabled val="1"/>
        </dgm:presLayoutVars>
      </dgm:prSet>
      <dgm:spPr/>
      <dgm:t>
        <a:bodyPr/>
        <a:lstStyle/>
        <a:p>
          <a:endParaRPr lang="es-EC"/>
        </a:p>
      </dgm:t>
    </dgm:pt>
  </dgm:ptLst>
  <dgm:cxnLst>
    <dgm:cxn modelId="{1DDBEDB2-FAD5-4BE8-A506-BF6F46890EB6}" srcId="{1957E918-6C6F-4CF3-823C-88773300739F}" destId="{931112A3-0729-444B-A1C2-1641B1FE3AE4}" srcOrd="0" destOrd="0" parTransId="{E029D310-1627-41EE-9D61-A1A5EFA539C6}" sibTransId="{48C0AB8D-A45B-4360-BA1D-9725B08F2DF1}"/>
    <dgm:cxn modelId="{62F07C21-1037-4BBA-A4CA-A313AAB9549E}" srcId="{1957E918-6C6F-4CF3-823C-88773300739F}" destId="{6AF0E7D3-3062-4F9F-BEB2-D3AE7A68B60D}" srcOrd="2" destOrd="0" parTransId="{FCB3DB0C-686F-4414-A189-AE7E8C84FCC5}" sibTransId="{3745E03F-4304-47CB-912C-59FBA013C7AE}"/>
    <dgm:cxn modelId="{9C1D3140-D209-4907-9B47-F46FED787E16}" type="presOf" srcId="{6AF0E7D3-3062-4F9F-BEB2-D3AE7A68B60D}" destId="{5091D8CE-C1BB-40AE-9E56-71D7F7CE1FC8}" srcOrd="0" destOrd="0" presId="urn:microsoft.com/office/officeart/2005/8/layout/chevron1"/>
    <dgm:cxn modelId="{FD3E2106-CD36-4BF8-8F7A-E9510CFBD5E6}" srcId="{1957E918-6C6F-4CF3-823C-88773300739F}" destId="{F333F6C0-6514-4CB8-9FBF-38E6A9641A02}" srcOrd="1" destOrd="0" parTransId="{DB6B800A-7CE4-47DE-BCAC-9EF2645AA669}" sibTransId="{45A82F25-231C-4F84-AF89-CBE3E5E69C87}"/>
    <dgm:cxn modelId="{1ADF876C-3EDB-4973-82F3-7FAB824ACB07}" type="presOf" srcId="{4D929F57-D3C6-402B-B61A-EA988312B710}" destId="{34279CA6-4F61-40BB-87DC-A56E9948C4E6}" srcOrd="0" destOrd="0" presId="urn:microsoft.com/office/officeart/2005/8/layout/chevron1"/>
    <dgm:cxn modelId="{44D36817-5733-4766-9DFC-8C30DAC82A85}" type="presOf" srcId="{1957E918-6C6F-4CF3-823C-88773300739F}" destId="{49730490-997A-4F35-912B-76240DA7D01A}" srcOrd="0" destOrd="0" presId="urn:microsoft.com/office/officeart/2005/8/layout/chevron1"/>
    <dgm:cxn modelId="{3ADC55A5-0988-403D-BB36-64A53F2F9E54}" type="presOf" srcId="{931112A3-0729-444B-A1C2-1641B1FE3AE4}" destId="{22879412-D7A3-421E-9A21-99F0D43AC42A}" srcOrd="0" destOrd="0" presId="urn:microsoft.com/office/officeart/2005/8/layout/chevron1"/>
    <dgm:cxn modelId="{C83CAEB3-88F0-4968-8BCC-1BA1396C1C9E}" srcId="{1957E918-6C6F-4CF3-823C-88773300739F}" destId="{4D929F57-D3C6-402B-B61A-EA988312B710}" srcOrd="3" destOrd="0" parTransId="{16154FF1-F459-4FF1-B95D-447ABD171A91}" sibTransId="{E358A00B-F373-4254-AFD1-136669BA9C95}"/>
    <dgm:cxn modelId="{E7300F18-2AB2-42C7-8AF4-933917675186}" type="presOf" srcId="{F333F6C0-6514-4CB8-9FBF-38E6A9641A02}" destId="{CD69B752-BF9D-4675-9792-EA3F19B14FD0}" srcOrd="0" destOrd="0" presId="urn:microsoft.com/office/officeart/2005/8/layout/chevron1"/>
    <dgm:cxn modelId="{6FC20594-3D6F-40BE-9B71-4015740A8B96}" type="presParOf" srcId="{49730490-997A-4F35-912B-76240DA7D01A}" destId="{22879412-D7A3-421E-9A21-99F0D43AC42A}" srcOrd="0" destOrd="0" presId="urn:microsoft.com/office/officeart/2005/8/layout/chevron1"/>
    <dgm:cxn modelId="{5429471E-496A-489E-A132-CCE30D89BCF5}" type="presParOf" srcId="{49730490-997A-4F35-912B-76240DA7D01A}" destId="{3101BA12-EC89-425F-8E2D-4393465F03E5}" srcOrd="1" destOrd="0" presId="urn:microsoft.com/office/officeart/2005/8/layout/chevron1"/>
    <dgm:cxn modelId="{04BC595B-0C37-49DE-AB2C-BB49C74BFE76}" type="presParOf" srcId="{49730490-997A-4F35-912B-76240DA7D01A}" destId="{CD69B752-BF9D-4675-9792-EA3F19B14FD0}" srcOrd="2" destOrd="0" presId="urn:microsoft.com/office/officeart/2005/8/layout/chevron1"/>
    <dgm:cxn modelId="{0B6819D9-EBDF-4D9A-BDDA-51FC59CED920}" type="presParOf" srcId="{49730490-997A-4F35-912B-76240DA7D01A}" destId="{1D74414D-1F91-41E5-9774-E9D800DF9F2A}" srcOrd="3" destOrd="0" presId="urn:microsoft.com/office/officeart/2005/8/layout/chevron1"/>
    <dgm:cxn modelId="{082D23A1-3E0A-469E-8BA5-2BEA35F61C36}" type="presParOf" srcId="{49730490-997A-4F35-912B-76240DA7D01A}" destId="{5091D8CE-C1BB-40AE-9E56-71D7F7CE1FC8}" srcOrd="4" destOrd="0" presId="urn:microsoft.com/office/officeart/2005/8/layout/chevron1"/>
    <dgm:cxn modelId="{BF9D7310-6FC8-4FCB-91F6-2D501A28CB8E}" type="presParOf" srcId="{49730490-997A-4F35-912B-76240DA7D01A}" destId="{364CFC0E-1452-4B3C-91A7-9889C48F595A}" srcOrd="5" destOrd="0" presId="urn:microsoft.com/office/officeart/2005/8/layout/chevron1"/>
    <dgm:cxn modelId="{1388CA19-8443-4826-8DFF-285A1072AA2B}" type="presParOf" srcId="{49730490-997A-4F35-912B-76240DA7D01A}" destId="{34279CA6-4F61-40BB-87DC-A56E9948C4E6}"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38A1C90-4D99-4128-AA2D-4F8090E4A428}" type="doc">
      <dgm:prSet loTypeId="urn:microsoft.com/office/officeart/2005/8/layout/cycle7" loCatId="cycle" qsTypeId="urn:microsoft.com/office/officeart/2005/8/quickstyle/simple1" qsCatId="simple" csTypeId="urn:microsoft.com/office/officeart/2005/8/colors/colorful2" csCatId="colorful" phldr="1"/>
      <dgm:spPr/>
      <dgm:t>
        <a:bodyPr/>
        <a:lstStyle/>
        <a:p>
          <a:endParaRPr lang="es-EC"/>
        </a:p>
      </dgm:t>
    </dgm:pt>
    <dgm:pt modelId="{7819B3B4-C25A-48ED-96B1-94A8922878E1}">
      <dgm:prSet phldrT="[Texto]"/>
      <dgm:spPr>
        <a:solidFill>
          <a:schemeClr val="accent5">
            <a:lumMod val="75000"/>
          </a:schemeClr>
        </a:solidFill>
      </dgm:spPr>
      <dgm:t>
        <a:bodyPr/>
        <a:lstStyle/>
        <a:p>
          <a:r>
            <a:rPr lang="es-EC" b="1" dirty="0" smtClean="0"/>
            <a:t>PDOT VIGENTES </a:t>
          </a:r>
          <a:endParaRPr lang="es-EC" b="1" dirty="0"/>
        </a:p>
      </dgm:t>
    </dgm:pt>
    <dgm:pt modelId="{7D92A488-4107-4A02-8F80-4C9B940DB0E0}" type="parTrans" cxnId="{B572E33A-5B6F-40E6-8683-E8D38FDEB962}">
      <dgm:prSet/>
      <dgm:spPr/>
      <dgm:t>
        <a:bodyPr/>
        <a:lstStyle/>
        <a:p>
          <a:endParaRPr lang="es-EC"/>
        </a:p>
      </dgm:t>
    </dgm:pt>
    <dgm:pt modelId="{7745BDE1-86A4-4E2E-8360-5C04DDF47EB3}" type="sibTrans" cxnId="{B572E33A-5B6F-40E6-8683-E8D38FDEB962}">
      <dgm:prSet/>
      <dgm:spPr>
        <a:solidFill>
          <a:schemeClr val="accent5">
            <a:lumMod val="75000"/>
          </a:schemeClr>
        </a:solidFill>
      </dgm:spPr>
      <dgm:t>
        <a:bodyPr/>
        <a:lstStyle/>
        <a:p>
          <a:endParaRPr lang="es-EC"/>
        </a:p>
      </dgm:t>
    </dgm:pt>
    <dgm:pt modelId="{4C5F9C9A-B907-4A0F-B111-9F924D862F2E}">
      <dgm:prSet phldrT="[Texto]"/>
      <dgm:spPr/>
      <dgm:t>
        <a:bodyPr/>
        <a:lstStyle/>
        <a:p>
          <a:r>
            <a:rPr lang="es-EC" b="1" dirty="0" smtClean="0"/>
            <a:t>GESTION DEL PLAN </a:t>
          </a:r>
          <a:endParaRPr lang="es-EC" b="1" dirty="0"/>
        </a:p>
      </dgm:t>
    </dgm:pt>
    <dgm:pt modelId="{C93C17A8-2ABA-4344-A5F5-68EA69F1AA88}" type="parTrans" cxnId="{1DEFFDE6-A8CE-4F07-969D-A35EDDC4D272}">
      <dgm:prSet/>
      <dgm:spPr/>
      <dgm:t>
        <a:bodyPr/>
        <a:lstStyle/>
        <a:p>
          <a:endParaRPr lang="es-EC"/>
        </a:p>
      </dgm:t>
    </dgm:pt>
    <dgm:pt modelId="{0E9D27AB-72D5-4D87-8150-20F233F73AF8}" type="sibTrans" cxnId="{1DEFFDE6-A8CE-4F07-969D-A35EDDC4D272}">
      <dgm:prSet/>
      <dgm:spPr/>
      <dgm:t>
        <a:bodyPr/>
        <a:lstStyle/>
        <a:p>
          <a:endParaRPr lang="es-EC"/>
        </a:p>
      </dgm:t>
    </dgm:pt>
    <dgm:pt modelId="{44809542-64E1-4B4E-A1BF-AC4D45728BD8}">
      <dgm:prSet phldrT="[Texto]"/>
      <dgm:spPr/>
      <dgm:t>
        <a:bodyPr/>
        <a:lstStyle/>
        <a:p>
          <a:r>
            <a:rPr lang="es-EC" b="1" dirty="0" smtClean="0"/>
            <a:t>MARCO LEGAL </a:t>
          </a:r>
          <a:endParaRPr lang="es-EC" b="1" dirty="0"/>
        </a:p>
      </dgm:t>
    </dgm:pt>
    <dgm:pt modelId="{9AFEC315-793E-4D24-9DC0-96D2BD9B754B}" type="parTrans" cxnId="{BE310C5B-7C7E-4F9A-8797-9048B5D70E39}">
      <dgm:prSet/>
      <dgm:spPr/>
      <dgm:t>
        <a:bodyPr/>
        <a:lstStyle/>
        <a:p>
          <a:endParaRPr lang="es-EC"/>
        </a:p>
      </dgm:t>
    </dgm:pt>
    <dgm:pt modelId="{1782A89C-D68F-4B07-804D-DF88E45BAA22}" type="sibTrans" cxnId="{BE310C5B-7C7E-4F9A-8797-9048B5D70E39}">
      <dgm:prSet/>
      <dgm:spPr/>
      <dgm:t>
        <a:bodyPr/>
        <a:lstStyle/>
        <a:p>
          <a:endParaRPr lang="es-EC"/>
        </a:p>
      </dgm:t>
    </dgm:pt>
    <dgm:pt modelId="{5F51A1A0-74A2-40EA-BE63-390FF0B835A4}" type="pres">
      <dgm:prSet presAssocID="{F38A1C90-4D99-4128-AA2D-4F8090E4A428}" presName="Name0" presStyleCnt="0">
        <dgm:presLayoutVars>
          <dgm:dir/>
          <dgm:resizeHandles val="exact"/>
        </dgm:presLayoutVars>
      </dgm:prSet>
      <dgm:spPr/>
      <dgm:t>
        <a:bodyPr/>
        <a:lstStyle/>
        <a:p>
          <a:endParaRPr lang="es-EC"/>
        </a:p>
      </dgm:t>
    </dgm:pt>
    <dgm:pt modelId="{F048D9E8-939A-488D-94F5-C7921270353D}" type="pres">
      <dgm:prSet presAssocID="{7819B3B4-C25A-48ED-96B1-94A8922878E1}" presName="node" presStyleLbl="node1" presStyleIdx="0" presStyleCnt="3">
        <dgm:presLayoutVars>
          <dgm:bulletEnabled val="1"/>
        </dgm:presLayoutVars>
      </dgm:prSet>
      <dgm:spPr/>
      <dgm:t>
        <a:bodyPr/>
        <a:lstStyle/>
        <a:p>
          <a:endParaRPr lang="es-EC"/>
        </a:p>
      </dgm:t>
    </dgm:pt>
    <dgm:pt modelId="{67BA39AC-50D6-4093-BCED-9D1592F53B31}" type="pres">
      <dgm:prSet presAssocID="{7745BDE1-86A4-4E2E-8360-5C04DDF47EB3}" presName="sibTrans" presStyleLbl="sibTrans2D1" presStyleIdx="0" presStyleCnt="3" custLinFactNeighborY="-8402"/>
      <dgm:spPr/>
      <dgm:t>
        <a:bodyPr/>
        <a:lstStyle/>
        <a:p>
          <a:endParaRPr lang="es-EC"/>
        </a:p>
      </dgm:t>
    </dgm:pt>
    <dgm:pt modelId="{AFEAD391-2A1A-4EF7-89CC-0ADF7FA9E30C}" type="pres">
      <dgm:prSet presAssocID="{7745BDE1-86A4-4E2E-8360-5C04DDF47EB3}" presName="connectorText" presStyleLbl="sibTrans2D1" presStyleIdx="0" presStyleCnt="3"/>
      <dgm:spPr/>
      <dgm:t>
        <a:bodyPr/>
        <a:lstStyle/>
        <a:p>
          <a:endParaRPr lang="es-EC"/>
        </a:p>
      </dgm:t>
    </dgm:pt>
    <dgm:pt modelId="{00597024-26E5-4B79-8C58-F40D98C447F9}" type="pres">
      <dgm:prSet presAssocID="{4C5F9C9A-B907-4A0F-B111-9F924D862F2E}" presName="node" presStyleLbl="node1" presStyleIdx="1" presStyleCnt="3" custRadScaleRad="87943" custRadScaleInc="-33305">
        <dgm:presLayoutVars>
          <dgm:bulletEnabled val="1"/>
        </dgm:presLayoutVars>
      </dgm:prSet>
      <dgm:spPr/>
      <dgm:t>
        <a:bodyPr/>
        <a:lstStyle/>
        <a:p>
          <a:endParaRPr lang="es-EC"/>
        </a:p>
      </dgm:t>
    </dgm:pt>
    <dgm:pt modelId="{338A4531-50BD-435E-BA2A-8B5CE8DF30DD}" type="pres">
      <dgm:prSet presAssocID="{0E9D27AB-72D5-4D87-8150-20F233F73AF8}" presName="sibTrans" presStyleLbl="sibTrans2D1" presStyleIdx="1" presStyleCnt="3"/>
      <dgm:spPr/>
      <dgm:t>
        <a:bodyPr/>
        <a:lstStyle/>
        <a:p>
          <a:endParaRPr lang="es-EC"/>
        </a:p>
      </dgm:t>
    </dgm:pt>
    <dgm:pt modelId="{1C6450A7-6B07-4C8A-A0A8-9EA0076B6F1D}" type="pres">
      <dgm:prSet presAssocID="{0E9D27AB-72D5-4D87-8150-20F233F73AF8}" presName="connectorText" presStyleLbl="sibTrans2D1" presStyleIdx="1" presStyleCnt="3"/>
      <dgm:spPr/>
      <dgm:t>
        <a:bodyPr/>
        <a:lstStyle/>
        <a:p>
          <a:endParaRPr lang="es-EC"/>
        </a:p>
      </dgm:t>
    </dgm:pt>
    <dgm:pt modelId="{47266124-63F0-43C3-8670-AF3BFE036061}" type="pres">
      <dgm:prSet presAssocID="{44809542-64E1-4B4E-A1BF-AC4D45728BD8}" presName="node" presStyleLbl="node1" presStyleIdx="2" presStyleCnt="3" custRadScaleRad="87943" custRadScaleInc="33305">
        <dgm:presLayoutVars>
          <dgm:bulletEnabled val="1"/>
        </dgm:presLayoutVars>
      </dgm:prSet>
      <dgm:spPr/>
      <dgm:t>
        <a:bodyPr/>
        <a:lstStyle/>
        <a:p>
          <a:endParaRPr lang="es-EC"/>
        </a:p>
      </dgm:t>
    </dgm:pt>
    <dgm:pt modelId="{9580B306-3B2C-4647-965E-C877745E9199}" type="pres">
      <dgm:prSet presAssocID="{1782A89C-D68F-4B07-804D-DF88E45BAA22}" presName="sibTrans" presStyleLbl="sibTrans2D1" presStyleIdx="2" presStyleCnt="3" custLinFactNeighborY="-8402"/>
      <dgm:spPr/>
      <dgm:t>
        <a:bodyPr/>
        <a:lstStyle/>
        <a:p>
          <a:endParaRPr lang="es-EC"/>
        </a:p>
      </dgm:t>
    </dgm:pt>
    <dgm:pt modelId="{A8152FE2-5492-472A-9653-AC8714DA1A5A}" type="pres">
      <dgm:prSet presAssocID="{1782A89C-D68F-4B07-804D-DF88E45BAA22}" presName="connectorText" presStyleLbl="sibTrans2D1" presStyleIdx="2" presStyleCnt="3"/>
      <dgm:spPr/>
      <dgm:t>
        <a:bodyPr/>
        <a:lstStyle/>
        <a:p>
          <a:endParaRPr lang="es-EC"/>
        </a:p>
      </dgm:t>
    </dgm:pt>
  </dgm:ptLst>
  <dgm:cxnLst>
    <dgm:cxn modelId="{1333778F-068B-4A51-B7E3-5E6DBF0C04EE}" type="presOf" srcId="{7745BDE1-86A4-4E2E-8360-5C04DDF47EB3}" destId="{AFEAD391-2A1A-4EF7-89CC-0ADF7FA9E30C}" srcOrd="1" destOrd="0" presId="urn:microsoft.com/office/officeart/2005/8/layout/cycle7"/>
    <dgm:cxn modelId="{A383E9D8-09C7-42CA-B2BE-67B73610F1CD}" type="presOf" srcId="{1782A89C-D68F-4B07-804D-DF88E45BAA22}" destId="{9580B306-3B2C-4647-965E-C877745E9199}" srcOrd="0" destOrd="0" presId="urn:microsoft.com/office/officeart/2005/8/layout/cycle7"/>
    <dgm:cxn modelId="{7B7A7D15-4D9C-402D-82DF-349DC79F3262}" type="presOf" srcId="{4C5F9C9A-B907-4A0F-B111-9F924D862F2E}" destId="{00597024-26E5-4B79-8C58-F40D98C447F9}" srcOrd="0" destOrd="0" presId="urn:microsoft.com/office/officeart/2005/8/layout/cycle7"/>
    <dgm:cxn modelId="{7D0DC53C-B581-49C0-BF5D-44A5F1841A12}" type="presOf" srcId="{1782A89C-D68F-4B07-804D-DF88E45BAA22}" destId="{A8152FE2-5492-472A-9653-AC8714DA1A5A}" srcOrd="1" destOrd="0" presId="urn:microsoft.com/office/officeart/2005/8/layout/cycle7"/>
    <dgm:cxn modelId="{C4D0F7A4-8545-4174-A69F-445643A3E58E}" type="presOf" srcId="{44809542-64E1-4B4E-A1BF-AC4D45728BD8}" destId="{47266124-63F0-43C3-8670-AF3BFE036061}" srcOrd="0" destOrd="0" presId="urn:microsoft.com/office/officeart/2005/8/layout/cycle7"/>
    <dgm:cxn modelId="{B7E035AB-E728-481A-AA38-70456C89D1AD}" type="presOf" srcId="{F38A1C90-4D99-4128-AA2D-4F8090E4A428}" destId="{5F51A1A0-74A2-40EA-BE63-390FF0B835A4}" srcOrd="0" destOrd="0" presId="urn:microsoft.com/office/officeart/2005/8/layout/cycle7"/>
    <dgm:cxn modelId="{D6A1C260-19D3-4B2C-BCD8-D409E19DC290}" type="presOf" srcId="{7819B3B4-C25A-48ED-96B1-94A8922878E1}" destId="{F048D9E8-939A-488D-94F5-C7921270353D}" srcOrd="0" destOrd="0" presId="urn:microsoft.com/office/officeart/2005/8/layout/cycle7"/>
    <dgm:cxn modelId="{1DEFFDE6-A8CE-4F07-969D-A35EDDC4D272}" srcId="{F38A1C90-4D99-4128-AA2D-4F8090E4A428}" destId="{4C5F9C9A-B907-4A0F-B111-9F924D862F2E}" srcOrd="1" destOrd="0" parTransId="{C93C17A8-2ABA-4344-A5F5-68EA69F1AA88}" sibTransId="{0E9D27AB-72D5-4D87-8150-20F233F73AF8}"/>
    <dgm:cxn modelId="{479434EA-38E1-4EEF-8804-F11207E8FBCC}" type="presOf" srcId="{0E9D27AB-72D5-4D87-8150-20F233F73AF8}" destId="{1C6450A7-6B07-4C8A-A0A8-9EA0076B6F1D}" srcOrd="1" destOrd="0" presId="urn:microsoft.com/office/officeart/2005/8/layout/cycle7"/>
    <dgm:cxn modelId="{B572E33A-5B6F-40E6-8683-E8D38FDEB962}" srcId="{F38A1C90-4D99-4128-AA2D-4F8090E4A428}" destId="{7819B3B4-C25A-48ED-96B1-94A8922878E1}" srcOrd="0" destOrd="0" parTransId="{7D92A488-4107-4A02-8F80-4C9B940DB0E0}" sibTransId="{7745BDE1-86A4-4E2E-8360-5C04DDF47EB3}"/>
    <dgm:cxn modelId="{BE310C5B-7C7E-4F9A-8797-9048B5D70E39}" srcId="{F38A1C90-4D99-4128-AA2D-4F8090E4A428}" destId="{44809542-64E1-4B4E-A1BF-AC4D45728BD8}" srcOrd="2" destOrd="0" parTransId="{9AFEC315-793E-4D24-9DC0-96D2BD9B754B}" sibTransId="{1782A89C-D68F-4B07-804D-DF88E45BAA22}"/>
    <dgm:cxn modelId="{B66C5C27-52AD-41F4-B7C4-5924EE4EA39E}" type="presOf" srcId="{0E9D27AB-72D5-4D87-8150-20F233F73AF8}" destId="{338A4531-50BD-435E-BA2A-8B5CE8DF30DD}" srcOrd="0" destOrd="0" presId="urn:microsoft.com/office/officeart/2005/8/layout/cycle7"/>
    <dgm:cxn modelId="{B023849B-9A98-4BE4-B7CA-AE7DF6BCDF76}" type="presOf" srcId="{7745BDE1-86A4-4E2E-8360-5C04DDF47EB3}" destId="{67BA39AC-50D6-4093-BCED-9D1592F53B31}" srcOrd="0" destOrd="0" presId="urn:microsoft.com/office/officeart/2005/8/layout/cycle7"/>
    <dgm:cxn modelId="{71B5895E-FFDB-44C0-9869-B18E57CAF325}" type="presParOf" srcId="{5F51A1A0-74A2-40EA-BE63-390FF0B835A4}" destId="{F048D9E8-939A-488D-94F5-C7921270353D}" srcOrd="0" destOrd="0" presId="urn:microsoft.com/office/officeart/2005/8/layout/cycle7"/>
    <dgm:cxn modelId="{1E4D587F-71FE-430E-81BE-B90086E83A75}" type="presParOf" srcId="{5F51A1A0-74A2-40EA-BE63-390FF0B835A4}" destId="{67BA39AC-50D6-4093-BCED-9D1592F53B31}" srcOrd="1" destOrd="0" presId="urn:microsoft.com/office/officeart/2005/8/layout/cycle7"/>
    <dgm:cxn modelId="{0B2CFFCA-4B35-41B1-B3C0-1C2B32E57A61}" type="presParOf" srcId="{67BA39AC-50D6-4093-BCED-9D1592F53B31}" destId="{AFEAD391-2A1A-4EF7-89CC-0ADF7FA9E30C}" srcOrd="0" destOrd="0" presId="urn:microsoft.com/office/officeart/2005/8/layout/cycle7"/>
    <dgm:cxn modelId="{22282C1F-A67E-4488-A24A-A1EFFE98914C}" type="presParOf" srcId="{5F51A1A0-74A2-40EA-BE63-390FF0B835A4}" destId="{00597024-26E5-4B79-8C58-F40D98C447F9}" srcOrd="2" destOrd="0" presId="urn:microsoft.com/office/officeart/2005/8/layout/cycle7"/>
    <dgm:cxn modelId="{E17CF583-4A52-4FE5-8AD0-755E06672C22}" type="presParOf" srcId="{5F51A1A0-74A2-40EA-BE63-390FF0B835A4}" destId="{338A4531-50BD-435E-BA2A-8B5CE8DF30DD}" srcOrd="3" destOrd="0" presId="urn:microsoft.com/office/officeart/2005/8/layout/cycle7"/>
    <dgm:cxn modelId="{93AFF3F2-31E2-4D94-8861-AC76AB215387}" type="presParOf" srcId="{338A4531-50BD-435E-BA2A-8B5CE8DF30DD}" destId="{1C6450A7-6B07-4C8A-A0A8-9EA0076B6F1D}" srcOrd="0" destOrd="0" presId="urn:microsoft.com/office/officeart/2005/8/layout/cycle7"/>
    <dgm:cxn modelId="{1B9191C1-8392-4321-91F8-E83F86FB5BDF}" type="presParOf" srcId="{5F51A1A0-74A2-40EA-BE63-390FF0B835A4}" destId="{47266124-63F0-43C3-8670-AF3BFE036061}" srcOrd="4" destOrd="0" presId="urn:microsoft.com/office/officeart/2005/8/layout/cycle7"/>
    <dgm:cxn modelId="{DF0BD488-D217-4AE0-9E95-48C9EF2E695B}" type="presParOf" srcId="{5F51A1A0-74A2-40EA-BE63-390FF0B835A4}" destId="{9580B306-3B2C-4647-965E-C877745E9199}" srcOrd="5" destOrd="0" presId="urn:microsoft.com/office/officeart/2005/8/layout/cycle7"/>
    <dgm:cxn modelId="{573D5352-69EC-45EB-9EE5-E2D2BD56587E}" type="presParOf" srcId="{9580B306-3B2C-4647-965E-C877745E9199}" destId="{A8152FE2-5492-472A-9653-AC8714DA1A5A}"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58E105-BDBB-49D3-8C51-B3D2E626213C}"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C"/>
        </a:p>
      </dgm:t>
    </dgm:pt>
    <dgm:pt modelId="{78BCF737-DC87-4157-AC0B-52560F6C183B}">
      <dgm:prSet phldrT="[Texto]" custT="1"/>
      <dgm:spPr/>
      <dgm:t>
        <a:bodyPr/>
        <a:lstStyle/>
        <a:p>
          <a:r>
            <a:rPr lang="es-EC" sz="2000" dirty="0" smtClean="0"/>
            <a:t>Estado Constitucional de Derechos y Justicia</a:t>
          </a:r>
          <a:endParaRPr lang="es-EC" sz="2000" dirty="0"/>
        </a:p>
      </dgm:t>
    </dgm:pt>
    <dgm:pt modelId="{7A70D4A5-30AA-4F6E-B53C-CD3CA977EB8B}" type="parTrans" cxnId="{9F21AF2C-34E0-48FC-9862-0EE238F6D170}">
      <dgm:prSet/>
      <dgm:spPr/>
      <dgm:t>
        <a:bodyPr/>
        <a:lstStyle/>
        <a:p>
          <a:endParaRPr lang="es-EC" sz="2800"/>
        </a:p>
      </dgm:t>
    </dgm:pt>
    <dgm:pt modelId="{18050E73-A157-4432-B8A8-31F05DB96299}" type="sibTrans" cxnId="{9F21AF2C-34E0-48FC-9862-0EE238F6D170}">
      <dgm:prSet/>
      <dgm:spPr/>
      <dgm:t>
        <a:bodyPr/>
        <a:lstStyle/>
        <a:p>
          <a:endParaRPr lang="es-EC" sz="2800"/>
        </a:p>
      </dgm:t>
    </dgm:pt>
    <dgm:pt modelId="{287A626E-0057-46C4-A0E5-0E771416F1D9}">
      <dgm:prSet phldrT="[Texto]" custT="1"/>
      <dgm:spPr/>
      <dgm:t>
        <a:bodyPr/>
        <a:lstStyle/>
        <a:p>
          <a:r>
            <a:rPr lang="es-EC" sz="2000" dirty="0" smtClean="0"/>
            <a:t>Derechos de la Naturaleza</a:t>
          </a:r>
          <a:endParaRPr lang="es-EC" sz="2000" dirty="0"/>
        </a:p>
      </dgm:t>
    </dgm:pt>
    <dgm:pt modelId="{28DE6B62-FB6F-484A-A92E-E261FA1D7988}" type="parTrans" cxnId="{053B565C-0C0E-40BA-8F85-B8460C8177EF}">
      <dgm:prSet/>
      <dgm:spPr/>
      <dgm:t>
        <a:bodyPr/>
        <a:lstStyle/>
        <a:p>
          <a:endParaRPr lang="es-EC" sz="2800"/>
        </a:p>
      </dgm:t>
    </dgm:pt>
    <dgm:pt modelId="{D4998591-C471-4697-B271-A09039BA234F}" type="sibTrans" cxnId="{053B565C-0C0E-40BA-8F85-B8460C8177EF}">
      <dgm:prSet/>
      <dgm:spPr/>
      <dgm:t>
        <a:bodyPr/>
        <a:lstStyle/>
        <a:p>
          <a:endParaRPr lang="es-EC" sz="2800"/>
        </a:p>
      </dgm:t>
    </dgm:pt>
    <dgm:pt modelId="{142DEBE6-5FE5-465D-B784-386A2F5BD66B}">
      <dgm:prSet phldrT="[Texto]" custT="1"/>
      <dgm:spPr/>
      <dgm:t>
        <a:bodyPr/>
        <a:lstStyle/>
        <a:p>
          <a:r>
            <a:rPr lang="es-EC" sz="2000" dirty="0" smtClean="0"/>
            <a:t>Buen Vivir más que crecimiento económico</a:t>
          </a:r>
          <a:endParaRPr lang="es-EC" sz="2000" dirty="0"/>
        </a:p>
      </dgm:t>
    </dgm:pt>
    <dgm:pt modelId="{3D42CB5F-62ED-47CC-9EF3-95B0A7A9D699}" type="parTrans" cxnId="{A4B92FFD-1C7D-4FEA-B8D5-A1B8112F26BE}">
      <dgm:prSet/>
      <dgm:spPr/>
      <dgm:t>
        <a:bodyPr/>
        <a:lstStyle/>
        <a:p>
          <a:endParaRPr lang="es-EC" sz="2800"/>
        </a:p>
      </dgm:t>
    </dgm:pt>
    <dgm:pt modelId="{8A939F24-32AD-40DA-8D64-453D78C9AE96}" type="sibTrans" cxnId="{A4B92FFD-1C7D-4FEA-B8D5-A1B8112F26BE}">
      <dgm:prSet/>
      <dgm:spPr/>
      <dgm:t>
        <a:bodyPr/>
        <a:lstStyle/>
        <a:p>
          <a:endParaRPr lang="es-EC" sz="2800"/>
        </a:p>
      </dgm:t>
    </dgm:pt>
    <dgm:pt modelId="{24AA1413-48DA-4374-ACA3-69E77C0E15E6}">
      <dgm:prSet phldrT="[Texto]" custT="1"/>
      <dgm:spPr/>
      <dgm:t>
        <a:bodyPr/>
        <a:lstStyle/>
        <a:p>
          <a:r>
            <a:rPr lang="es-EC" sz="2000" dirty="0" smtClean="0"/>
            <a:t>Igualdad Jerárquica de Derechos</a:t>
          </a:r>
          <a:endParaRPr lang="es-EC" sz="2000" dirty="0"/>
        </a:p>
      </dgm:t>
    </dgm:pt>
    <dgm:pt modelId="{C72BF6FF-77B1-440C-BF63-135EAE16DD29}" type="parTrans" cxnId="{0A662716-A761-47F9-B9A2-26ED96A527F6}">
      <dgm:prSet/>
      <dgm:spPr/>
      <dgm:t>
        <a:bodyPr/>
        <a:lstStyle/>
        <a:p>
          <a:endParaRPr lang="es-EC" sz="2800"/>
        </a:p>
      </dgm:t>
    </dgm:pt>
    <dgm:pt modelId="{5BCFC4B0-182F-4D02-9FB5-92869F150FC3}" type="sibTrans" cxnId="{0A662716-A761-47F9-B9A2-26ED96A527F6}">
      <dgm:prSet/>
      <dgm:spPr/>
      <dgm:t>
        <a:bodyPr/>
        <a:lstStyle/>
        <a:p>
          <a:endParaRPr lang="es-EC" sz="2800"/>
        </a:p>
      </dgm:t>
    </dgm:pt>
    <dgm:pt modelId="{DF217B16-7194-49F8-8FFC-7E1B2223AF67}" type="pres">
      <dgm:prSet presAssocID="{BE58E105-BDBB-49D3-8C51-B3D2E626213C}" presName="linear" presStyleCnt="0">
        <dgm:presLayoutVars>
          <dgm:dir/>
          <dgm:animLvl val="lvl"/>
          <dgm:resizeHandles val="exact"/>
        </dgm:presLayoutVars>
      </dgm:prSet>
      <dgm:spPr/>
      <dgm:t>
        <a:bodyPr/>
        <a:lstStyle/>
        <a:p>
          <a:endParaRPr lang="es-EC"/>
        </a:p>
      </dgm:t>
    </dgm:pt>
    <dgm:pt modelId="{BF41BE8E-5CFE-4CE6-B5C1-3EEA1171B0C6}" type="pres">
      <dgm:prSet presAssocID="{78BCF737-DC87-4157-AC0B-52560F6C183B}" presName="parentLin" presStyleCnt="0"/>
      <dgm:spPr/>
    </dgm:pt>
    <dgm:pt modelId="{10E171E5-A02B-4E9F-8B9F-1F0110F815E6}" type="pres">
      <dgm:prSet presAssocID="{78BCF737-DC87-4157-AC0B-52560F6C183B}" presName="parentLeftMargin" presStyleLbl="node1" presStyleIdx="0" presStyleCnt="4"/>
      <dgm:spPr/>
      <dgm:t>
        <a:bodyPr/>
        <a:lstStyle/>
        <a:p>
          <a:endParaRPr lang="es-EC"/>
        </a:p>
      </dgm:t>
    </dgm:pt>
    <dgm:pt modelId="{953C0126-1E5D-4561-BECC-5783CD8851FD}" type="pres">
      <dgm:prSet presAssocID="{78BCF737-DC87-4157-AC0B-52560F6C183B}" presName="parentText" presStyleLbl="node1" presStyleIdx="0" presStyleCnt="4">
        <dgm:presLayoutVars>
          <dgm:chMax val="0"/>
          <dgm:bulletEnabled val="1"/>
        </dgm:presLayoutVars>
      </dgm:prSet>
      <dgm:spPr/>
      <dgm:t>
        <a:bodyPr/>
        <a:lstStyle/>
        <a:p>
          <a:endParaRPr lang="es-EC"/>
        </a:p>
      </dgm:t>
    </dgm:pt>
    <dgm:pt modelId="{0860CEB1-8412-41AB-AB18-74886F683A9E}" type="pres">
      <dgm:prSet presAssocID="{78BCF737-DC87-4157-AC0B-52560F6C183B}" presName="negativeSpace" presStyleCnt="0"/>
      <dgm:spPr/>
    </dgm:pt>
    <dgm:pt modelId="{D601AE49-DE57-4760-8951-21DDE1049D67}" type="pres">
      <dgm:prSet presAssocID="{78BCF737-DC87-4157-AC0B-52560F6C183B}" presName="childText" presStyleLbl="conFgAcc1" presStyleIdx="0" presStyleCnt="4" custScaleX="80295">
        <dgm:presLayoutVars>
          <dgm:bulletEnabled val="1"/>
        </dgm:presLayoutVars>
      </dgm:prSet>
      <dgm:spPr/>
    </dgm:pt>
    <dgm:pt modelId="{CB7324BD-75D3-4C49-8E10-C20FE3076814}" type="pres">
      <dgm:prSet presAssocID="{18050E73-A157-4432-B8A8-31F05DB96299}" presName="spaceBetweenRectangles" presStyleCnt="0"/>
      <dgm:spPr/>
    </dgm:pt>
    <dgm:pt modelId="{6145C775-13F7-4C34-95CD-84427CB04720}" type="pres">
      <dgm:prSet presAssocID="{24AA1413-48DA-4374-ACA3-69E77C0E15E6}" presName="parentLin" presStyleCnt="0"/>
      <dgm:spPr/>
    </dgm:pt>
    <dgm:pt modelId="{484CD409-BC86-4715-8504-45267BC2F03B}" type="pres">
      <dgm:prSet presAssocID="{24AA1413-48DA-4374-ACA3-69E77C0E15E6}" presName="parentLeftMargin" presStyleLbl="node1" presStyleIdx="0" presStyleCnt="4"/>
      <dgm:spPr/>
      <dgm:t>
        <a:bodyPr/>
        <a:lstStyle/>
        <a:p>
          <a:endParaRPr lang="es-EC"/>
        </a:p>
      </dgm:t>
    </dgm:pt>
    <dgm:pt modelId="{9E08D7E3-72ED-41F0-8C56-90FA58EDA870}" type="pres">
      <dgm:prSet presAssocID="{24AA1413-48DA-4374-ACA3-69E77C0E15E6}" presName="parentText" presStyleLbl="node1" presStyleIdx="1" presStyleCnt="4">
        <dgm:presLayoutVars>
          <dgm:chMax val="0"/>
          <dgm:bulletEnabled val="1"/>
        </dgm:presLayoutVars>
      </dgm:prSet>
      <dgm:spPr/>
      <dgm:t>
        <a:bodyPr/>
        <a:lstStyle/>
        <a:p>
          <a:endParaRPr lang="es-EC"/>
        </a:p>
      </dgm:t>
    </dgm:pt>
    <dgm:pt modelId="{643E06BA-6D25-4D5B-8BA1-F3650C60A1F5}" type="pres">
      <dgm:prSet presAssocID="{24AA1413-48DA-4374-ACA3-69E77C0E15E6}" presName="negativeSpace" presStyleCnt="0"/>
      <dgm:spPr/>
    </dgm:pt>
    <dgm:pt modelId="{768033F1-83A4-4C4D-A1AD-433B507147CE}" type="pres">
      <dgm:prSet presAssocID="{24AA1413-48DA-4374-ACA3-69E77C0E15E6}" presName="childText" presStyleLbl="conFgAcc1" presStyleIdx="1" presStyleCnt="4" custScaleX="80295">
        <dgm:presLayoutVars>
          <dgm:bulletEnabled val="1"/>
        </dgm:presLayoutVars>
      </dgm:prSet>
      <dgm:spPr/>
    </dgm:pt>
    <dgm:pt modelId="{71F1E652-D53F-4C2F-91D7-4C9EBC658684}" type="pres">
      <dgm:prSet presAssocID="{5BCFC4B0-182F-4D02-9FB5-92869F150FC3}" presName="spaceBetweenRectangles" presStyleCnt="0"/>
      <dgm:spPr/>
    </dgm:pt>
    <dgm:pt modelId="{17484BD7-B2BC-4D8B-B14B-DA186C7F350A}" type="pres">
      <dgm:prSet presAssocID="{287A626E-0057-46C4-A0E5-0E771416F1D9}" presName="parentLin" presStyleCnt="0"/>
      <dgm:spPr/>
    </dgm:pt>
    <dgm:pt modelId="{D88F3986-7F31-41FB-A7BF-9F525FB3CAD0}" type="pres">
      <dgm:prSet presAssocID="{287A626E-0057-46C4-A0E5-0E771416F1D9}" presName="parentLeftMargin" presStyleLbl="node1" presStyleIdx="1" presStyleCnt="4"/>
      <dgm:spPr/>
      <dgm:t>
        <a:bodyPr/>
        <a:lstStyle/>
        <a:p>
          <a:endParaRPr lang="es-EC"/>
        </a:p>
      </dgm:t>
    </dgm:pt>
    <dgm:pt modelId="{D64D3D0A-DD52-4789-AABE-78B2DE28E4DA}" type="pres">
      <dgm:prSet presAssocID="{287A626E-0057-46C4-A0E5-0E771416F1D9}" presName="parentText" presStyleLbl="node1" presStyleIdx="2" presStyleCnt="4">
        <dgm:presLayoutVars>
          <dgm:chMax val="0"/>
          <dgm:bulletEnabled val="1"/>
        </dgm:presLayoutVars>
      </dgm:prSet>
      <dgm:spPr/>
      <dgm:t>
        <a:bodyPr/>
        <a:lstStyle/>
        <a:p>
          <a:endParaRPr lang="es-EC"/>
        </a:p>
      </dgm:t>
    </dgm:pt>
    <dgm:pt modelId="{0AEEB8D4-8A43-4B58-A039-F1E77BFE3536}" type="pres">
      <dgm:prSet presAssocID="{287A626E-0057-46C4-A0E5-0E771416F1D9}" presName="negativeSpace" presStyleCnt="0"/>
      <dgm:spPr/>
    </dgm:pt>
    <dgm:pt modelId="{D2C663D1-FC53-492B-BD63-51652249B0B8}" type="pres">
      <dgm:prSet presAssocID="{287A626E-0057-46C4-A0E5-0E771416F1D9}" presName="childText" presStyleLbl="conFgAcc1" presStyleIdx="2" presStyleCnt="4" custScaleX="80295">
        <dgm:presLayoutVars>
          <dgm:bulletEnabled val="1"/>
        </dgm:presLayoutVars>
      </dgm:prSet>
      <dgm:spPr/>
    </dgm:pt>
    <dgm:pt modelId="{25F0C6C6-732A-4095-91A9-4B2EA9BA1AF1}" type="pres">
      <dgm:prSet presAssocID="{D4998591-C471-4697-B271-A09039BA234F}" presName="spaceBetweenRectangles" presStyleCnt="0"/>
      <dgm:spPr/>
    </dgm:pt>
    <dgm:pt modelId="{F49B84B7-18D3-48DF-8E15-33F8C8951F81}" type="pres">
      <dgm:prSet presAssocID="{142DEBE6-5FE5-465D-B784-386A2F5BD66B}" presName="parentLin" presStyleCnt="0"/>
      <dgm:spPr/>
    </dgm:pt>
    <dgm:pt modelId="{7B00091A-B0D2-412A-AF07-1A3EEA705376}" type="pres">
      <dgm:prSet presAssocID="{142DEBE6-5FE5-465D-B784-386A2F5BD66B}" presName="parentLeftMargin" presStyleLbl="node1" presStyleIdx="2" presStyleCnt="4"/>
      <dgm:spPr/>
      <dgm:t>
        <a:bodyPr/>
        <a:lstStyle/>
        <a:p>
          <a:endParaRPr lang="es-EC"/>
        </a:p>
      </dgm:t>
    </dgm:pt>
    <dgm:pt modelId="{2C05EF8F-C123-4393-BD87-48726F284FCC}" type="pres">
      <dgm:prSet presAssocID="{142DEBE6-5FE5-465D-B784-386A2F5BD66B}" presName="parentText" presStyleLbl="node1" presStyleIdx="3" presStyleCnt="4">
        <dgm:presLayoutVars>
          <dgm:chMax val="0"/>
          <dgm:bulletEnabled val="1"/>
        </dgm:presLayoutVars>
      </dgm:prSet>
      <dgm:spPr/>
      <dgm:t>
        <a:bodyPr/>
        <a:lstStyle/>
        <a:p>
          <a:endParaRPr lang="es-EC"/>
        </a:p>
      </dgm:t>
    </dgm:pt>
    <dgm:pt modelId="{83E524E4-6746-49BB-9809-4C928B3E9500}" type="pres">
      <dgm:prSet presAssocID="{142DEBE6-5FE5-465D-B784-386A2F5BD66B}" presName="negativeSpace" presStyleCnt="0"/>
      <dgm:spPr/>
    </dgm:pt>
    <dgm:pt modelId="{4FB3EB4F-CF81-4945-BDDA-1F43B055E6AC}" type="pres">
      <dgm:prSet presAssocID="{142DEBE6-5FE5-465D-B784-386A2F5BD66B}" presName="childText" presStyleLbl="conFgAcc1" presStyleIdx="3" presStyleCnt="4" custScaleX="80295">
        <dgm:presLayoutVars>
          <dgm:bulletEnabled val="1"/>
        </dgm:presLayoutVars>
      </dgm:prSet>
      <dgm:spPr/>
    </dgm:pt>
  </dgm:ptLst>
  <dgm:cxnLst>
    <dgm:cxn modelId="{4DEF7828-B457-4612-AB64-6DF2F004D01A}" type="presOf" srcId="{287A626E-0057-46C4-A0E5-0E771416F1D9}" destId="{D88F3986-7F31-41FB-A7BF-9F525FB3CAD0}" srcOrd="0" destOrd="0" presId="urn:microsoft.com/office/officeart/2005/8/layout/list1"/>
    <dgm:cxn modelId="{FD2DCDF5-9AAB-4521-B708-7D816FC13CB4}" type="presOf" srcId="{78BCF737-DC87-4157-AC0B-52560F6C183B}" destId="{953C0126-1E5D-4561-BECC-5783CD8851FD}" srcOrd="1" destOrd="0" presId="urn:microsoft.com/office/officeart/2005/8/layout/list1"/>
    <dgm:cxn modelId="{63433580-9511-4A5A-968A-545323E4A032}" type="presOf" srcId="{BE58E105-BDBB-49D3-8C51-B3D2E626213C}" destId="{DF217B16-7194-49F8-8FFC-7E1B2223AF67}" srcOrd="0" destOrd="0" presId="urn:microsoft.com/office/officeart/2005/8/layout/list1"/>
    <dgm:cxn modelId="{0A662716-A761-47F9-B9A2-26ED96A527F6}" srcId="{BE58E105-BDBB-49D3-8C51-B3D2E626213C}" destId="{24AA1413-48DA-4374-ACA3-69E77C0E15E6}" srcOrd="1" destOrd="0" parTransId="{C72BF6FF-77B1-440C-BF63-135EAE16DD29}" sibTransId="{5BCFC4B0-182F-4D02-9FB5-92869F150FC3}"/>
    <dgm:cxn modelId="{9F21AF2C-34E0-48FC-9862-0EE238F6D170}" srcId="{BE58E105-BDBB-49D3-8C51-B3D2E626213C}" destId="{78BCF737-DC87-4157-AC0B-52560F6C183B}" srcOrd="0" destOrd="0" parTransId="{7A70D4A5-30AA-4F6E-B53C-CD3CA977EB8B}" sibTransId="{18050E73-A157-4432-B8A8-31F05DB96299}"/>
    <dgm:cxn modelId="{A4B92FFD-1C7D-4FEA-B8D5-A1B8112F26BE}" srcId="{BE58E105-BDBB-49D3-8C51-B3D2E626213C}" destId="{142DEBE6-5FE5-465D-B784-386A2F5BD66B}" srcOrd="3" destOrd="0" parTransId="{3D42CB5F-62ED-47CC-9EF3-95B0A7A9D699}" sibTransId="{8A939F24-32AD-40DA-8D64-453D78C9AE96}"/>
    <dgm:cxn modelId="{92DBF36C-EC45-49F6-99DD-641580AA4F01}" type="presOf" srcId="{287A626E-0057-46C4-A0E5-0E771416F1D9}" destId="{D64D3D0A-DD52-4789-AABE-78B2DE28E4DA}" srcOrd="1" destOrd="0" presId="urn:microsoft.com/office/officeart/2005/8/layout/list1"/>
    <dgm:cxn modelId="{DF9B8927-2E08-464F-9C61-FD9260A1FE21}" type="presOf" srcId="{24AA1413-48DA-4374-ACA3-69E77C0E15E6}" destId="{484CD409-BC86-4715-8504-45267BC2F03B}" srcOrd="0" destOrd="0" presId="urn:microsoft.com/office/officeart/2005/8/layout/list1"/>
    <dgm:cxn modelId="{3853B9A8-65B8-4511-9033-89B11BDD3819}" type="presOf" srcId="{24AA1413-48DA-4374-ACA3-69E77C0E15E6}" destId="{9E08D7E3-72ED-41F0-8C56-90FA58EDA870}" srcOrd="1" destOrd="0" presId="urn:microsoft.com/office/officeart/2005/8/layout/list1"/>
    <dgm:cxn modelId="{D46F0F97-579F-48A7-BC9B-534F1E5A63A5}" type="presOf" srcId="{142DEBE6-5FE5-465D-B784-386A2F5BD66B}" destId="{2C05EF8F-C123-4393-BD87-48726F284FCC}" srcOrd="1" destOrd="0" presId="urn:microsoft.com/office/officeart/2005/8/layout/list1"/>
    <dgm:cxn modelId="{053B565C-0C0E-40BA-8F85-B8460C8177EF}" srcId="{BE58E105-BDBB-49D3-8C51-B3D2E626213C}" destId="{287A626E-0057-46C4-A0E5-0E771416F1D9}" srcOrd="2" destOrd="0" parTransId="{28DE6B62-FB6F-484A-A92E-E261FA1D7988}" sibTransId="{D4998591-C471-4697-B271-A09039BA234F}"/>
    <dgm:cxn modelId="{54D7449E-284A-4B7A-A423-011935CCFB9B}" type="presOf" srcId="{78BCF737-DC87-4157-AC0B-52560F6C183B}" destId="{10E171E5-A02B-4E9F-8B9F-1F0110F815E6}" srcOrd="0" destOrd="0" presId="urn:microsoft.com/office/officeart/2005/8/layout/list1"/>
    <dgm:cxn modelId="{2B9F4EA3-2168-49BD-810E-B7AE74A83DA0}" type="presOf" srcId="{142DEBE6-5FE5-465D-B784-386A2F5BD66B}" destId="{7B00091A-B0D2-412A-AF07-1A3EEA705376}" srcOrd="0" destOrd="0" presId="urn:microsoft.com/office/officeart/2005/8/layout/list1"/>
    <dgm:cxn modelId="{4590F399-1DB5-44C3-B29D-C5D50E712565}" type="presParOf" srcId="{DF217B16-7194-49F8-8FFC-7E1B2223AF67}" destId="{BF41BE8E-5CFE-4CE6-B5C1-3EEA1171B0C6}" srcOrd="0" destOrd="0" presId="urn:microsoft.com/office/officeart/2005/8/layout/list1"/>
    <dgm:cxn modelId="{E395BCC1-84FF-47E5-8E0E-446AE6D51D4C}" type="presParOf" srcId="{BF41BE8E-5CFE-4CE6-B5C1-3EEA1171B0C6}" destId="{10E171E5-A02B-4E9F-8B9F-1F0110F815E6}" srcOrd="0" destOrd="0" presId="urn:microsoft.com/office/officeart/2005/8/layout/list1"/>
    <dgm:cxn modelId="{06EC933A-DA85-47E5-A450-0BD53F7C9D2F}" type="presParOf" srcId="{BF41BE8E-5CFE-4CE6-B5C1-3EEA1171B0C6}" destId="{953C0126-1E5D-4561-BECC-5783CD8851FD}" srcOrd="1" destOrd="0" presId="urn:microsoft.com/office/officeart/2005/8/layout/list1"/>
    <dgm:cxn modelId="{62B69BEE-BBEF-47C8-BBD3-689BFC883891}" type="presParOf" srcId="{DF217B16-7194-49F8-8FFC-7E1B2223AF67}" destId="{0860CEB1-8412-41AB-AB18-74886F683A9E}" srcOrd="1" destOrd="0" presId="urn:microsoft.com/office/officeart/2005/8/layout/list1"/>
    <dgm:cxn modelId="{FC2E97D8-9536-484A-997B-FC9F1B6F8246}" type="presParOf" srcId="{DF217B16-7194-49F8-8FFC-7E1B2223AF67}" destId="{D601AE49-DE57-4760-8951-21DDE1049D67}" srcOrd="2" destOrd="0" presId="urn:microsoft.com/office/officeart/2005/8/layout/list1"/>
    <dgm:cxn modelId="{EC183654-440B-4DA9-9205-6FDF2BA6B02C}" type="presParOf" srcId="{DF217B16-7194-49F8-8FFC-7E1B2223AF67}" destId="{CB7324BD-75D3-4C49-8E10-C20FE3076814}" srcOrd="3" destOrd="0" presId="urn:microsoft.com/office/officeart/2005/8/layout/list1"/>
    <dgm:cxn modelId="{8D716C53-1351-45D2-9276-BFE03059C763}" type="presParOf" srcId="{DF217B16-7194-49F8-8FFC-7E1B2223AF67}" destId="{6145C775-13F7-4C34-95CD-84427CB04720}" srcOrd="4" destOrd="0" presId="urn:microsoft.com/office/officeart/2005/8/layout/list1"/>
    <dgm:cxn modelId="{3D4BD86E-9FAE-4CB3-8514-850E6B168B49}" type="presParOf" srcId="{6145C775-13F7-4C34-95CD-84427CB04720}" destId="{484CD409-BC86-4715-8504-45267BC2F03B}" srcOrd="0" destOrd="0" presId="urn:microsoft.com/office/officeart/2005/8/layout/list1"/>
    <dgm:cxn modelId="{E3765F5E-74FE-4CF1-871F-8B584D271D76}" type="presParOf" srcId="{6145C775-13F7-4C34-95CD-84427CB04720}" destId="{9E08D7E3-72ED-41F0-8C56-90FA58EDA870}" srcOrd="1" destOrd="0" presId="urn:microsoft.com/office/officeart/2005/8/layout/list1"/>
    <dgm:cxn modelId="{92CC351C-01C8-422B-98B7-93E303540953}" type="presParOf" srcId="{DF217B16-7194-49F8-8FFC-7E1B2223AF67}" destId="{643E06BA-6D25-4D5B-8BA1-F3650C60A1F5}" srcOrd="5" destOrd="0" presId="urn:microsoft.com/office/officeart/2005/8/layout/list1"/>
    <dgm:cxn modelId="{4F8AF419-3312-4983-AC18-37CBA58222D6}" type="presParOf" srcId="{DF217B16-7194-49F8-8FFC-7E1B2223AF67}" destId="{768033F1-83A4-4C4D-A1AD-433B507147CE}" srcOrd="6" destOrd="0" presId="urn:microsoft.com/office/officeart/2005/8/layout/list1"/>
    <dgm:cxn modelId="{32EEA2C2-7946-4415-AAB1-2ED235AA6035}" type="presParOf" srcId="{DF217B16-7194-49F8-8FFC-7E1B2223AF67}" destId="{71F1E652-D53F-4C2F-91D7-4C9EBC658684}" srcOrd="7" destOrd="0" presId="urn:microsoft.com/office/officeart/2005/8/layout/list1"/>
    <dgm:cxn modelId="{73E29BA1-B3D8-4767-9B09-520CFC485F40}" type="presParOf" srcId="{DF217B16-7194-49F8-8FFC-7E1B2223AF67}" destId="{17484BD7-B2BC-4D8B-B14B-DA186C7F350A}" srcOrd="8" destOrd="0" presId="urn:microsoft.com/office/officeart/2005/8/layout/list1"/>
    <dgm:cxn modelId="{688B3B12-A2DD-440E-A36E-04CA37408A13}" type="presParOf" srcId="{17484BD7-B2BC-4D8B-B14B-DA186C7F350A}" destId="{D88F3986-7F31-41FB-A7BF-9F525FB3CAD0}" srcOrd="0" destOrd="0" presId="urn:microsoft.com/office/officeart/2005/8/layout/list1"/>
    <dgm:cxn modelId="{C94EE662-173B-415E-A4BE-017F4DE87976}" type="presParOf" srcId="{17484BD7-B2BC-4D8B-B14B-DA186C7F350A}" destId="{D64D3D0A-DD52-4789-AABE-78B2DE28E4DA}" srcOrd="1" destOrd="0" presId="urn:microsoft.com/office/officeart/2005/8/layout/list1"/>
    <dgm:cxn modelId="{F211C0D6-D121-4577-999A-E492427018D3}" type="presParOf" srcId="{DF217B16-7194-49F8-8FFC-7E1B2223AF67}" destId="{0AEEB8D4-8A43-4B58-A039-F1E77BFE3536}" srcOrd="9" destOrd="0" presId="urn:microsoft.com/office/officeart/2005/8/layout/list1"/>
    <dgm:cxn modelId="{D3E40FD0-6471-4998-8CAE-A99AEFF46D50}" type="presParOf" srcId="{DF217B16-7194-49F8-8FFC-7E1B2223AF67}" destId="{D2C663D1-FC53-492B-BD63-51652249B0B8}" srcOrd="10" destOrd="0" presId="urn:microsoft.com/office/officeart/2005/8/layout/list1"/>
    <dgm:cxn modelId="{7ECD9016-5CC4-40B2-874D-FDE65B817AEB}" type="presParOf" srcId="{DF217B16-7194-49F8-8FFC-7E1B2223AF67}" destId="{25F0C6C6-732A-4095-91A9-4B2EA9BA1AF1}" srcOrd="11" destOrd="0" presId="urn:microsoft.com/office/officeart/2005/8/layout/list1"/>
    <dgm:cxn modelId="{5CAF39C6-79BF-43D3-8CFB-A9710B660790}" type="presParOf" srcId="{DF217B16-7194-49F8-8FFC-7E1B2223AF67}" destId="{F49B84B7-18D3-48DF-8E15-33F8C8951F81}" srcOrd="12" destOrd="0" presId="urn:microsoft.com/office/officeart/2005/8/layout/list1"/>
    <dgm:cxn modelId="{CEC3FD9E-F706-42D9-AE1E-4777208C0A84}" type="presParOf" srcId="{F49B84B7-18D3-48DF-8E15-33F8C8951F81}" destId="{7B00091A-B0D2-412A-AF07-1A3EEA705376}" srcOrd="0" destOrd="0" presId="urn:microsoft.com/office/officeart/2005/8/layout/list1"/>
    <dgm:cxn modelId="{F7014CB9-DEFD-46F6-81E3-01A570DF6434}" type="presParOf" srcId="{F49B84B7-18D3-48DF-8E15-33F8C8951F81}" destId="{2C05EF8F-C123-4393-BD87-48726F284FCC}" srcOrd="1" destOrd="0" presId="urn:microsoft.com/office/officeart/2005/8/layout/list1"/>
    <dgm:cxn modelId="{5060112E-9456-47C8-AD7F-ABFB9DC26837}" type="presParOf" srcId="{DF217B16-7194-49F8-8FFC-7E1B2223AF67}" destId="{83E524E4-6746-49BB-9809-4C928B3E9500}" srcOrd="13" destOrd="0" presId="urn:microsoft.com/office/officeart/2005/8/layout/list1"/>
    <dgm:cxn modelId="{C78C5C49-B9F8-4EFA-80AF-FB6DDEB2C341}" type="presParOf" srcId="{DF217B16-7194-49F8-8FFC-7E1B2223AF67}" destId="{4FB3EB4F-CF81-4945-BDDA-1F43B055E6AC}" srcOrd="14"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80C2F9-79D3-4085-B223-E282B86667E8}"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s-EC"/>
        </a:p>
      </dgm:t>
    </dgm:pt>
    <dgm:pt modelId="{22A3AFD4-D4AE-4E56-B8A2-23D9C2E22877}">
      <dgm:prSet phldrT="[Texto]" custT="1"/>
      <dgm:spPr>
        <a:ln w="12700">
          <a:solidFill>
            <a:schemeClr val="accent1">
              <a:lumMod val="60000"/>
              <a:lumOff val="40000"/>
            </a:schemeClr>
          </a:solidFill>
        </a:ln>
      </dgm:spPr>
      <dgm:t>
        <a:bodyPr/>
        <a:lstStyle/>
        <a:p>
          <a:r>
            <a:rPr lang="es-EC" sz="1600" smtClean="0"/>
            <a:t>Art. </a:t>
          </a:r>
          <a:r>
            <a:rPr lang="es-EC" sz="1600" dirty="0" smtClean="0"/>
            <a:t>241</a:t>
          </a:r>
          <a:endParaRPr lang="es-EC" sz="1600" dirty="0"/>
        </a:p>
      </dgm:t>
    </dgm:pt>
    <dgm:pt modelId="{25EA54F3-192D-4D50-8659-8D0B370D350D}" type="parTrans" cxnId="{44BC6FF7-A439-4E32-A626-49D61E4D330E}">
      <dgm:prSet/>
      <dgm:spPr/>
      <dgm:t>
        <a:bodyPr/>
        <a:lstStyle/>
        <a:p>
          <a:endParaRPr lang="es-EC" sz="1600"/>
        </a:p>
      </dgm:t>
    </dgm:pt>
    <dgm:pt modelId="{24272C81-9C21-420E-8B52-B69E6BA7868D}" type="sibTrans" cxnId="{44BC6FF7-A439-4E32-A626-49D61E4D330E}">
      <dgm:prSet/>
      <dgm:spPr/>
      <dgm:t>
        <a:bodyPr/>
        <a:lstStyle/>
        <a:p>
          <a:endParaRPr lang="es-EC" sz="1600"/>
        </a:p>
      </dgm:t>
    </dgm:pt>
    <dgm:pt modelId="{6E49F1DB-810C-43AC-8824-337678A08FF9}">
      <dgm:prSet phldrT="[Texto]" custT="1"/>
      <dgm:spPr>
        <a:ln w="12700">
          <a:solidFill>
            <a:schemeClr val="accent1">
              <a:lumMod val="60000"/>
              <a:lumOff val="40000"/>
            </a:schemeClr>
          </a:solidFill>
        </a:ln>
      </dgm:spPr>
      <dgm:t>
        <a:bodyPr/>
        <a:lstStyle/>
        <a:p>
          <a:r>
            <a:rPr lang="es-EC" sz="1600" dirty="0" smtClean="0"/>
            <a:t>Art. 260</a:t>
          </a:r>
          <a:endParaRPr lang="es-EC" sz="1600" dirty="0"/>
        </a:p>
      </dgm:t>
    </dgm:pt>
    <dgm:pt modelId="{EE9A5758-0BB4-441B-AD27-65E65AB78815}" type="parTrans" cxnId="{3DAE771D-83BC-4E5B-A4A4-05D866F9C60C}">
      <dgm:prSet/>
      <dgm:spPr/>
      <dgm:t>
        <a:bodyPr/>
        <a:lstStyle/>
        <a:p>
          <a:endParaRPr lang="es-EC" sz="1600"/>
        </a:p>
      </dgm:t>
    </dgm:pt>
    <dgm:pt modelId="{219DF82D-CB95-4F6F-8838-2A0214A65E55}" type="sibTrans" cxnId="{3DAE771D-83BC-4E5B-A4A4-05D866F9C60C}">
      <dgm:prSet/>
      <dgm:spPr/>
      <dgm:t>
        <a:bodyPr/>
        <a:lstStyle/>
        <a:p>
          <a:endParaRPr lang="es-EC" sz="1600"/>
        </a:p>
      </dgm:t>
    </dgm:pt>
    <dgm:pt modelId="{01A4C953-D84F-4FE7-94CF-7C6B6AB7F65D}">
      <dgm:prSet phldrT="[Texto]" custT="1"/>
      <dgm:spPr>
        <a:ln w="12700">
          <a:solidFill>
            <a:schemeClr val="accent1">
              <a:lumMod val="60000"/>
              <a:lumOff val="40000"/>
            </a:schemeClr>
          </a:solidFill>
        </a:ln>
      </dgm:spPr>
      <dgm:t>
        <a:bodyPr/>
        <a:lstStyle/>
        <a:p>
          <a:r>
            <a:rPr lang="es-EC" sz="1600" dirty="0" smtClean="0"/>
            <a:t>Art. 272</a:t>
          </a:r>
          <a:endParaRPr lang="es-EC" sz="1600" dirty="0"/>
        </a:p>
      </dgm:t>
    </dgm:pt>
    <dgm:pt modelId="{BC1D4CFF-F169-4B51-A773-09B3BE7BA684}" type="parTrans" cxnId="{FB94B4D6-F778-4A9E-9AD3-843FCDD90C0C}">
      <dgm:prSet/>
      <dgm:spPr/>
      <dgm:t>
        <a:bodyPr/>
        <a:lstStyle/>
        <a:p>
          <a:endParaRPr lang="es-EC" sz="1600"/>
        </a:p>
      </dgm:t>
    </dgm:pt>
    <dgm:pt modelId="{986FA4F8-77BC-4C50-8B00-0D130380FDE9}" type="sibTrans" cxnId="{FB94B4D6-F778-4A9E-9AD3-843FCDD90C0C}">
      <dgm:prSet/>
      <dgm:spPr/>
      <dgm:t>
        <a:bodyPr/>
        <a:lstStyle/>
        <a:p>
          <a:endParaRPr lang="es-EC" sz="1600"/>
        </a:p>
      </dgm:t>
    </dgm:pt>
    <dgm:pt modelId="{4D1667DF-89DA-490A-ACA4-BED75DA69D10}">
      <dgm:prSet phldrT="[Texto]" custT="1"/>
      <dgm:spPr>
        <a:ln w="12700">
          <a:solidFill>
            <a:schemeClr val="accent1">
              <a:lumMod val="60000"/>
              <a:lumOff val="40000"/>
            </a:schemeClr>
          </a:solidFill>
        </a:ln>
      </dgm:spPr>
      <dgm:t>
        <a:bodyPr/>
        <a:lstStyle/>
        <a:p>
          <a:r>
            <a:rPr lang="es-EC" sz="1600" dirty="0" smtClean="0"/>
            <a:t>Art. 275</a:t>
          </a:r>
          <a:endParaRPr lang="es-EC" sz="1600" dirty="0"/>
        </a:p>
      </dgm:t>
    </dgm:pt>
    <dgm:pt modelId="{754190C0-66D7-43A7-B96A-D0568AA0AF2A}" type="parTrans" cxnId="{9CD7C8AE-5B2D-4CB7-95E8-F26AF33465DC}">
      <dgm:prSet/>
      <dgm:spPr/>
      <dgm:t>
        <a:bodyPr/>
        <a:lstStyle/>
        <a:p>
          <a:endParaRPr lang="es-EC" sz="1600"/>
        </a:p>
      </dgm:t>
    </dgm:pt>
    <dgm:pt modelId="{0EA0E2CE-C37C-4170-B632-1E7B45AAC039}" type="sibTrans" cxnId="{9CD7C8AE-5B2D-4CB7-95E8-F26AF33465DC}">
      <dgm:prSet/>
      <dgm:spPr/>
      <dgm:t>
        <a:bodyPr/>
        <a:lstStyle/>
        <a:p>
          <a:endParaRPr lang="es-EC" sz="1600"/>
        </a:p>
      </dgm:t>
    </dgm:pt>
    <dgm:pt modelId="{F4FEF1AF-7ACF-4D25-A4F9-764B485692C1}">
      <dgm:prSet phldrT="[Texto]" custT="1"/>
      <dgm:spPr>
        <a:ln w="12700">
          <a:solidFill>
            <a:schemeClr val="accent1">
              <a:lumMod val="60000"/>
              <a:lumOff val="40000"/>
            </a:schemeClr>
          </a:solidFill>
        </a:ln>
      </dgm:spPr>
      <dgm:t>
        <a:bodyPr/>
        <a:lstStyle/>
        <a:p>
          <a:r>
            <a:rPr lang="es-EC" sz="1600" dirty="0" smtClean="0"/>
            <a:t>Art. 279</a:t>
          </a:r>
          <a:endParaRPr lang="es-EC" sz="1600" dirty="0"/>
        </a:p>
      </dgm:t>
    </dgm:pt>
    <dgm:pt modelId="{4D0639D6-BFF5-4A98-B216-3C75A2CD3F7E}" type="parTrans" cxnId="{9D3DCAFA-F2D7-4756-A0AF-11D1B3EDB223}">
      <dgm:prSet/>
      <dgm:spPr/>
      <dgm:t>
        <a:bodyPr/>
        <a:lstStyle/>
        <a:p>
          <a:endParaRPr lang="es-EC" sz="1600"/>
        </a:p>
      </dgm:t>
    </dgm:pt>
    <dgm:pt modelId="{E4598F66-EDEE-41D6-A3F3-422B9ED9FDDC}" type="sibTrans" cxnId="{9D3DCAFA-F2D7-4756-A0AF-11D1B3EDB223}">
      <dgm:prSet/>
      <dgm:spPr/>
      <dgm:t>
        <a:bodyPr/>
        <a:lstStyle/>
        <a:p>
          <a:endParaRPr lang="es-EC" sz="1600"/>
        </a:p>
      </dgm:t>
    </dgm:pt>
    <dgm:pt modelId="{B8A7D5FB-98DC-4877-B7D7-67AAB087D14C}" type="pres">
      <dgm:prSet presAssocID="{FA80C2F9-79D3-4085-B223-E282B86667E8}" presName="linear" presStyleCnt="0">
        <dgm:presLayoutVars>
          <dgm:animLvl val="lvl"/>
          <dgm:resizeHandles val="exact"/>
        </dgm:presLayoutVars>
      </dgm:prSet>
      <dgm:spPr/>
      <dgm:t>
        <a:bodyPr/>
        <a:lstStyle/>
        <a:p>
          <a:endParaRPr lang="es-EC"/>
        </a:p>
      </dgm:t>
    </dgm:pt>
    <dgm:pt modelId="{D08E90DB-8DA1-40FB-93B4-E2CEF8052948}" type="pres">
      <dgm:prSet presAssocID="{22A3AFD4-D4AE-4E56-B8A2-23D9C2E22877}" presName="parentText" presStyleLbl="node1" presStyleIdx="0" presStyleCnt="5" custScaleY="55543" custLinFactY="-3878" custLinFactNeighborY="-100000">
        <dgm:presLayoutVars>
          <dgm:chMax val="0"/>
          <dgm:bulletEnabled val="1"/>
        </dgm:presLayoutVars>
      </dgm:prSet>
      <dgm:spPr/>
      <dgm:t>
        <a:bodyPr/>
        <a:lstStyle/>
        <a:p>
          <a:endParaRPr lang="es-EC"/>
        </a:p>
      </dgm:t>
    </dgm:pt>
    <dgm:pt modelId="{30BA1831-9F93-4493-9DCD-539A40A8AED7}" type="pres">
      <dgm:prSet presAssocID="{24272C81-9C21-420E-8B52-B69E6BA7868D}" presName="spacer" presStyleCnt="0"/>
      <dgm:spPr/>
    </dgm:pt>
    <dgm:pt modelId="{53B67E62-F3F9-43F6-BFF7-46C05A6B6B9A}" type="pres">
      <dgm:prSet presAssocID="{6E49F1DB-810C-43AC-8824-337678A08FF9}" presName="parentText" presStyleLbl="node1" presStyleIdx="1" presStyleCnt="5" custScaleY="55543">
        <dgm:presLayoutVars>
          <dgm:chMax val="0"/>
          <dgm:bulletEnabled val="1"/>
        </dgm:presLayoutVars>
      </dgm:prSet>
      <dgm:spPr/>
      <dgm:t>
        <a:bodyPr/>
        <a:lstStyle/>
        <a:p>
          <a:endParaRPr lang="es-EC"/>
        </a:p>
      </dgm:t>
    </dgm:pt>
    <dgm:pt modelId="{63AE2F97-AABD-4730-B970-3A2FCE681FEB}" type="pres">
      <dgm:prSet presAssocID="{219DF82D-CB95-4F6F-8838-2A0214A65E55}" presName="spacer" presStyleCnt="0"/>
      <dgm:spPr/>
    </dgm:pt>
    <dgm:pt modelId="{CB6FB065-ADC0-4FB3-B7BA-A3E749495839}" type="pres">
      <dgm:prSet presAssocID="{01A4C953-D84F-4FE7-94CF-7C6B6AB7F65D}" presName="parentText" presStyleLbl="node1" presStyleIdx="2" presStyleCnt="5" custScaleY="55543">
        <dgm:presLayoutVars>
          <dgm:chMax val="0"/>
          <dgm:bulletEnabled val="1"/>
        </dgm:presLayoutVars>
      </dgm:prSet>
      <dgm:spPr/>
      <dgm:t>
        <a:bodyPr/>
        <a:lstStyle/>
        <a:p>
          <a:endParaRPr lang="es-EC"/>
        </a:p>
      </dgm:t>
    </dgm:pt>
    <dgm:pt modelId="{C4FA2221-CA29-44C2-98EE-54BB7EB1F0D3}" type="pres">
      <dgm:prSet presAssocID="{986FA4F8-77BC-4C50-8B00-0D130380FDE9}" presName="spacer" presStyleCnt="0"/>
      <dgm:spPr/>
    </dgm:pt>
    <dgm:pt modelId="{7EB40D4E-4BD4-4015-84D3-AE8998146BFD}" type="pres">
      <dgm:prSet presAssocID="{4D1667DF-89DA-490A-ACA4-BED75DA69D10}" presName="parentText" presStyleLbl="node1" presStyleIdx="3" presStyleCnt="5" custScaleY="55543">
        <dgm:presLayoutVars>
          <dgm:chMax val="0"/>
          <dgm:bulletEnabled val="1"/>
        </dgm:presLayoutVars>
      </dgm:prSet>
      <dgm:spPr/>
      <dgm:t>
        <a:bodyPr/>
        <a:lstStyle/>
        <a:p>
          <a:endParaRPr lang="es-EC"/>
        </a:p>
      </dgm:t>
    </dgm:pt>
    <dgm:pt modelId="{459ABB1D-5D4B-4842-B8CF-807B474FDDA1}" type="pres">
      <dgm:prSet presAssocID="{0EA0E2CE-C37C-4170-B632-1E7B45AAC039}" presName="spacer" presStyleCnt="0"/>
      <dgm:spPr/>
    </dgm:pt>
    <dgm:pt modelId="{564B8AAD-5835-4A62-992A-31A93AE3AECD}" type="pres">
      <dgm:prSet presAssocID="{F4FEF1AF-7ACF-4D25-A4F9-764B485692C1}" presName="parentText" presStyleLbl="node1" presStyleIdx="4" presStyleCnt="5" custScaleY="55543">
        <dgm:presLayoutVars>
          <dgm:chMax val="0"/>
          <dgm:bulletEnabled val="1"/>
        </dgm:presLayoutVars>
      </dgm:prSet>
      <dgm:spPr/>
      <dgm:t>
        <a:bodyPr/>
        <a:lstStyle/>
        <a:p>
          <a:endParaRPr lang="es-EC"/>
        </a:p>
      </dgm:t>
    </dgm:pt>
  </dgm:ptLst>
  <dgm:cxnLst>
    <dgm:cxn modelId="{FB94B4D6-F778-4A9E-9AD3-843FCDD90C0C}" srcId="{FA80C2F9-79D3-4085-B223-E282B86667E8}" destId="{01A4C953-D84F-4FE7-94CF-7C6B6AB7F65D}" srcOrd="2" destOrd="0" parTransId="{BC1D4CFF-F169-4B51-A773-09B3BE7BA684}" sibTransId="{986FA4F8-77BC-4C50-8B00-0D130380FDE9}"/>
    <dgm:cxn modelId="{39A73CB4-2063-4EC1-9D5F-24CD76D2F3B3}" type="presOf" srcId="{4D1667DF-89DA-490A-ACA4-BED75DA69D10}" destId="{7EB40D4E-4BD4-4015-84D3-AE8998146BFD}" srcOrd="0" destOrd="0" presId="urn:microsoft.com/office/officeart/2005/8/layout/vList2"/>
    <dgm:cxn modelId="{373BF11F-8E07-4DE0-B39A-EAC7F1930399}" type="presOf" srcId="{FA80C2F9-79D3-4085-B223-E282B86667E8}" destId="{B8A7D5FB-98DC-4877-B7D7-67AAB087D14C}" srcOrd="0" destOrd="0" presId="urn:microsoft.com/office/officeart/2005/8/layout/vList2"/>
    <dgm:cxn modelId="{44BC6FF7-A439-4E32-A626-49D61E4D330E}" srcId="{FA80C2F9-79D3-4085-B223-E282B86667E8}" destId="{22A3AFD4-D4AE-4E56-B8A2-23D9C2E22877}" srcOrd="0" destOrd="0" parTransId="{25EA54F3-192D-4D50-8659-8D0B370D350D}" sibTransId="{24272C81-9C21-420E-8B52-B69E6BA7868D}"/>
    <dgm:cxn modelId="{9CD7C8AE-5B2D-4CB7-95E8-F26AF33465DC}" srcId="{FA80C2F9-79D3-4085-B223-E282B86667E8}" destId="{4D1667DF-89DA-490A-ACA4-BED75DA69D10}" srcOrd="3" destOrd="0" parTransId="{754190C0-66D7-43A7-B96A-D0568AA0AF2A}" sibTransId="{0EA0E2CE-C37C-4170-B632-1E7B45AAC039}"/>
    <dgm:cxn modelId="{3DAE771D-83BC-4E5B-A4A4-05D866F9C60C}" srcId="{FA80C2F9-79D3-4085-B223-E282B86667E8}" destId="{6E49F1DB-810C-43AC-8824-337678A08FF9}" srcOrd="1" destOrd="0" parTransId="{EE9A5758-0BB4-441B-AD27-65E65AB78815}" sibTransId="{219DF82D-CB95-4F6F-8838-2A0214A65E55}"/>
    <dgm:cxn modelId="{9D3DCAFA-F2D7-4756-A0AF-11D1B3EDB223}" srcId="{FA80C2F9-79D3-4085-B223-E282B86667E8}" destId="{F4FEF1AF-7ACF-4D25-A4F9-764B485692C1}" srcOrd="4" destOrd="0" parTransId="{4D0639D6-BFF5-4A98-B216-3C75A2CD3F7E}" sibTransId="{E4598F66-EDEE-41D6-A3F3-422B9ED9FDDC}"/>
    <dgm:cxn modelId="{88FFACA8-8FB8-4BA4-BB31-90F442074BF4}" type="presOf" srcId="{01A4C953-D84F-4FE7-94CF-7C6B6AB7F65D}" destId="{CB6FB065-ADC0-4FB3-B7BA-A3E749495839}" srcOrd="0" destOrd="0" presId="urn:microsoft.com/office/officeart/2005/8/layout/vList2"/>
    <dgm:cxn modelId="{1E699990-5509-4133-A001-38D37F01238A}" type="presOf" srcId="{6E49F1DB-810C-43AC-8824-337678A08FF9}" destId="{53B67E62-F3F9-43F6-BFF7-46C05A6B6B9A}" srcOrd="0" destOrd="0" presId="urn:microsoft.com/office/officeart/2005/8/layout/vList2"/>
    <dgm:cxn modelId="{57E19C53-BB34-4C9B-8F49-8E4590154851}" type="presOf" srcId="{22A3AFD4-D4AE-4E56-B8A2-23D9C2E22877}" destId="{D08E90DB-8DA1-40FB-93B4-E2CEF8052948}" srcOrd="0" destOrd="0" presId="urn:microsoft.com/office/officeart/2005/8/layout/vList2"/>
    <dgm:cxn modelId="{2C78B083-6C07-4131-90CC-B8D03685432D}" type="presOf" srcId="{F4FEF1AF-7ACF-4D25-A4F9-764B485692C1}" destId="{564B8AAD-5835-4A62-992A-31A93AE3AECD}" srcOrd="0" destOrd="0" presId="urn:microsoft.com/office/officeart/2005/8/layout/vList2"/>
    <dgm:cxn modelId="{2074A012-25DA-4776-A347-3F6F806C56C0}" type="presParOf" srcId="{B8A7D5FB-98DC-4877-B7D7-67AAB087D14C}" destId="{D08E90DB-8DA1-40FB-93B4-E2CEF8052948}" srcOrd="0" destOrd="0" presId="urn:microsoft.com/office/officeart/2005/8/layout/vList2"/>
    <dgm:cxn modelId="{5A237E13-891C-4724-BD1E-7DDDA3E53301}" type="presParOf" srcId="{B8A7D5FB-98DC-4877-B7D7-67AAB087D14C}" destId="{30BA1831-9F93-4493-9DCD-539A40A8AED7}" srcOrd="1" destOrd="0" presId="urn:microsoft.com/office/officeart/2005/8/layout/vList2"/>
    <dgm:cxn modelId="{EFBCA96A-7A43-4714-A78C-3CFB5D2D4643}" type="presParOf" srcId="{B8A7D5FB-98DC-4877-B7D7-67AAB087D14C}" destId="{53B67E62-F3F9-43F6-BFF7-46C05A6B6B9A}" srcOrd="2" destOrd="0" presId="urn:microsoft.com/office/officeart/2005/8/layout/vList2"/>
    <dgm:cxn modelId="{2431B2CB-DD2A-44A9-AAC9-6099F95CB4CC}" type="presParOf" srcId="{B8A7D5FB-98DC-4877-B7D7-67AAB087D14C}" destId="{63AE2F97-AABD-4730-B970-3A2FCE681FEB}" srcOrd="3" destOrd="0" presId="urn:microsoft.com/office/officeart/2005/8/layout/vList2"/>
    <dgm:cxn modelId="{29577B47-E490-41ED-BB79-0E7550B4A840}" type="presParOf" srcId="{B8A7D5FB-98DC-4877-B7D7-67AAB087D14C}" destId="{CB6FB065-ADC0-4FB3-B7BA-A3E749495839}" srcOrd="4" destOrd="0" presId="urn:microsoft.com/office/officeart/2005/8/layout/vList2"/>
    <dgm:cxn modelId="{C86AAF13-C522-4721-85F1-110DAD98371E}" type="presParOf" srcId="{B8A7D5FB-98DC-4877-B7D7-67AAB087D14C}" destId="{C4FA2221-CA29-44C2-98EE-54BB7EB1F0D3}" srcOrd="5" destOrd="0" presId="urn:microsoft.com/office/officeart/2005/8/layout/vList2"/>
    <dgm:cxn modelId="{E3FA2A9A-4538-4405-A0BF-7F518BB59D2F}" type="presParOf" srcId="{B8A7D5FB-98DC-4877-B7D7-67AAB087D14C}" destId="{7EB40D4E-4BD4-4015-84D3-AE8998146BFD}" srcOrd="6" destOrd="0" presId="urn:microsoft.com/office/officeart/2005/8/layout/vList2"/>
    <dgm:cxn modelId="{B47A6D73-0E67-41E2-AD12-F4EEE5281256}" type="presParOf" srcId="{B8A7D5FB-98DC-4877-B7D7-67AAB087D14C}" destId="{459ABB1D-5D4B-4842-B8CF-807B474FDDA1}" srcOrd="7" destOrd="0" presId="urn:microsoft.com/office/officeart/2005/8/layout/vList2"/>
    <dgm:cxn modelId="{E47C2B5A-D1B0-4FC9-AB57-2E9B9C6948F4}" type="presParOf" srcId="{B8A7D5FB-98DC-4877-B7D7-67AAB087D14C}" destId="{564B8AAD-5835-4A62-992A-31A93AE3AECD}" srcOrd="8" destOrd="0" presId="urn:microsoft.com/office/officeart/2005/8/layout/vList2"/>
  </dgm:cxnLst>
  <dgm:bg/>
  <dgm:whole>
    <a:ln>
      <a:noFill/>
    </a:ln>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80C2F9-79D3-4085-B223-E282B86667E8}"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s-EC"/>
        </a:p>
      </dgm:t>
    </dgm:pt>
    <dgm:pt modelId="{22A3AFD4-D4AE-4E56-B8A2-23D9C2E22877}">
      <dgm:prSet phldrT="[Texto]" custT="1"/>
      <dgm:spPr>
        <a:ln w="12700">
          <a:solidFill>
            <a:schemeClr val="accent1">
              <a:lumMod val="60000"/>
              <a:lumOff val="40000"/>
            </a:schemeClr>
          </a:solidFill>
        </a:ln>
      </dgm:spPr>
      <dgm:t>
        <a:bodyPr/>
        <a:lstStyle/>
        <a:p>
          <a:r>
            <a:rPr lang="es-EC" sz="1600" dirty="0" smtClean="0"/>
            <a:t>Art. 3</a:t>
          </a:r>
          <a:endParaRPr lang="es-EC" sz="1600" dirty="0"/>
        </a:p>
      </dgm:t>
    </dgm:pt>
    <dgm:pt modelId="{25EA54F3-192D-4D50-8659-8D0B370D350D}" type="parTrans" cxnId="{44BC6FF7-A439-4E32-A626-49D61E4D330E}">
      <dgm:prSet/>
      <dgm:spPr/>
      <dgm:t>
        <a:bodyPr/>
        <a:lstStyle/>
        <a:p>
          <a:endParaRPr lang="es-EC" sz="1800"/>
        </a:p>
      </dgm:t>
    </dgm:pt>
    <dgm:pt modelId="{24272C81-9C21-420E-8B52-B69E6BA7868D}" type="sibTrans" cxnId="{44BC6FF7-A439-4E32-A626-49D61E4D330E}">
      <dgm:prSet/>
      <dgm:spPr/>
      <dgm:t>
        <a:bodyPr/>
        <a:lstStyle/>
        <a:p>
          <a:endParaRPr lang="es-EC" sz="1800"/>
        </a:p>
      </dgm:t>
    </dgm:pt>
    <dgm:pt modelId="{6E49F1DB-810C-43AC-8824-337678A08FF9}">
      <dgm:prSet phldrT="[Texto]" custT="1"/>
      <dgm:spPr>
        <a:ln w="12700">
          <a:solidFill>
            <a:schemeClr val="accent1">
              <a:lumMod val="60000"/>
              <a:lumOff val="40000"/>
            </a:schemeClr>
          </a:solidFill>
        </a:ln>
      </dgm:spPr>
      <dgm:t>
        <a:bodyPr/>
        <a:lstStyle/>
        <a:p>
          <a:r>
            <a:rPr lang="es-EC" sz="1300" dirty="0" smtClean="0"/>
            <a:t>Arts. 32, 42, </a:t>
          </a:r>
          <a:r>
            <a:rPr lang="es-EC" sz="1300" dirty="0" smtClean="0"/>
            <a:t>55, </a:t>
          </a:r>
          <a:r>
            <a:rPr lang="es-EC" sz="1300" dirty="0" smtClean="0"/>
            <a:t>65</a:t>
          </a:r>
          <a:endParaRPr lang="es-EC" sz="1300" dirty="0"/>
        </a:p>
      </dgm:t>
    </dgm:pt>
    <dgm:pt modelId="{EE9A5758-0BB4-441B-AD27-65E65AB78815}" type="parTrans" cxnId="{3DAE771D-83BC-4E5B-A4A4-05D866F9C60C}">
      <dgm:prSet/>
      <dgm:spPr/>
      <dgm:t>
        <a:bodyPr/>
        <a:lstStyle/>
        <a:p>
          <a:endParaRPr lang="es-EC" sz="1800"/>
        </a:p>
      </dgm:t>
    </dgm:pt>
    <dgm:pt modelId="{219DF82D-CB95-4F6F-8838-2A0214A65E55}" type="sibTrans" cxnId="{3DAE771D-83BC-4E5B-A4A4-05D866F9C60C}">
      <dgm:prSet/>
      <dgm:spPr/>
      <dgm:t>
        <a:bodyPr/>
        <a:lstStyle/>
        <a:p>
          <a:endParaRPr lang="es-EC" sz="1800"/>
        </a:p>
      </dgm:t>
    </dgm:pt>
    <dgm:pt modelId="{01A4C953-D84F-4FE7-94CF-7C6B6AB7F65D}">
      <dgm:prSet phldrT="[Texto]" custT="1"/>
      <dgm:spPr>
        <a:ln w="12700">
          <a:solidFill>
            <a:schemeClr val="accent1">
              <a:lumMod val="60000"/>
              <a:lumOff val="40000"/>
            </a:schemeClr>
          </a:solidFill>
        </a:ln>
      </dgm:spPr>
      <dgm:t>
        <a:bodyPr/>
        <a:lstStyle/>
        <a:p>
          <a:r>
            <a:rPr lang="es-EC" sz="1600" dirty="0" smtClean="0"/>
            <a:t>Art. 296</a:t>
          </a:r>
          <a:endParaRPr lang="es-EC" sz="1600" dirty="0"/>
        </a:p>
      </dgm:t>
    </dgm:pt>
    <dgm:pt modelId="{BC1D4CFF-F169-4B51-A773-09B3BE7BA684}" type="parTrans" cxnId="{FB94B4D6-F778-4A9E-9AD3-843FCDD90C0C}">
      <dgm:prSet/>
      <dgm:spPr/>
      <dgm:t>
        <a:bodyPr/>
        <a:lstStyle/>
        <a:p>
          <a:endParaRPr lang="es-EC" sz="1800"/>
        </a:p>
      </dgm:t>
    </dgm:pt>
    <dgm:pt modelId="{986FA4F8-77BC-4C50-8B00-0D130380FDE9}" type="sibTrans" cxnId="{FB94B4D6-F778-4A9E-9AD3-843FCDD90C0C}">
      <dgm:prSet/>
      <dgm:spPr/>
      <dgm:t>
        <a:bodyPr/>
        <a:lstStyle/>
        <a:p>
          <a:endParaRPr lang="es-EC" sz="1800"/>
        </a:p>
      </dgm:t>
    </dgm:pt>
    <dgm:pt modelId="{7BF52C20-A8B6-461E-B3B4-0E0B4A88F80B}">
      <dgm:prSet phldrT="[Texto]" custT="1"/>
      <dgm:spPr>
        <a:ln w="12700">
          <a:solidFill>
            <a:schemeClr val="accent1">
              <a:lumMod val="60000"/>
              <a:lumOff val="40000"/>
            </a:schemeClr>
          </a:solidFill>
        </a:ln>
      </dgm:spPr>
      <dgm:t>
        <a:bodyPr/>
        <a:lstStyle/>
        <a:p>
          <a:r>
            <a:rPr lang="es-EC" sz="1600" dirty="0" smtClean="0"/>
            <a:t>Art. 299</a:t>
          </a:r>
          <a:endParaRPr lang="es-EC" sz="1600" dirty="0"/>
        </a:p>
      </dgm:t>
    </dgm:pt>
    <dgm:pt modelId="{4C748CE3-3B0B-4F0E-A989-DBAF94BBEB22}" type="parTrans" cxnId="{B438B947-5636-475B-AEE2-BB01349C7DE4}">
      <dgm:prSet/>
      <dgm:spPr/>
      <dgm:t>
        <a:bodyPr/>
        <a:lstStyle/>
        <a:p>
          <a:endParaRPr lang="es-EC" sz="2000"/>
        </a:p>
      </dgm:t>
    </dgm:pt>
    <dgm:pt modelId="{EA227104-CCF7-4D89-A1C5-5DFFFB9D0A1A}" type="sibTrans" cxnId="{B438B947-5636-475B-AEE2-BB01349C7DE4}">
      <dgm:prSet/>
      <dgm:spPr/>
      <dgm:t>
        <a:bodyPr/>
        <a:lstStyle/>
        <a:p>
          <a:endParaRPr lang="es-EC" sz="2000"/>
        </a:p>
      </dgm:t>
    </dgm:pt>
    <dgm:pt modelId="{B8A7D5FB-98DC-4877-B7D7-67AAB087D14C}" type="pres">
      <dgm:prSet presAssocID="{FA80C2F9-79D3-4085-B223-E282B86667E8}" presName="linear" presStyleCnt="0">
        <dgm:presLayoutVars>
          <dgm:animLvl val="lvl"/>
          <dgm:resizeHandles val="exact"/>
        </dgm:presLayoutVars>
      </dgm:prSet>
      <dgm:spPr/>
      <dgm:t>
        <a:bodyPr/>
        <a:lstStyle/>
        <a:p>
          <a:endParaRPr lang="es-EC"/>
        </a:p>
      </dgm:t>
    </dgm:pt>
    <dgm:pt modelId="{D08E90DB-8DA1-40FB-93B4-E2CEF8052948}" type="pres">
      <dgm:prSet presAssocID="{22A3AFD4-D4AE-4E56-B8A2-23D9C2E22877}" presName="parentText" presStyleLbl="node1" presStyleIdx="0" presStyleCnt="4" custScaleY="74255" custLinFactY="2576" custLinFactNeighborY="100000">
        <dgm:presLayoutVars>
          <dgm:chMax val="0"/>
          <dgm:bulletEnabled val="1"/>
        </dgm:presLayoutVars>
      </dgm:prSet>
      <dgm:spPr/>
      <dgm:t>
        <a:bodyPr/>
        <a:lstStyle/>
        <a:p>
          <a:endParaRPr lang="es-EC"/>
        </a:p>
      </dgm:t>
    </dgm:pt>
    <dgm:pt modelId="{30BA1831-9F93-4493-9DCD-539A40A8AED7}" type="pres">
      <dgm:prSet presAssocID="{24272C81-9C21-420E-8B52-B69E6BA7868D}" presName="spacer" presStyleCnt="0"/>
      <dgm:spPr/>
    </dgm:pt>
    <dgm:pt modelId="{53B67E62-F3F9-43F6-BFF7-46C05A6B6B9A}" type="pres">
      <dgm:prSet presAssocID="{6E49F1DB-810C-43AC-8824-337678A08FF9}" presName="parentText" presStyleLbl="node1" presStyleIdx="1" presStyleCnt="4" custScaleY="71049" custLinFactNeighborY="-30123">
        <dgm:presLayoutVars>
          <dgm:chMax val="0"/>
          <dgm:bulletEnabled val="1"/>
        </dgm:presLayoutVars>
      </dgm:prSet>
      <dgm:spPr/>
      <dgm:t>
        <a:bodyPr/>
        <a:lstStyle/>
        <a:p>
          <a:endParaRPr lang="es-EC"/>
        </a:p>
      </dgm:t>
    </dgm:pt>
    <dgm:pt modelId="{63AE2F97-AABD-4730-B970-3A2FCE681FEB}" type="pres">
      <dgm:prSet presAssocID="{219DF82D-CB95-4F6F-8838-2A0214A65E55}" presName="spacer" presStyleCnt="0"/>
      <dgm:spPr/>
    </dgm:pt>
    <dgm:pt modelId="{CB6FB065-ADC0-4FB3-B7BA-A3E749495839}" type="pres">
      <dgm:prSet presAssocID="{01A4C953-D84F-4FE7-94CF-7C6B6AB7F65D}" presName="parentText" presStyleLbl="node1" presStyleIdx="2" presStyleCnt="4" custScaleY="71049" custLinFactY="-2587" custLinFactNeighborY="-100000">
        <dgm:presLayoutVars>
          <dgm:chMax val="0"/>
          <dgm:bulletEnabled val="1"/>
        </dgm:presLayoutVars>
      </dgm:prSet>
      <dgm:spPr/>
      <dgm:t>
        <a:bodyPr/>
        <a:lstStyle/>
        <a:p>
          <a:endParaRPr lang="es-EC"/>
        </a:p>
      </dgm:t>
    </dgm:pt>
    <dgm:pt modelId="{FF039F20-46E2-4C0C-A6C0-002613C3D002}" type="pres">
      <dgm:prSet presAssocID="{986FA4F8-77BC-4C50-8B00-0D130380FDE9}" presName="spacer" presStyleCnt="0"/>
      <dgm:spPr/>
    </dgm:pt>
    <dgm:pt modelId="{59C6614E-076B-4EDE-8A29-525A93DF1715}" type="pres">
      <dgm:prSet presAssocID="{7BF52C20-A8B6-461E-B3B4-0E0B4A88F80B}" presName="parentText" presStyleLbl="node1" presStyleIdx="3" presStyleCnt="4" custScaleY="71049" custLinFactY="-21597" custLinFactNeighborY="-100000">
        <dgm:presLayoutVars>
          <dgm:chMax val="0"/>
          <dgm:bulletEnabled val="1"/>
        </dgm:presLayoutVars>
      </dgm:prSet>
      <dgm:spPr/>
      <dgm:t>
        <a:bodyPr/>
        <a:lstStyle/>
        <a:p>
          <a:endParaRPr lang="es-EC"/>
        </a:p>
      </dgm:t>
    </dgm:pt>
  </dgm:ptLst>
  <dgm:cxnLst>
    <dgm:cxn modelId="{44BC6FF7-A439-4E32-A626-49D61E4D330E}" srcId="{FA80C2F9-79D3-4085-B223-E282B86667E8}" destId="{22A3AFD4-D4AE-4E56-B8A2-23D9C2E22877}" srcOrd="0" destOrd="0" parTransId="{25EA54F3-192D-4D50-8659-8D0B370D350D}" sibTransId="{24272C81-9C21-420E-8B52-B69E6BA7868D}"/>
    <dgm:cxn modelId="{69B4983A-8FDB-4690-AB2D-06C75A937206}" type="presOf" srcId="{6E49F1DB-810C-43AC-8824-337678A08FF9}" destId="{53B67E62-F3F9-43F6-BFF7-46C05A6B6B9A}" srcOrd="0" destOrd="0" presId="urn:microsoft.com/office/officeart/2005/8/layout/vList2"/>
    <dgm:cxn modelId="{A71CD0F2-BEDE-4634-9EC6-653FC5C2A477}" type="presOf" srcId="{01A4C953-D84F-4FE7-94CF-7C6B6AB7F65D}" destId="{CB6FB065-ADC0-4FB3-B7BA-A3E749495839}" srcOrd="0" destOrd="0" presId="urn:microsoft.com/office/officeart/2005/8/layout/vList2"/>
    <dgm:cxn modelId="{E2FD90FC-84AA-49E2-934F-6795EDB21352}" type="presOf" srcId="{22A3AFD4-D4AE-4E56-B8A2-23D9C2E22877}" destId="{D08E90DB-8DA1-40FB-93B4-E2CEF8052948}" srcOrd="0" destOrd="0" presId="urn:microsoft.com/office/officeart/2005/8/layout/vList2"/>
    <dgm:cxn modelId="{FB94B4D6-F778-4A9E-9AD3-843FCDD90C0C}" srcId="{FA80C2F9-79D3-4085-B223-E282B86667E8}" destId="{01A4C953-D84F-4FE7-94CF-7C6B6AB7F65D}" srcOrd="2" destOrd="0" parTransId="{BC1D4CFF-F169-4B51-A773-09B3BE7BA684}" sibTransId="{986FA4F8-77BC-4C50-8B00-0D130380FDE9}"/>
    <dgm:cxn modelId="{B438B947-5636-475B-AEE2-BB01349C7DE4}" srcId="{FA80C2F9-79D3-4085-B223-E282B86667E8}" destId="{7BF52C20-A8B6-461E-B3B4-0E0B4A88F80B}" srcOrd="3" destOrd="0" parTransId="{4C748CE3-3B0B-4F0E-A989-DBAF94BBEB22}" sibTransId="{EA227104-CCF7-4D89-A1C5-5DFFFB9D0A1A}"/>
    <dgm:cxn modelId="{59F1BD20-0D7D-4FC8-BAB9-1F9872E475E2}" type="presOf" srcId="{7BF52C20-A8B6-461E-B3B4-0E0B4A88F80B}" destId="{59C6614E-076B-4EDE-8A29-525A93DF1715}" srcOrd="0" destOrd="0" presId="urn:microsoft.com/office/officeart/2005/8/layout/vList2"/>
    <dgm:cxn modelId="{23A0F2CC-32B7-40A8-9297-0EE351F61F56}" type="presOf" srcId="{FA80C2F9-79D3-4085-B223-E282B86667E8}" destId="{B8A7D5FB-98DC-4877-B7D7-67AAB087D14C}" srcOrd="0" destOrd="0" presId="urn:microsoft.com/office/officeart/2005/8/layout/vList2"/>
    <dgm:cxn modelId="{3DAE771D-83BC-4E5B-A4A4-05D866F9C60C}" srcId="{FA80C2F9-79D3-4085-B223-E282B86667E8}" destId="{6E49F1DB-810C-43AC-8824-337678A08FF9}" srcOrd="1" destOrd="0" parTransId="{EE9A5758-0BB4-441B-AD27-65E65AB78815}" sibTransId="{219DF82D-CB95-4F6F-8838-2A0214A65E55}"/>
    <dgm:cxn modelId="{97F8B8BF-7F0E-488E-8D4B-5325797640C7}" type="presParOf" srcId="{B8A7D5FB-98DC-4877-B7D7-67AAB087D14C}" destId="{D08E90DB-8DA1-40FB-93B4-E2CEF8052948}" srcOrd="0" destOrd="0" presId="urn:microsoft.com/office/officeart/2005/8/layout/vList2"/>
    <dgm:cxn modelId="{C6C22E03-557E-49DD-A200-C88C72C5D0A1}" type="presParOf" srcId="{B8A7D5FB-98DC-4877-B7D7-67AAB087D14C}" destId="{30BA1831-9F93-4493-9DCD-539A40A8AED7}" srcOrd="1" destOrd="0" presId="urn:microsoft.com/office/officeart/2005/8/layout/vList2"/>
    <dgm:cxn modelId="{187B3CBA-27FB-417E-BACB-9CD24C36A168}" type="presParOf" srcId="{B8A7D5FB-98DC-4877-B7D7-67AAB087D14C}" destId="{53B67E62-F3F9-43F6-BFF7-46C05A6B6B9A}" srcOrd="2" destOrd="0" presId="urn:microsoft.com/office/officeart/2005/8/layout/vList2"/>
    <dgm:cxn modelId="{BAD63538-25F3-4551-A0DB-A3D5C427A710}" type="presParOf" srcId="{B8A7D5FB-98DC-4877-B7D7-67AAB087D14C}" destId="{63AE2F97-AABD-4730-B970-3A2FCE681FEB}" srcOrd="3" destOrd="0" presId="urn:microsoft.com/office/officeart/2005/8/layout/vList2"/>
    <dgm:cxn modelId="{8B5C6762-0798-439A-BDC1-B03EB2C4B407}" type="presParOf" srcId="{B8A7D5FB-98DC-4877-B7D7-67AAB087D14C}" destId="{CB6FB065-ADC0-4FB3-B7BA-A3E749495839}" srcOrd="4" destOrd="0" presId="urn:microsoft.com/office/officeart/2005/8/layout/vList2"/>
    <dgm:cxn modelId="{C418109B-E7E1-4F5B-A4DF-9C3BBAC072E6}" type="presParOf" srcId="{B8A7D5FB-98DC-4877-B7D7-67AAB087D14C}" destId="{FF039F20-46E2-4C0C-A6C0-002613C3D002}" srcOrd="5" destOrd="0" presId="urn:microsoft.com/office/officeart/2005/8/layout/vList2"/>
    <dgm:cxn modelId="{CE0C798A-1B88-4111-80B1-6D700C6BA111}" type="presParOf" srcId="{B8A7D5FB-98DC-4877-B7D7-67AAB087D14C}" destId="{59C6614E-076B-4EDE-8A29-525A93DF1715}" srcOrd="6" destOrd="0" presId="urn:microsoft.com/office/officeart/2005/8/layout/vList2"/>
  </dgm:cxnLst>
  <dgm:bg/>
  <dgm:whole>
    <a:ln>
      <a:noFill/>
    </a:ln>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80C2F9-79D3-4085-B223-E282B86667E8}"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s-EC"/>
        </a:p>
      </dgm:t>
    </dgm:pt>
    <dgm:pt modelId="{22A3AFD4-D4AE-4E56-B8A2-23D9C2E22877}">
      <dgm:prSet phldrT="[Texto]" custT="1"/>
      <dgm:spPr>
        <a:ln w="12700">
          <a:solidFill>
            <a:schemeClr val="accent1">
              <a:lumMod val="60000"/>
              <a:lumOff val="40000"/>
            </a:schemeClr>
          </a:solidFill>
        </a:ln>
      </dgm:spPr>
      <dgm:t>
        <a:bodyPr/>
        <a:lstStyle/>
        <a:p>
          <a:r>
            <a:rPr lang="es-EC" sz="1600" dirty="0" smtClean="0"/>
            <a:t>Art. 12</a:t>
          </a:r>
          <a:endParaRPr lang="es-EC" sz="1600" dirty="0"/>
        </a:p>
      </dgm:t>
    </dgm:pt>
    <dgm:pt modelId="{25EA54F3-192D-4D50-8659-8D0B370D350D}" type="parTrans" cxnId="{44BC6FF7-A439-4E32-A626-49D61E4D330E}">
      <dgm:prSet/>
      <dgm:spPr/>
      <dgm:t>
        <a:bodyPr/>
        <a:lstStyle/>
        <a:p>
          <a:endParaRPr lang="es-EC" sz="1600"/>
        </a:p>
      </dgm:t>
    </dgm:pt>
    <dgm:pt modelId="{24272C81-9C21-420E-8B52-B69E6BA7868D}" type="sibTrans" cxnId="{44BC6FF7-A439-4E32-A626-49D61E4D330E}">
      <dgm:prSet/>
      <dgm:spPr/>
      <dgm:t>
        <a:bodyPr/>
        <a:lstStyle/>
        <a:p>
          <a:endParaRPr lang="es-EC" sz="1600"/>
        </a:p>
      </dgm:t>
    </dgm:pt>
    <dgm:pt modelId="{6E49F1DB-810C-43AC-8824-337678A08FF9}">
      <dgm:prSet phldrT="[Texto]" custT="1"/>
      <dgm:spPr>
        <a:ln w="12700">
          <a:solidFill>
            <a:schemeClr val="accent1">
              <a:lumMod val="60000"/>
              <a:lumOff val="40000"/>
            </a:schemeClr>
          </a:solidFill>
        </a:ln>
      </dgm:spPr>
      <dgm:t>
        <a:bodyPr/>
        <a:lstStyle/>
        <a:p>
          <a:r>
            <a:rPr lang="es-EC" sz="1600" dirty="0" smtClean="0"/>
            <a:t>Art. 26</a:t>
          </a:r>
          <a:endParaRPr lang="es-EC" sz="1600" dirty="0"/>
        </a:p>
      </dgm:t>
    </dgm:pt>
    <dgm:pt modelId="{EE9A5758-0BB4-441B-AD27-65E65AB78815}" type="parTrans" cxnId="{3DAE771D-83BC-4E5B-A4A4-05D866F9C60C}">
      <dgm:prSet/>
      <dgm:spPr/>
      <dgm:t>
        <a:bodyPr/>
        <a:lstStyle/>
        <a:p>
          <a:endParaRPr lang="es-EC" sz="1600"/>
        </a:p>
      </dgm:t>
    </dgm:pt>
    <dgm:pt modelId="{219DF82D-CB95-4F6F-8838-2A0214A65E55}" type="sibTrans" cxnId="{3DAE771D-83BC-4E5B-A4A4-05D866F9C60C}">
      <dgm:prSet/>
      <dgm:spPr/>
      <dgm:t>
        <a:bodyPr/>
        <a:lstStyle/>
        <a:p>
          <a:endParaRPr lang="es-EC" sz="1600"/>
        </a:p>
      </dgm:t>
    </dgm:pt>
    <dgm:pt modelId="{B8A7D5FB-98DC-4877-B7D7-67AAB087D14C}" type="pres">
      <dgm:prSet presAssocID="{FA80C2F9-79D3-4085-B223-E282B86667E8}" presName="linear" presStyleCnt="0">
        <dgm:presLayoutVars>
          <dgm:animLvl val="lvl"/>
          <dgm:resizeHandles val="exact"/>
        </dgm:presLayoutVars>
      </dgm:prSet>
      <dgm:spPr/>
      <dgm:t>
        <a:bodyPr/>
        <a:lstStyle/>
        <a:p>
          <a:endParaRPr lang="es-EC"/>
        </a:p>
      </dgm:t>
    </dgm:pt>
    <dgm:pt modelId="{D08E90DB-8DA1-40FB-93B4-E2CEF8052948}" type="pres">
      <dgm:prSet presAssocID="{22A3AFD4-D4AE-4E56-B8A2-23D9C2E22877}" presName="parentText" presStyleLbl="node1" presStyleIdx="0" presStyleCnt="2" custScaleY="74255" custLinFactY="11414" custLinFactNeighborY="100000">
        <dgm:presLayoutVars>
          <dgm:chMax val="0"/>
          <dgm:bulletEnabled val="1"/>
        </dgm:presLayoutVars>
      </dgm:prSet>
      <dgm:spPr/>
      <dgm:t>
        <a:bodyPr/>
        <a:lstStyle/>
        <a:p>
          <a:endParaRPr lang="es-EC"/>
        </a:p>
      </dgm:t>
    </dgm:pt>
    <dgm:pt modelId="{30BA1831-9F93-4493-9DCD-539A40A8AED7}" type="pres">
      <dgm:prSet presAssocID="{24272C81-9C21-420E-8B52-B69E6BA7868D}" presName="spacer" presStyleCnt="0"/>
      <dgm:spPr/>
    </dgm:pt>
    <dgm:pt modelId="{53B67E62-F3F9-43F6-BFF7-46C05A6B6B9A}" type="pres">
      <dgm:prSet presAssocID="{6E49F1DB-810C-43AC-8824-337678A08FF9}" presName="parentText" presStyleLbl="node1" presStyleIdx="1" presStyleCnt="2" custScaleY="74255">
        <dgm:presLayoutVars>
          <dgm:chMax val="0"/>
          <dgm:bulletEnabled val="1"/>
        </dgm:presLayoutVars>
      </dgm:prSet>
      <dgm:spPr/>
      <dgm:t>
        <a:bodyPr/>
        <a:lstStyle/>
        <a:p>
          <a:endParaRPr lang="es-EC"/>
        </a:p>
      </dgm:t>
    </dgm:pt>
  </dgm:ptLst>
  <dgm:cxnLst>
    <dgm:cxn modelId="{D8F1A89C-8C69-45A0-806F-1C9CC6CB80FA}" type="presOf" srcId="{6E49F1DB-810C-43AC-8824-337678A08FF9}" destId="{53B67E62-F3F9-43F6-BFF7-46C05A6B6B9A}" srcOrd="0" destOrd="0" presId="urn:microsoft.com/office/officeart/2005/8/layout/vList2"/>
    <dgm:cxn modelId="{44BC6FF7-A439-4E32-A626-49D61E4D330E}" srcId="{FA80C2F9-79D3-4085-B223-E282B86667E8}" destId="{22A3AFD4-D4AE-4E56-B8A2-23D9C2E22877}" srcOrd="0" destOrd="0" parTransId="{25EA54F3-192D-4D50-8659-8D0B370D350D}" sibTransId="{24272C81-9C21-420E-8B52-B69E6BA7868D}"/>
    <dgm:cxn modelId="{64C426DA-F3E3-4419-9233-E27A579FCE38}" type="presOf" srcId="{FA80C2F9-79D3-4085-B223-E282B86667E8}" destId="{B8A7D5FB-98DC-4877-B7D7-67AAB087D14C}" srcOrd="0" destOrd="0" presId="urn:microsoft.com/office/officeart/2005/8/layout/vList2"/>
    <dgm:cxn modelId="{B1FE611D-977C-40FC-B132-7ED5C71EFCD1}" type="presOf" srcId="{22A3AFD4-D4AE-4E56-B8A2-23D9C2E22877}" destId="{D08E90DB-8DA1-40FB-93B4-E2CEF8052948}" srcOrd="0" destOrd="0" presId="urn:microsoft.com/office/officeart/2005/8/layout/vList2"/>
    <dgm:cxn modelId="{3DAE771D-83BC-4E5B-A4A4-05D866F9C60C}" srcId="{FA80C2F9-79D3-4085-B223-E282B86667E8}" destId="{6E49F1DB-810C-43AC-8824-337678A08FF9}" srcOrd="1" destOrd="0" parTransId="{EE9A5758-0BB4-441B-AD27-65E65AB78815}" sibTransId="{219DF82D-CB95-4F6F-8838-2A0214A65E55}"/>
    <dgm:cxn modelId="{7BF6EF06-0E30-427D-ACFC-D06047A3F09A}" type="presParOf" srcId="{B8A7D5FB-98DC-4877-B7D7-67AAB087D14C}" destId="{D08E90DB-8DA1-40FB-93B4-E2CEF8052948}" srcOrd="0" destOrd="0" presId="urn:microsoft.com/office/officeart/2005/8/layout/vList2"/>
    <dgm:cxn modelId="{731E823C-7C0D-44AD-9102-102D802152F2}" type="presParOf" srcId="{B8A7D5FB-98DC-4877-B7D7-67AAB087D14C}" destId="{30BA1831-9F93-4493-9DCD-539A40A8AED7}" srcOrd="1" destOrd="0" presId="urn:microsoft.com/office/officeart/2005/8/layout/vList2"/>
    <dgm:cxn modelId="{05EE3723-2754-4E3D-9EBD-05FE4FA7C6F1}" type="presParOf" srcId="{B8A7D5FB-98DC-4877-B7D7-67AAB087D14C}" destId="{53B67E62-F3F9-43F6-BFF7-46C05A6B6B9A}" srcOrd="2" destOrd="0" presId="urn:microsoft.com/office/officeart/2005/8/layout/vList2"/>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80C2F9-79D3-4085-B223-E282B86667E8}"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s-EC"/>
        </a:p>
      </dgm:t>
    </dgm:pt>
    <dgm:pt modelId="{22A3AFD4-D4AE-4E56-B8A2-23D9C2E22877}">
      <dgm:prSet phldrT="[Texto]" custT="1"/>
      <dgm:spPr>
        <a:ln w="12700">
          <a:solidFill>
            <a:schemeClr val="accent1">
              <a:lumMod val="60000"/>
              <a:lumOff val="40000"/>
            </a:schemeClr>
          </a:solidFill>
        </a:ln>
      </dgm:spPr>
      <dgm:t>
        <a:bodyPr/>
        <a:lstStyle/>
        <a:p>
          <a:r>
            <a:rPr lang="es-EC" sz="1600" dirty="0" smtClean="0"/>
            <a:t>Arts</a:t>
          </a:r>
          <a:r>
            <a:rPr lang="es-EC" sz="1600" smtClean="0"/>
            <a:t>. </a:t>
          </a:r>
          <a:r>
            <a:rPr lang="es-EC" sz="1600" smtClean="0"/>
            <a:t>10 - 15</a:t>
          </a:r>
          <a:endParaRPr lang="es-EC" sz="1600" dirty="0"/>
        </a:p>
      </dgm:t>
    </dgm:pt>
    <dgm:pt modelId="{25EA54F3-192D-4D50-8659-8D0B370D350D}" type="parTrans" cxnId="{44BC6FF7-A439-4E32-A626-49D61E4D330E}">
      <dgm:prSet/>
      <dgm:spPr/>
      <dgm:t>
        <a:bodyPr/>
        <a:lstStyle/>
        <a:p>
          <a:endParaRPr lang="es-EC" sz="1800"/>
        </a:p>
      </dgm:t>
    </dgm:pt>
    <dgm:pt modelId="{24272C81-9C21-420E-8B52-B69E6BA7868D}" type="sibTrans" cxnId="{44BC6FF7-A439-4E32-A626-49D61E4D330E}">
      <dgm:prSet/>
      <dgm:spPr/>
      <dgm:t>
        <a:bodyPr/>
        <a:lstStyle/>
        <a:p>
          <a:endParaRPr lang="es-EC" sz="1800"/>
        </a:p>
      </dgm:t>
    </dgm:pt>
    <dgm:pt modelId="{B8A7D5FB-98DC-4877-B7D7-67AAB087D14C}" type="pres">
      <dgm:prSet presAssocID="{FA80C2F9-79D3-4085-B223-E282B86667E8}" presName="linear" presStyleCnt="0">
        <dgm:presLayoutVars>
          <dgm:animLvl val="lvl"/>
          <dgm:resizeHandles val="exact"/>
        </dgm:presLayoutVars>
      </dgm:prSet>
      <dgm:spPr/>
      <dgm:t>
        <a:bodyPr/>
        <a:lstStyle/>
        <a:p>
          <a:endParaRPr lang="es-EC"/>
        </a:p>
      </dgm:t>
    </dgm:pt>
    <dgm:pt modelId="{D08E90DB-8DA1-40FB-93B4-E2CEF8052948}" type="pres">
      <dgm:prSet presAssocID="{22A3AFD4-D4AE-4E56-B8A2-23D9C2E22877}" presName="parentText" presStyleLbl="node1" presStyleIdx="0" presStyleCnt="1" custScaleY="22445" custLinFactNeighborY="6559">
        <dgm:presLayoutVars>
          <dgm:chMax val="0"/>
          <dgm:bulletEnabled val="1"/>
        </dgm:presLayoutVars>
      </dgm:prSet>
      <dgm:spPr/>
      <dgm:t>
        <a:bodyPr/>
        <a:lstStyle/>
        <a:p>
          <a:endParaRPr lang="es-EC"/>
        </a:p>
      </dgm:t>
    </dgm:pt>
  </dgm:ptLst>
  <dgm:cxnLst>
    <dgm:cxn modelId="{8BA01232-0F3A-47E9-913C-5E8CEFFB6500}" type="presOf" srcId="{22A3AFD4-D4AE-4E56-B8A2-23D9C2E22877}" destId="{D08E90DB-8DA1-40FB-93B4-E2CEF8052948}" srcOrd="0" destOrd="0" presId="urn:microsoft.com/office/officeart/2005/8/layout/vList2"/>
    <dgm:cxn modelId="{0A097DE4-E6AB-4811-85E0-F611F295B611}" type="presOf" srcId="{FA80C2F9-79D3-4085-B223-E282B86667E8}" destId="{B8A7D5FB-98DC-4877-B7D7-67AAB087D14C}" srcOrd="0" destOrd="0" presId="urn:microsoft.com/office/officeart/2005/8/layout/vList2"/>
    <dgm:cxn modelId="{44BC6FF7-A439-4E32-A626-49D61E4D330E}" srcId="{FA80C2F9-79D3-4085-B223-E282B86667E8}" destId="{22A3AFD4-D4AE-4E56-B8A2-23D9C2E22877}" srcOrd="0" destOrd="0" parTransId="{25EA54F3-192D-4D50-8659-8D0B370D350D}" sibTransId="{24272C81-9C21-420E-8B52-B69E6BA7868D}"/>
    <dgm:cxn modelId="{4790739D-AF30-4583-B0A7-307817A9172A}" type="presParOf" srcId="{B8A7D5FB-98DC-4877-B7D7-67AAB087D14C}" destId="{D08E90DB-8DA1-40FB-93B4-E2CEF8052948}" srcOrd="0" destOrd="0" presId="urn:microsoft.com/office/officeart/2005/8/layout/vList2"/>
  </dgm:cxnLst>
  <dgm:bg/>
  <dgm:whole>
    <a:ln>
      <a:noFill/>
    </a:ln>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B726828-A865-48A3-99A0-C4FA67E30F9B}" type="doc">
      <dgm:prSet loTypeId="urn:microsoft.com/office/officeart/2005/8/layout/process4" loCatId="process" qsTypeId="urn:microsoft.com/office/officeart/2005/8/quickstyle/simple2" qsCatId="simple" csTypeId="urn:microsoft.com/office/officeart/2005/8/colors/accent1_1" csCatId="accent1" phldr="1"/>
      <dgm:spPr/>
      <dgm:t>
        <a:bodyPr/>
        <a:lstStyle/>
        <a:p>
          <a:endParaRPr lang="es-EC"/>
        </a:p>
      </dgm:t>
    </dgm:pt>
    <dgm:pt modelId="{28DD909D-1D3D-44B9-AC8D-CDCFDC0A528C}">
      <dgm:prSet phldrT="[Texto]" custT="1"/>
      <dgm:spPr/>
      <dgm:t>
        <a:bodyPr/>
        <a:lstStyle/>
        <a:p>
          <a:pPr algn="just"/>
          <a:r>
            <a:rPr lang="es-EC" sz="2000" dirty="0" smtClean="0">
              <a:latin typeface="Arial" panose="020B0604020202020204" pitchFamily="34" charset="0"/>
              <a:ea typeface="Calibri" panose="020F0502020204030204" pitchFamily="34" charset="0"/>
              <a:cs typeface="Times New Roman" panose="02020603050405020304" pitchFamily="18" charset="0"/>
            </a:rPr>
            <a:t>Instrumentos de ámbito territorial</a:t>
          </a:r>
          <a:r>
            <a:rPr lang="es-EC" sz="2000" dirty="0" smtClean="0">
              <a:latin typeface="Calibri" panose="020F0502020204030204" pitchFamily="34" charset="0"/>
              <a:ea typeface="Calibri" panose="020F0502020204030204" pitchFamily="34" charset="0"/>
              <a:cs typeface="Times New Roman" panose="02020603050405020304" pitchFamily="18" charset="0"/>
            </a:rPr>
            <a:t> </a:t>
          </a:r>
          <a:r>
            <a:rPr lang="es-EC" sz="2000" dirty="0" smtClean="0">
              <a:latin typeface="Arial" panose="020B0604020202020204" pitchFamily="34" charset="0"/>
              <a:ea typeface="Calibri" panose="020F0502020204030204" pitchFamily="34" charset="0"/>
              <a:cs typeface="Times New Roman" panose="02020603050405020304" pitchFamily="18" charset="0"/>
            </a:rPr>
            <a:t>provincial, cantonal y parroquial. </a:t>
          </a:r>
          <a:endParaRPr lang="es-EC" sz="2000" dirty="0"/>
        </a:p>
      </dgm:t>
    </dgm:pt>
    <dgm:pt modelId="{BBBBC7F5-07CD-41FB-B480-68B75705511D}" type="parTrans" cxnId="{BEFB0F4F-8313-478D-87D3-C09D182E7160}">
      <dgm:prSet/>
      <dgm:spPr/>
      <dgm:t>
        <a:bodyPr/>
        <a:lstStyle/>
        <a:p>
          <a:endParaRPr lang="es-EC" sz="2800"/>
        </a:p>
      </dgm:t>
    </dgm:pt>
    <dgm:pt modelId="{8A392667-9D3B-4536-9398-48D827711283}" type="sibTrans" cxnId="{BEFB0F4F-8313-478D-87D3-C09D182E7160}">
      <dgm:prSet/>
      <dgm:spPr/>
      <dgm:t>
        <a:bodyPr/>
        <a:lstStyle/>
        <a:p>
          <a:endParaRPr lang="es-EC" sz="2800"/>
        </a:p>
      </dgm:t>
    </dgm:pt>
    <dgm:pt modelId="{AC4C07A2-90B5-4EAE-88A0-2690D68A2388}">
      <dgm:prSet phldrT="[Texto]" custT="1"/>
      <dgm:spPr/>
      <dgm:t>
        <a:bodyPr/>
        <a:lstStyle/>
        <a:p>
          <a:pPr algn="just"/>
          <a:r>
            <a:rPr lang="es-EC" sz="2000" dirty="0" smtClean="0">
              <a:latin typeface="Arial" panose="020B0604020202020204" pitchFamily="34" charset="0"/>
              <a:ea typeface="Calibri" panose="020F0502020204030204" pitchFamily="34" charset="0"/>
              <a:cs typeface="Times New Roman" panose="02020603050405020304" pitchFamily="18" charset="0"/>
            </a:rPr>
            <a:t>Plasman la planificación de los GAD en el ejercicio de sus competencias exclusivas y concurrentes.</a:t>
          </a:r>
          <a:endParaRPr lang="es-EC" sz="2000" dirty="0"/>
        </a:p>
      </dgm:t>
    </dgm:pt>
    <dgm:pt modelId="{7CD791B7-FD7B-4CBA-9A75-908075639614}" type="parTrans" cxnId="{F9F71F8B-41E0-46A0-AF97-7EA86F1988A3}">
      <dgm:prSet/>
      <dgm:spPr/>
      <dgm:t>
        <a:bodyPr/>
        <a:lstStyle/>
        <a:p>
          <a:endParaRPr lang="es-EC" sz="2800"/>
        </a:p>
      </dgm:t>
    </dgm:pt>
    <dgm:pt modelId="{9812891D-61B5-4FF0-A27B-694D312C77E5}" type="sibTrans" cxnId="{F9F71F8B-41E0-46A0-AF97-7EA86F1988A3}">
      <dgm:prSet/>
      <dgm:spPr/>
      <dgm:t>
        <a:bodyPr/>
        <a:lstStyle/>
        <a:p>
          <a:endParaRPr lang="es-EC" sz="2800"/>
        </a:p>
      </dgm:t>
    </dgm:pt>
    <dgm:pt modelId="{72B4904E-D1B9-48CB-B3DD-25582431ADA7}">
      <dgm:prSet phldrT="[Texto]" custT="1"/>
      <dgm:spPr/>
      <dgm:t>
        <a:bodyPr/>
        <a:lstStyle/>
        <a:p>
          <a:pPr algn="just"/>
          <a:r>
            <a:rPr lang="es-EC" sz="2000" dirty="0" smtClean="0">
              <a:latin typeface="Arial" panose="020B0604020202020204" pitchFamily="34" charset="0"/>
              <a:ea typeface="Calibri" panose="020F0502020204030204" pitchFamily="34" charset="0"/>
              <a:cs typeface="Times New Roman" panose="02020603050405020304" pitchFamily="18" charset="0"/>
            </a:rPr>
            <a:t>Articulan las acciones de otros niveles de gobierno y plantean las líneas estratégicas de desarrollo de la circunscripción territorial.</a:t>
          </a:r>
          <a:endParaRPr lang="es-EC" sz="2000" dirty="0"/>
        </a:p>
      </dgm:t>
    </dgm:pt>
    <dgm:pt modelId="{32EBCA64-97AE-4006-897E-D14EDAA7F23C}" type="parTrans" cxnId="{7ABF33C8-10E5-4109-95F2-A1A6292A8186}">
      <dgm:prSet/>
      <dgm:spPr/>
      <dgm:t>
        <a:bodyPr/>
        <a:lstStyle/>
        <a:p>
          <a:endParaRPr lang="es-EC" sz="2800"/>
        </a:p>
      </dgm:t>
    </dgm:pt>
    <dgm:pt modelId="{6227D6D4-8081-4467-B33B-D19D0B1A3206}" type="sibTrans" cxnId="{7ABF33C8-10E5-4109-95F2-A1A6292A8186}">
      <dgm:prSet/>
      <dgm:spPr/>
      <dgm:t>
        <a:bodyPr/>
        <a:lstStyle/>
        <a:p>
          <a:endParaRPr lang="es-EC" sz="2800"/>
        </a:p>
      </dgm:t>
    </dgm:pt>
    <dgm:pt modelId="{15CF068C-421E-43AD-8882-F6078110A092}" type="pres">
      <dgm:prSet presAssocID="{3B726828-A865-48A3-99A0-C4FA67E30F9B}" presName="Name0" presStyleCnt="0">
        <dgm:presLayoutVars>
          <dgm:dir/>
          <dgm:animLvl val="lvl"/>
          <dgm:resizeHandles val="exact"/>
        </dgm:presLayoutVars>
      </dgm:prSet>
      <dgm:spPr/>
      <dgm:t>
        <a:bodyPr/>
        <a:lstStyle/>
        <a:p>
          <a:endParaRPr lang="es-EC"/>
        </a:p>
      </dgm:t>
    </dgm:pt>
    <dgm:pt modelId="{7DEF6B05-9AF3-43C8-A967-AF09AB3EBFDA}" type="pres">
      <dgm:prSet presAssocID="{72B4904E-D1B9-48CB-B3DD-25582431ADA7}" presName="boxAndChildren" presStyleCnt="0"/>
      <dgm:spPr/>
      <dgm:t>
        <a:bodyPr/>
        <a:lstStyle/>
        <a:p>
          <a:endParaRPr lang="es-EC"/>
        </a:p>
      </dgm:t>
    </dgm:pt>
    <dgm:pt modelId="{AB390758-0D59-4D0F-8C0C-EADB92EA95C5}" type="pres">
      <dgm:prSet presAssocID="{72B4904E-D1B9-48CB-B3DD-25582431ADA7}" presName="parentTextBox" presStyleLbl="node1" presStyleIdx="0" presStyleCnt="3"/>
      <dgm:spPr/>
      <dgm:t>
        <a:bodyPr/>
        <a:lstStyle/>
        <a:p>
          <a:endParaRPr lang="es-EC"/>
        </a:p>
      </dgm:t>
    </dgm:pt>
    <dgm:pt modelId="{2721A38A-7464-4ADD-8ED7-479B78DABCF3}" type="pres">
      <dgm:prSet presAssocID="{9812891D-61B5-4FF0-A27B-694D312C77E5}" presName="sp" presStyleCnt="0"/>
      <dgm:spPr/>
      <dgm:t>
        <a:bodyPr/>
        <a:lstStyle/>
        <a:p>
          <a:endParaRPr lang="es-EC"/>
        </a:p>
      </dgm:t>
    </dgm:pt>
    <dgm:pt modelId="{6A7AC0C8-9BB2-4D9A-9387-CEE969B95F4D}" type="pres">
      <dgm:prSet presAssocID="{AC4C07A2-90B5-4EAE-88A0-2690D68A2388}" presName="arrowAndChildren" presStyleCnt="0"/>
      <dgm:spPr/>
      <dgm:t>
        <a:bodyPr/>
        <a:lstStyle/>
        <a:p>
          <a:endParaRPr lang="es-EC"/>
        </a:p>
      </dgm:t>
    </dgm:pt>
    <dgm:pt modelId="{65E5709D-BC00-4FF4-8E15-D2E8CFF8AB99}" type="pres">
      <dgm:prSet presAssocID="{AC4C07A2-90B5-4EAE-88A0-2690D68A2388}" presName="parentTextArrow" presStyleLbl="node1" presStyleIdx="1" presStyleCnt="3" custScaleY="82096"/>
      <dgm:spPr/>
      <dgm:t>
        <a:bodyPr/>
        <a:lstStyle/>
        <a:p>
          <a:endParaRPr lang="es-EC"/>
        </a:p>
      </dgm:t>
    </dgm:pt>
    <dgm:pt modelId="{C976B79E-D95B-4D00-A4D5-97ED097637CF}" type="pres">
      <dgm:prSet presAssocID="{8A392667-9D3B-4536-9398-48D827711283}" presName="sp" presStyleCnt="0"/>
      <dgm:spPr/>
      <dgm:t>
        <a:bodyPr/>
        <a:lstStyle/>
        <a:p>
          <a:endParaRPr lang="es-EC"/>
        </a:p>
      </dgm:t>
    </dgm:pt>
    <dgm:pt modelId="{B8903711-880D-4F44-A665-51AA2C04D925}" type="pres">
      <dgm:prSet presAssocID="{28DD909D-1D3D-44B9-AC8D-CDCFDC0A528C}" presName="arrowAndChildren" presStyleCnt="0"/>
      <dgm:spPr/>
      <dgm:t>
        <a:bodyPr/>
        <a:lstStyle/>
        <a:p>
          <a:endParaRPr lang="es-EC"/>
        </a:p>
      </dgm:t>
    </dgm:pt>
    <dgm:pt modelId="{4F4D784E-5C39-428E-9385-401D35C46684}" type="pres">
      <dgm:prSet presAssocID="{28DD909D-1D3D-44B9-AC8D-CDCFDC0A528C}" presName="parentTextArrow" presStyleLbl="node1" presStyleIdx="2" presStyleCnt="3" custScaleY="78987" custLinFactNeighborY="-12"/>
      <dgm:spPr/>
      <dgm:t>
        <a:bodyPr/>
        <a:lstStyle/>
        <a:p>
          <a:endParaRPr lang="es-EC"/>
        </a:p>
      </dgm:t>
    </dgm:pt>
  </dgm:ptLst>
  <dgm:cxnLst>
    <dgm:cxn modelId="{F9F71F8B-41E0-46A0-AF97-7EA86F1988A3}" srcId="{3B726828-A865-48A3-99A0-C4FA67E30F9B}" destId="{AC4C07A2-90B5-4EAE-88A0-2690D68A2388}" srcOrd="1" destOrd="0" parTransId="{7CD791B7-FD7B-4CBA-9A75-908075639614}" sibTransId="{9812891D-61B5-4FF0-A27B-694D312C77E5}"/>
    <dgm:cxn modelId="{0B61D879-5666-44CF-8176-CC68A3422A73}" type="presOf" srcId="{AC4C07A2-90B5-4EAE-88A0-2690D68A2388}" destId="{65E5709D-BC00-4FF4-8E15-D2E8CFF8AB99}" srcOrd="0" destOrd="0" presId="urn:microsoft.com/office/officeart/2005/8/layout/process4"/>
    <dgm:cxn modelId="{35D6996B-0700-4C45-898B-D9300D66598F}" type="presOf" srcId="{28DD909D-1D3D-44B9-AC8D-CDCFDC0A528C}" destId="{4F4D784E-5C39-428E-9385-401D35C46684}" srcOrd="0" destOrd="0" presId="urn:microsoft.com/office/officeart/2005/8/layout/process4"/>
    <dgm:cxn modelId="{BEFB0F4F-8313-478D-87D3-C09D182E7160}" srcId="{3B726828-A865-48A3-99A0-C4FA67E30F9B}" destId="{28DD909D-1D3D-44B9-AC8D-CDCFDC0A528C}" srcOrd="0" destOrd="0" parTransId="{BBBBC7F5-07CD-41FB-B480-68B75705511D}" sibTransId="{8A392667-9D3B-4536-9398-48D827711283}"/>
    <dgm:cxn modelId="{BD91FB0F-0EC2-4A6A-8B26-D37B22C96B2A}" type="presOf" srcId="{72B4904E-D1B9-48CB-B3DD-25582431ADA7}" destId="{AB390758-0D59-4D0F-8C0C-EADB92EA95C5}" srcOrd="0" destOrd="0" presId="urn:microsoft.com/office/officeart/2005/8/layout/process4"/>
    <dgm:cxn modelId="{7E58ADE5-26C7-4C6A-A1B4-093453E27AEA}" type="presOf" srcId="{3B726828-A865-48A3-99A0-C4FA67E30F9B}" destId="{15CF068C-421E-43AD-8882-F6078110A092}" srcOrd="0" destOrd="0" presId="urn:microsoft.com/office/officeart/2005/8/layout/process4"/>
    <dgm:cxn modelId="{7ABF33C8-10E5-4109-95F2-A1A6292A8186}" srcId="{3B726828-A865-48A3-99A0-C4FA67E30F9B}" destId="{72B4904E-D1B9-48CB-B3DD-25582431ADA7}" srcOrd="2" destOrd="0" parTransId="{32EBCA64-97AE-4006-897E-D14EDAA7F23C}" sibTransId="{6227D6D4-8081-4467-B33B-D19D0B1A3206}"/>
    <dgm:cxn modelId="{2D5DAC04-B6F5-48CE-B320-B8B31AC1C95C}" type="presParOf" srcId="{15CF068C-421E-43AD-8882-F6078110A092}" destId="{7DEF6B05-9AF3-43C8-A967-AF09AB3EBFDA}" srcOrd="0" destOrd="0" presId="urn:microsoft.com/office/officeart/2005/8/layout/process4"/>
    <dgm:cxn modelId="{25DDDFD6-AB83-40CA-A7EC-2D9545AE45A9}" type="presParOf" srcId="{7DEF6B05-9AF3-43C8-A967-AF09AB3EBFDA}" destId="{AB390758-0D59-4D0F-8C0C-EADB92EA95C5}" srcOrd="0" destOrd="0" presId="urn:microsoft.com/office/officeart/2005/8/layout/process4"/>
    <dgm:cxn modelId="{CA7BC68A-7B83-41FA-90C0-2B83EDB17360}" type="presParOf" srcId="{15CF068C-421E-43AD-8882-F6078110A092}" destId="{2721A38A-7464-4ADD-8ED7-479B78DABCF3}" srcOrd="1" destOrd="0" presId="urn:microsoft.com/office/officeart/2005/8/layout/process4"/>
    <dgm:cxn modelId="{4B0C6EB9-7ACB-45DF-8EB8-E0ED4ACFFCC5}" type="presParOf" srcId="{15CF068C-421E-43AD-8882-F6078110A092}" destId="{6A7AC0C8-9BB2-4D9A-9387-CEE969B95F4D}" srcOrd="2" destOrd="0" presId="urn:microsoft.com/office/officeart/2005/8/layout/process4"/>
    <dgm:cxn modelId="{B4FA4DFB-D58B-4839-B215-1B84BD0F2F4F}" type="presParOf" srcId="{6A7AC0C8-9BB2-4D9A-9387-CEE969B95F4D}" destId="{65E5709D-BC00-4FF4-8E15-D2E8CFF8AB99}" srcOrd="0" destOrd="0" presId="urn:microsoft.com/office/officeart/2005/8/layout/process4"/>
    <dgm:cxn modelId="{0F1451E9-1372-47E7-A83E-0FD32A61083E}" type="presParOf" srcId="{15CF068C-421E-43AD-8882-F6078110A092}" destId="{C976B79E-D95B-4D00-A4D5-97ED097637CF}" srcOrd="3" destOrd="0" presId="urn:microsoft.com/office/officeart/2005/8/layout/process4"/>
    <dgm:cxn modelId="{9A05A5AD-7CDA-4539-9C92-0B2386742508}" type="presParOf" srcId="{15CF068C-421E-43AD-8882-F6078110A092}" destId="{B8903711-880D-4F44-A665-51AA2C04D925}" srcOrd="4" destOrd="0" presId="urn:microsoft.com/office/officeart/2005/8/layout/process4"/>
    <dgm:cxn modelId="{3B7607DF-3DEB-4E93-AD02-5796C84B7A2C}" type="presParOf" srcId="{B8903711-880D-4F44-A665-51AA2C04D925}" destId="{4F4D784E-5C39-428E-9385-401D35C4668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A93D87A-17E7-4147-821B-0362B5B9F516}" type="doc">
      <dgm:prSet loTypeId="urn:microsoft.com/office/officeart/2005/8/layout/hProcess7#1" loCatId="process" qsTypeId="urn:microsoft.com/office/officeart/2005/8/quickstyle/simple2" qsCatId="simple" csTypeId="urn:microsoft.com/office/officeart/2005/8/colors/accent0_3" csCatId="mainScheme" phldr="1"/>
      <dgm:spPr/>
      <dgm:t>
        <a:bodyPr/>
        <a:lstStyle/>
        <a:p>
          <a:endParaRPr lang="es-EC"/>
        </a:p>
      </dgm:t>
    </dgm:pt>
    <dgm:pt modelId="{0678CB69-C450-476D-B935-7484AC602254}">
      <dgm:prSet phldrT="[Texto]" custT="1"/>
      <dgm:spPr/>
      <dgm:t>
        <a:bodyPr/>
        <a:lstStyle/>
        <a:p>
          <a:pPr algn="ctr"/>
          <a:endParaRPr lang="es-EC" sz="1600" b="1" u="none" dirty="0"/>
        </a:p>
      </dgm:t>
    </dgm:pt>
    <dgm:pt modelId="{ECDC02C0-36E0-4C7B-B851-CFB33A564AA5}" type="parTrans" cxnId="{B904DE08-4ADB-4D2E-90BF-03660DD7B7C2}">
      <dgm:prSet/>
      <dgm:spPr/>
      <dgm:t>
        <a:bodyPr/>
        <a:lstStyle/>
        <a:p>
          <a:endParaRPr lang="es-EC" sz="2000"/>
        </a:p>
      </dgm:t>
    </dgm:pt>
    <dgm:pt modelId="{D742DD18-9A05-42D1-9A8F-3F2CF6D7857B}" type="sibTrans" cxnId="{B904DE08-4ADB-4D2E-90BF-03660DD7B7C2}">
      <dgm:prSet/>
      <dgm:spPr/>
      <dgm:t>
        <a:bodyPr/>
        <a:lstStyle/>
        <a:p>
          <a:endParaRPr lang="es-EC" sz="2000"/>
        </a:p>
      </dgm:t>
    </dgm:pt>
    <dgm:pt modelId="{50CF625D-2E2C-4563-BE59-ECC59B4DB27D}">
      <dgm:prSet phldrT="[Texto]" custT="1"/>
      <dgm:spPr/>
      <dgm:t>
        <a:bodyPr/>
        <a:lstStyle/>
        <a:p>
          <a:pPr algn="ctr"/>
          <a:endParaRPr lang="es-EC" sz="1800" b="1" u="none" dirty="0"/>
        </a:p>
      </dgm:t>
    </dgm:pt>
    <dgm:pt modelId="{0FA612B7-935C-4186-A1B1-2D374E2EE4FB}" type="parTrans" cxnId="{AD52D49E-9F7E-4E4F-8B6D-FF7CCC6EA455}">
      <dgm:prSet/>
      <dgm:spPr/>
      <dgm:t>
        <a:bodyPr/>
        <a:lstStyle/>
        <a:p>
          <a:endParaRPr lang="es-EC" sz="2000"/>
        </a:p>
      </dgm:t>
    </dgm:pt>
    <dgm:pt modelId="{A38FFFB6-EE81-4032-B9BC-647B82EC9D53}" type="sibTrans" cxnId="{AD52D49E-9F7E-4E4F-8B6D-FF7CCC6EA455}">
      <dgm:prSet/>
      <dgm:spPr/>
      <dgm:t>
        <a:bodyPr/>
        <a:lstStyle/>
        <a:p>
          <a:endParaRPr lang="es-EC" sz="2000"/>
        </a:p>
      </dgm:t>
    </dgm:pt>
    <dgm:pt modelId="{55A0D7B3-1F5A-4EEA-B9E5-963FFEA394E4}">
      <dgm:prSet custT="1"/>
      <dgm:spPr/>
      <dgm:t>
        <a:bodyPr/>
        <a:lstStyle/>
        <a:p>
          <a:pPr algn="ctr"/>
          <a:endParaRPr lang="es-EC" sz="1800" b="1" u="none" dirty="0"/>
        </a:p>
      </dgm:t>
    </dgm:pt>
    <dgm:pt modelId="{65CAAE8D-A2FF-4C98-8F3D-2004F5A2EFDF}" type="parTrans" cxnId="{6F46C786-E5E6-4F29-A4A7-496475E0C3E6}">
      <dgm:prSet/>
      <dgm:spPr/>
      <dgm:t>
        <a:bodyPr/>
        <a:lstStyle/>
        <a:p>
          <a:endParaRPr lang="es-EC" sz="2000"/>
        </a:p>
      </dgm:t>
    </dgm:pt>
    <dgm:pt modelId="{E9F2AF45-694E-4839-86DC-7832B8A9BD8B}" type="sibTrans" cxnId="{6F46C786-E5E6-4F29-A4A7-496475E0C3E6}">
      <dgm:prSet/>
      <dgm:spPr/>
      <dgm:t>
        <a:bodyPr/>
        <a:lstStyle/>
        <a:p>
          <a:endParaRPr lang="es-EC" sz="2000"/>
        </a:p>
      </dgm:t>
    </dgm:pt>
    <dgm:pt modelId="{18C2C9B8-8F3A-45B5-9DAC-EA8ED146FE4B}">
      <dgm:prSet custT="1"/>
      <dgm:spPr/>
      <dgm:t>
        <a:bodyPr/>
        <a:lstStyle/>
        <a:p>
          <a:endParaRPr lang="es-EC" sz="1800" b="1" dirty="0" smtClean="0"/>
        </a:p>
        <a:p>
          <a:r>
            <a:rPr lang="es-EC" sz="1800" b="1" dirty="0" smtClean="0"/>
            <a:t>PDOT</a:t>
          </a:r>
          <a:r>
            <a:rPr lang="es-EC" sz="1800" b="0" dirty="0" smtClean="0"/>
            <a:t> y los planes complementarios, aprobados por los GAD y los regímenes especiales en el ámbito de sus competencias.</a:t>
          </a:r>
          <a:endParaRPr lang="es-EC" sz="1800" dirty="0"/>
        </a:p>
      </dgm:t>
    </dgm:pt>
    <dgm:pt modelId="{16A47B97-CF09-4C6F-9BE1-09398C8E7695}" type="parTrans" cxnId="{F29AD82C-6EC7-4ECE-AC01-7A964733CCCA}">
      <dgm:prSet/>
      <dgm:spPr/>
      <dgm:t>
        <a:bodyPr/>
        <a:lstStyle/>
        <a:p>
          <a:endParaRPr lang="es-EC" sz="2000"/>
        </a:p>
      </dgm:t>
    </dgm:pt>
    <dgm:pt modelId="{785B399F-10DE-4141-B37A-E8CF0810343C}" type="sibTrans" cxnId="{F29AD82C-6EC7-4ECE-AC01-7A964733CCCA}">
      <dgm:prSet/>
      <dgm:spPr/>
      <dgm:t>
        <a:bodyPr/>
        <a:lstStyle/>
        <a:p>
          <a:endParaRPr lang="es-EC" sz="2000"/>
        </a:p>
      </dgm:t>
    </dgm:pt>
    <dgm:pt modelId="{65101A78-17F1-4842-973E-4B967014BBB6}">
      <dgm:prSet custT="1"/>
      <dgm:spPr/>
      <dgm:t>
        <a:bodyPr/>
        <a:lstStyle/>
        <a:p>
          <a:endParaRPr lang="es-EC" sz="1800" b="0" dirty="0" smtClean="0"/>
        </a:p>
        <a:p>
          <a:r>
            <a:rPr lang="es-EC" sz="1800" b="0" dirty="0" smtClean="0"/>
            <a:t>ETN , Planes especiales PEN y los planes sectoriales del Ejecutivo con incidencia en el territorio ; aprobados por el Ejecutivo</a:t>
          </a:r>
          <a:r>
            <a:rPr lang="es-EC" sz="1600" b="0" dirty="0" smtClean="0"/>
            <a:t>. </a:t>
          </a:r>
          <a:endParaRPr lang="es-EC" sz="1600" dirty="0"/>
        </a:p>
      </dgm:t>
    </dgm:pt>
    <dgm:pt modelId="{ABC47A3D-AAD9-40AA-BC46-E2E98ED80E94}" type="parTrans" cxnId="{A2620BAF-B151-4B95-A000-19F428011FAC}">
      <dgm:prSet/>
      <dgm:spPr/>
      <dgm:t>
        <a:bodyPr/>
        <a:lstStyle/>
        <a:p>
          <a:endParaRPr lang="es-EC" sz="2000"/>
        </a:p>
      </dgm:t>
    </dgm:pt>
    <dgm:pt modelId="{67FB05FC-0195-4FD2-B8C4-8BCAB4FDDCED}" type="sibTrans" cxnId="{A2620BAF-B151-4B95-A000-19F428011FAC}">
      <dgm:prSet/>
      <dgm:spPr/>
      <dgm:t>
        <a:bodyPr/>
        <a:lstStyle/>
        <a:p>
          <a:endParaRPr lang="es-EC" sz="2000"/>
        </a:p>
      </dgm:t>
    </dgm:pt>
    <dgm:pt modelId="{4E2079F1-1630-4E5B-9105-87548F298D3B}">
      <dgm:prSet custT="1"/>
      <dgm:spPr/>
      <dgm:t>
        <a:bodyPr/>
        <a:lstStyle/>
        <a:p>
          <a:endParaRPr lang="es-EC" sz="1800" b="0" dirty="0" smtClean="0"/>
        </a:p>
        <a:p>
          <a:endParaRPr lang="es-EC" sz="1800" b="0" dirty="0" smtClean="0"/>
        </a:p>
        <a:p>
          <a:r>
            <a:rPr lang="es-EC" sz="1800" b="0" dirty="0" smtClean="0"/>
            <a:t>Planes fronterizos, binacionales, regionales, y los demás que considere pertinentes.</a:t>
          </a:r>
          <a:endParaRPr lang="es-EC" sz="1800" dirty="0"/>
        </a:p>
      </dgm:t>
    </dgm:pt>
    <dgm:pt modelId="{3BA5BCFA-F858-494F-8D67-B247066FB101}" type="parTrans" cxnId="{669985D8-EF07-42D1-A603-DA26DFFBFC57}">
      <dgm:prSet/>
      <dgm:spPr/>
      <dgm:t>
        <a:bodyPr/>
        <a:lstStyle/>
        <a:p>
          <a:endParaRPr lang="es-EC" sz="2000"/>
        </a:p>
      </dgm:t>
    </dgm:pt>
    <dgm:pt modelId="{313DB1D3-4727-41AC-87FB-7B38E5F4FB6F}" type="sibTrans" cxnId="{669985D8-EF07-42D1-A603-DA26DFFBFC57}">
      <dgm:prSet/>
      <dgm:spPr/>
      <dgm:t>
        <a:bodyPr/>
        <a:lstStyle/>
        <a:p>
          <a:endParaRPr lang="es-EC" sz="2000"/>
        </a:p>
      </dgm:t>
    </dgm:pt>
    <dgm:pt modelId="{F5D46183-73A6-4A42-93E3-4616745A5802}" type="pres">
      <dgm:prSet presAssocID="{CA93D87A-17E7-4147-821B-0362B5B9F516}" presName="Name0" presStyleCnt="0">
        <dgm:presLayoutVars>
          <dgm:dir/>
          <dgm:animLvl val="lvl"/>
          <dgm:resizeHandles val="exact"/>
        </dgm:presLayoutVars>
      </dgm:prSet>
      <dgm:spPr/>
      <dgm:t>
        <a:bodyPr/>
        <a:lstStyle/>
        <a:p>
          <a:endParaRPr lang="es-EC"/>
        </a:p>
      </dgm:t>
    </dgm:pt>
    <dgm:pt modelId="{1786AA68-F967-459B-AE81-82F9FBAD65B9}" type="pres">
      <dgm:prSet presAssocID="{0678CB69-C450-476D-B935-7484AC602254}" presName="compositeNode" presStyleCnt="0">
        <dgm:presLayoutVars>
          <dgm:bulletEnabled val="1"/>
        </dgm:presLayoutVars>
      </dgm:prSet>
      <dgm:spPr/>
      <dgm:t>
        <a:bodyPr/>
        <a:lstStyle/>
        <a:p>
          <a:endParaRPr lang="es-EC"/>
        </a:p>
      </dgm:t>
    </dgm:pt>
    <dgm:pt modelId="{0695CA25-22FE-4564-8CFF-C283DBCE459A}" type="pres">
      <dgm:prSet presAssocID="{0678CB69-C450-476D-B935-7484AC602254}" presName="bgRect" presStyleLbl="node1" presStyleIdx="0" presStyleCnt="3"/>
      <dgm:spPr/>
      <dgm:t>
        <a:bodyPr/>
        <a:lstStyle/>
        <a:p>
          <a:endParaRPr lang="es-EC"/>
        </a:p>
      </dgm:t>
    </dgm:pt>
    <dgm:pt modelId="{B832B536-5EE3-46AE-82CC-39421E8CDD66}" type="pres">
      <dgm:prSet presAssocID="{0678CB69-C450-476D-B935-7484AC602254}" presName="parentNode" presStyleLbl="node1" presStyleIdx="0" presStyleCnt="3">
        <dgm:presLayoutVars>
          <dgm:chMax val="0"/>
          <dgm:bulletEnabled val="1"/>
        </dgm:presLayoutVars>
      </dgm:prSet>
      <dgm:spPr/>
      <dgm:t>
        <a:bodyPr/>
        <a:lstStyle/>
        <a:p>
          <a:endParaRPr lang="es-EC"/>
        </a:p>
      </dgm:t>
    </dgm:pt>
    <dgm:pt modelId="{D703CA20-3D5A-438B-9621-7A4EDCA79386}" type="pres">
      <dgm:prSet presAssocID="{0678CB69-C450-476D-B935-7484AC602254}" presName="childNode" presStyleLbl="node1" presStyleIdx="0" presStyleCnt="3">
        <dgm:presLayoutVars>
          <dgm:bulletEnabled val="1"/>
        </dgm:presLayoutVars>
      </dgm:prSet>
      <dgm:spPr/>
      <dgm:t>
        <a:bodyPr/>
        <a:lstStyle/>
        <a:p>
          <a:endParaRPr lang="es-EC"/>
        </a:p>
      </dgm:t>
    </dgm:pt>
    <dgm:pt modelId="{56CDE885-89A6-4B8B-ABF4-AFD82818F257}" type="pres">
      <dgm:prSet presAssocID="{D742DD18-9A05-42D1-9A8F-3F2CF6D7857B}" presName="hSp" presStyleCnt="0"/>
      <dgm:spPr/>
      <dgm:t>
        <a:bodyPr/>
        <a:lstStyle/>
        <a:p>
          <a:endParaRPr lang="es-EC"/>
        </a:p>
      </dgm:t>
    </dgm:pt>
    <dgm:pt modelId="{0E933776-AFBE-4D74-AE1E-1709C526A544}" type="pres">
      <dgm:prSet presAssocID="{D742DD18-9A05-42D1-9A8F-3F2CF6D7857B}" presName="vProcSp" presStyleCnt="0"/>
      <dgm:spPr/>
      <dgm:t>
        <a:bodyPr/>
        <a:lstStyle/>
        <a:p>
          <a:endParaRPr lang="es-EC"/>
        </a:p>
      </dgm:t>
    </dgm:pt>
    <dgm:pt modelId="{BC8F86C3-AEDA-4743-8E8D-2978729B7169}" type="pres">
      <dgm:prSet presAssocID="{D742DD18-9A05-42D1-9A8F-3F2CF6D7857B}" presName="vSp1" presStyleCnt="0"/>
      <dgm:spPr/>
      <dgm:t>
        <a:bodyPr/>
        <a:lstStyle/>
        <a:p>
          <a:endParaRPr lang="es-EC"/>
        </a:p>
      </dgm:t>
    </dgm:pt>
    <dgm:pt modelId="{E550C393-4CC1-4798-9F8C-D00F2FB16213}" type="pres">
      <dgm:prSet presAssocID="{D742DD18-9A05-42D1-9A8F-3F2CF6D7857B}" presName="simulatedConn" presStyleLbl="solidFgAcc1" presStyleIdx="0" presStyleCnt="2"/>
      <dgm:spPr/>
      <dgm:t>
        <a:bodyPr/>
        <a:lstStyle/>
        <a:p>
          <a:endParaRPr lang="es-EC"/>
        </a:p>
      </dgm:t>
    </dgm:pt>
    <dgm:pt modelId="{810EB7B1-AF83-4559-A886-4307E4237EE0}" type="pres">
      <dgm:prSet presAssocID="{D742DD18-9A05-42D1-9A8F-3F2CF6D7857B}" presName="vSp2" presStyleCnt="0"/>
      <dgm:spPr/>
      <dgm:t>
        <a:bodyPr/>
        <a:lstStyle/>
        <a:p>
          <a:endParaRPr lang="es-EC"/>
        </a:p>
      </dgm:t>
    </dgm:pt>
    <dgm:pt modelId="{4AB936B0-0B30-4847-A8D3-D3BEBA158FA3}" type="pres">
      <dgm:prSet presAssocID="{D742DD18-9A05-42D1-9A8F-3F2CF6D7857B}" presName="sibTrans" presStyleCnt="0"/>
      <dgm:spPr/>
      <dgm:t>
        <a:bodyPr/>
        <a:lstStyle/>
        <a:p>
          <a:endParaRPr lang="es-EC"/>
        </a:p>
      </dgm:t>
    </dgm:pt>
    <dgm:pt modelId="{3106308E-C3D0-4B6B-8ED3-DB02B0937F4A}" type="pres">
      <dgm:prSet presAssocID="{50CF625D-2E2C-4563-BE59-ECC59B4DB27D}" presName="compositeNode" presStyleCnt="0">
        <dgm:presLayoutVars>
          <dgm:bulletEnabled val="1"/>
        </dgm:presLayoutVars>
      </dgm:prSet>
      <dgm:spPr/>
      <dgm:t>
        <a:bodyPr/>
        <a:lstStyle/>
        <a:p>
          <a:endParaRPr lang="es-EC"/>
        </a:p>
      </dgm:t>
    </dgm:pt>
    <dgm:pt modelId="{1D168550-5715-4898-996C-BA292E63D5BA}" type="pres">
      <dgm:prSet presAssocID="{50CF625D-2E2C-4563-BE59-ECC59B4DB27D}" presName="bgRect" presStyleLbl="node1" presStyleIdx="1" presStyleCnt="3"/>
      <dgm:spPr/>
      <dgm:t>
        <a:bodyPr/>
        <a:lstStyle/>
        <a:p>
          <a:endParaRPr lang="es-EC"/>
        </a:p>
      </dgm:t>
    </dgm:pt>
    <dgm:pt modelId="{4F8F7397-C13D-42C1-B27D-F9DB0185A0F1}" type="pres">
      <dgm:prSet presAssocID="{50CF625D-2E2C-4563-BE59-ECC59B4DB27D}" presName="parentNode" presStyleLbl="node1" presStyleIdx="1" presStyleCnt="3">
        <dgm:presLayoutVars>
          <dgm:chMax val="0"/>
          <dgm:bulletEnabled val="1"/>
        </dgm:presLayoutVars>
      </dgm:prSet>
      <dgm:spPr/>
      <dgm:t>
        <a:bodyPr/>
        <a:lstStyle/>
        <a:p>
          <a:endParaRPr lang="es-EC"/>
        </a:p>
      </dgm:t>
    </dgm:pt>
    <dgm:pt modelId="{4F19E4D9-1097-4A13-A50C-D4898B3927FC}" type="pres">
      <dgm:prSet presAssocID="{50CF625D-2E2C-4563-BE59-ECC59B4DB27D}" presName="childNode" presStyleLbl="node1" presStyleIdx="1" presStyleCnt="3">
        <dgm:presLayoutVars>
          <dgm:bulletEnabled val="1"/>
        </dgm:presLayoutVars>
      </dgm:prSet>
      <dgm:spPr/>
      <dgm:t>
        <a:bodyPr/>
        <a:lstStyle/>
        <a:p>
          <a:endParaRPr lang="es-EC"/>
        </a:p>
      </dgm:t>
    </dgm:pt>
    <dgm:pt modelId="{959FA736-09CF-4295-A51E-41DCA9CF3C04}" type="pres">
      <dgm:prSet presAssocID="{A38FFFB6-EE81-4032-B9BC-647B82EC9D53}" presName="hSp" presStyleCnt="0"/>
      <dgm:spPr/>
      <dgm:t>
        <a:bodyPr/>
        <a:lstStyle/>
        <a:p>
          <a:endParaRPr lang="es-EC"/>
        </a:p>
      </dgm:t>
    </dgm:pt>
    <dgm:pt modelId="{0429DAA7-4219-44C3-928B-E815950312FB}" type="pres">
      <dgm:prSet presAssocID="{A38FFFB6-EE81-4032-B9BC-647B82EC9D53}" presName="vProcSp" presStyleCnt="0"/>
      <dgm:spPr/>
      <dgm:t>
        <a:bodyPr/>
        <a:lstStyle/>
        <a:p>
          <a:endParaRPr lang="es-EC"/>
        </a:p>
      </dgm:t>
    </dgm:pt>
    <dgm:pt modelId="{F0EA1BD7-CD7C-47D6-B19D-4E23620C1565}" type="pres">
      <dgm:prSet presAssocID="{A38FFFB6-EE81-4032-B9BC-647B82EC9D53}" presName="vSp1" presStyleCnt="0"/>
      <dgm:spPr/>
      <dgm:t>
        <a:bodyPr/>
        <a:lstStyle/>
        <a:p>
          <a:endParaRPr lang="es-EC"/>
        </a:p>
      </dgm:t>
    </dgm:pt>
    <dgm:pt modelId="{BEBE4127-BCB4-476C-9339-82E43275E950}" type="pres">
      <dgm:prSet presAssocID="{A38FFFB6-EE81-4032-B9BC-647B82EC9D53}" presName="simulatedConn" presStyleLbl="solidFgAcc1" presStyleIdx="1" presStyleCnt="2"/>
      <dgm:spPr/>
      <dgm:t>
        <a:bodyPr/>
        <a:lstStyle/>
        <a:p>
          <a:endParaRPr lang="es-EC"/>
        </a:p>
      </dgm:t>
    </dgm:pt>
    <dgm:pt modelId="{5B73DCC5-988F-4378-8823-A75F11B8BB28}" type="pres">
      <dgm:prSet presAssocID="{A38FFFB6-EE81-4032-B9BC-647B82EC9D53}" presName="vSp2" presStyleCnt="0"/>
      <dgm:spPr/>
      <dgm:t>
        <a:bodyPr/>
        <a:lstStyle/>
        <a:p>
          <a:endParaRPr lang="es-EC"/>
        </a:p>
      </dgm:t>
    </dgm:pt>
    <dgm:pt modelId="{BBF3ABAA-4337-4770-8469-CC2B5D0A6886}" type="pres">
      <dgm:prSet presAssocID="{A38FFFB6-EE81-4032-B9BC-647B82EC9D53}" presName="sibTrans" presStyleCnt="0"/>
      <dgm:spPr/>
      <dgm:t>
        <a:bodyPr/>
        <a:lstStyle/>
        <a:p>
          <a:endParaRPr lang="es-EC"/>
        </a:p>
      </dgm:t>
    </dgm:pt>
    <dgm:pt modelId="{9D2A5631-5497-4FCF-8DF0-C2D5846FD944}" type="pres">
      <dgm:prSet presAssocID="{55A0D7B3-1F5A-4EEA-B9E5-963FFEA394E4}" presName="compositeNode" presStyleCnt="0">
        <dgm:presLayoutVars>
          <dgm:bulletEnabled val="1"/>
        </dgm:presLayoutVars>
      </dgm:prSet>
      <dgm:spPr/>
      <dgm:t>
        <a:bodyPr/>
        <a:lstStyle/>
        <a:p>
          <a:endParaRPr lang="es-EC"/>
        </a:p>
      </dgm:t>
    </dgm:pt>
    <dgm:pt modelId="{1F6353A4-0023-4CDA-936E-73CD1694ACD0}" type="pres">
      <dgm:prSet presAssocID="{55A0D7B3-1F5A-4EEA-B9E5-963FFEA394E4}" presName="bgRect" presStyleLbl="node1" presStyleIdx="2" presStyleCnt="3"/>
      <dgm:spPr/>
      <dgm:t>
        <a:bodyPr/>
        <a:lstStyle/>
        <a:p>
          <a:endParaRPr lang="es-EC"/>
        </a:p>
      </dgm:t>
    </dgm:pt>
    <dgm:pt modelId="{AA326633-735E-425A-8902-D0684BBAEF1E}" type="pres">
      <dgm:prSet presAssocID="{55A0D7B3-1F5A-4EEA-B9E5-963FFEA394E4}" presName="parentNode" presStyleLbl="node1" presStyleIdx="2" presStyleCnt="3">
        <dgm:presLayoutVars>
          <dgm:chMax val="0"/>
          <dgm:bulletEnabled val="1"/>
        </dgm:presLayoutVars>
      </dgm:prSet>
      <dgm:spPr/>
      <dgm:t>
        <a:bodyPr/>
        <a:lstStyle/>
        <a:p>
          <a:endParaRPr lang="es-EC"/>
        </a:p>
      </dgm:t>
    </dgm:pt>
    <dgm:pt modelId="{458B7306-BA50-4452-9AD0-15493CE33474}" type="pres">
      <dgm:prSet presAssocID="{55A0D7B3-1F5A-4EEA-B9E5-963FFEA394E4}" presName="childNode" presStyleLbl="node1" presStyleIdx="2" presStyleCnt="3">
        <dgm:presLayoutVars>
          <dgm:bulletEnabled val="1"/>
        </dgm:presLayoutVars>
      </dgm:prSet>
      <dgm:spPr/>
      <dgm:t>
        <a:bodyPr/>
        <a:lstStyle/>
        <a:p>
          <a:endParaRPr lang="es-EC"/>
        </a:p>
      </dgm:t>
    </dgm:pt>
  </dgm:ptLst>
  <dgm:cxnLst>
    <dgm:cxn modelId="{6F46C786-E5E6-4F29-A4A7-496475E0C3E6}" srcId="{CA93D87A-17E7-4147-821B-0362B5B9F516}" destId="{55A0D7B3-1F5A-4EEA-B9E5-963FFEA394E4}" srcOrd="2" destOrd="0" parTransId="{65CAAE8D-A2FF-4C98-8F3D-2004F5A2EFDF}" sibTransId="{E9F2AF45-694E-4839-86DC-7832B8A9BD8B}"/>
    <dgm:cxn modelId="{F74DF609-C35F-4997-B370-11C1494C7BE3}" type="presOf" srcId="{CA93D87A-17E7-4147-821B-0362B5B9F516}" destId="{F5D46183-73A6-4A42-93E3-4616745A5802}" srcOrd="0" destOrd="0" presId="urn:microsoft.com/office/officeart/2005/8/layout/hProcess7#1"/>
    <dgm:cxn modelId="{E9778677-36A4-4CC1-9CFA-17A9745CE46E}" type="presOf" srcId="{50CF625D-2E2C-4563-BE59-ECC59B4DB27D}" destId="{1D168550-5715-4898-996C-BA292E63D5BA}" srcOrd="0" destOrd="0" presId="urn:microsoft.com/office/officeart/2005/8/layout/hProcess7#1"/>
    <dgm:cxn modelId="{76BF4E6E-1631-40EB-828E-757AEC2F7E0D}" type="presOf" srcId="{0678CB69-C450-476D-B935-7484AC602254}" destId="{B832B536-5EE3-46AE-82CC-39421E8CDD66}" srcOrd="1" destOrd="0" presId="urn:microsoft.com/office/officeart/2005/8/layout/hProcess7#1"/>
    <dgm:cxn modelId="{14F17921-4651-476B-A312-41F5E39AAA72}" type="presOf" srcId="{4E2079F1-1630-4E5B-9105-87548F298D3B}" destId="{D703CA20-3D5A-438B-9621-7A4EDCA79386}" srcOrd="0" destOrd="0" presId="urn:microsoft.com/office/officeart/2005/8/layout/hProcess7#1"/>
    <dgm:cxn modelId="{4C77F72D-9E6D-4D90-99A3-54DA1F1877DF}" type="presOf" srcId="{55A0D7B3-1F5A-4EEA-B9E5-963FFEA394E4}" destId="{1F6353A4-0023-4CDA-936E-73CD1694ACD0}" srcOrd="0" destOrd="0" presId="urn:microsoft.com/office/officeart/2005/8/layout/hProcess7#1"/>
    <dgm:cxn modelId="{669985D8-EF07-42D1-A603-DA26DFFBFC57}" srcId="{0678CB69-C450-476D-B935-7484AC602254}" destId="{4E2079F1-1630-4E5B-9105-87548F298D3B}" srcOrd="0" destOrd="0" parTransId="{3BA5BCFA-F858-494F-8D67-B247066FB101}" sibTransId="{313DB1D3-4727-41AC-87FB-7B38E5F4FB6F}"/>
    <dgm:cxn modelId="{AD52D49E-9F7E-4E4F-8B6D-FF7CCC6EA455}" srcId="{CA93D87A-17E7-4147-821B-0362B5B9F516}" destId="{50CF625D-2E2C-4563-BE59-ECC59B4DB27D}" srcOrd="1" destOrd="0" parTransId="{0FA612B7-935C-4186-A1B1-2D374E2EE4FB}" sibTransId="{A38FFFB6-EE81-4032-B9BC-647B82EC9D53}"/>
    <dgm:cxn modelId="{0D0B6D5E-BF78-43FD-A78D-2C7B30150F26}" type="presOf" srcId="{0678CB69-C450-476D-B935-7484AC602254}" destId="{0695CA25-22FE-4564-8CFF-C283DBCE459A}" srcOrd="0" destOrd="0" presId="urn:microsoft.com/office/officeart/2005/8/layout/hProcess7#1"/>
    <dgm:cxn modelId="{C92C1844-048D-4BC8-9647-DE35678584BE}" type="presOf" srcId="{18C2C9B8-8F3A-45B5-9DAC-EA8ED146FE4B}" destId="{458B7306-BA50-4452-9AD0-15493CE33474}" srcOrd="0" destOrd="0" presId="urn:microsoft.com/office/officeart/2005/8/layout/hProcess7#1"/>
    <dgm:cxn modelId="{A2620BAF-B151-4B95-A000-19F428011FAC}" srcId="{50CF625D-2E2C-4563-BE59-ECC59B4DB27D}" destId="{65101A78-17F1-4842-973E-4B967014BBB6}" srcOrd="0" destOrd="0" parTransId="{ABC47A3D-AAD9-40AA-BC46-E2E98ED80E94}" sibTransId="{67FB05FC-0195-4FD2-B8C4-8BCAB4FDDCED}"/>
    <dgm:cxn modelId="{F29AD82C-6EC7-4ECE-AC01-7A964733CCCA}" srcId="{55A0D7B3-1F5A-4EEA-B9E5-963FFEA394E4}" destId="{18C2C9B8-8F3A-45B5-9DAC-EA8ED146FE4B}" srcOrd="0" destOrd="0" parTransId="{16A47B97-CF09-4C6F-9BE1-09398C8E7695}" sibTransId="{785B399F-10DE-4141-B37A-E8CF0810343C}"/>
    <dgm:cxn modelId="{AE1F40B9-CF30-42D1-9C8A-040F9CC88E7E}" type="presOf" srcId="{65101A78-17F1-4842-973E-4B967014BBB6}" destId="{4F19E4D9-1097-4A13-A50C-D4898B3927FC}" srcOrd="0" destOrd="0" presId="urn:microsoft.com/office/officeart/2005/8/layout/hProcess7#1"/>
    <dgm:cxn modelId="{B904DE08-4ADB-4D2E-90BF-03660DD7B7C2}" srcId="{CA93D87A-17E7-4147-821B-0362B5B9F516}" destId="{0678CB69-C450-476D-B935-7484AC602254}" srcOrd="0" destOrd="0" parTransId="{ECDC02C0-36E0-4C7B-B851-CFB33A564AA5}" sibTransId="{D742DD18-9A05-42D1-9A8F-3F2CF6D7857B}"/>
    <dgm:cxn modelId="{35BCE352-60D5-4744-9542-2F4DA5245F2F}" type="presOf" srcId="{50CF625D-2E2C-4563-BE59-ECC59B4DB27D}" destId="{4F8F7397-C13D-42C1-B27D-F9DB0185A0F1}" srcOrd="1" destOrd="0" presId="urn:microsoft.com/office/officeart/2005/8/layout/hProcess7#1"/>
    <dgm:cxn modelId="{DC0CEB1B-4B15-4DEC-BD83-653117BD2C80}" type="presOf" srcId="{55A0D7B3-1F5A-4EEA-B9E5-963FFEA394E4}" destId="{AA326633-735E-425A-8902-D0684BBAEF1E}" srcOrd="1" destOrd="0" presId="urn:microsoft.com/office/officeart/2005/8/layout/hProcess7#1"/>
    <dgm:cxn modelId="{1D170948-0FE8-4BC7-8147-BAF16074F96A}" type="presParOf" srcId="{F5D46183-73A6-4A42-93E3-4616745A5802}" destId="{1786AA68-F967-459B-AE81-82F9FBAD65B9}" srcOrd="0" destOrd="0" presId="urn:microsoft.com/office/officeart/2005/8/layout/hProcess7#1"/>
    <dgm:cxn modelId="{3FB3D087-4065-4706-BA25-8834B086D188}" type="presParOf" srcId="{1786AA68-F967-459B-AE81-82F9FBAD65B9}" destId="{0695CA25-22FE-4564-8CFF-C283DBCE459A}" srcOrd="0" destOrd="0" presId="urn:microsoft.com/office/officeart/2005/8/layout/hProcess7#1"/>
    <dgm:cxn modelId="{347898BB-3984-4208-B8AA-F3E60E14F486}" type="presParOf" srcId="{1786AA68-F967-459B-AE81-82F9FBAD65B9}" destId="{B832B536-5EE3-46AE-82CC-39421E8CDD66}" srcOrd="1" destOrd="0" presId="urn:microsoft.com/office/officeart/2005/8/layout/hProcess7#1"/>
    <dgm:cxn modelId="{EAA2848B-1D5E-4FE2-900A-EE5605AC631A}" type="presParOf" srcId="{1786AA68-F967-459B-AE81-82F9FBAD65B9}" destId="{D703CA20-3D5A-438B-9621-7A4EDCA79386}" srcOrd="2" destOrd="0" presId="urn:microsoft.com/office/officeart/2005/8/layout/hProcess7#1"/>
    <dgm:cxn modelId="{70BF5BFE-C2E4-473C-80CC-6D77CB9EF2D9}" type="presParOf" srcId="{F5D46183-73A6-4A42-93E3-4616745A5802}" destId="{56CDE885-89A6-4B8B-ABF4-AFD82818F257}" srcOrd="1" destOrd="0" presId="urn:microsoft.com/office/officeart/2005/8/layout/hProcess7#1"/>
    <dgm:cxn modelId="{9F49E4B3-A624-4AF0-9BA2-900B327E6203}" type="presParOf" srcId="{F5D46183-73A6-4A42-93E3-4616745A5802}" destId="{0E933776-AFBE-4D74-AE1E-1709C526A544}" srcOrd="2" destOrd="0" presId="urn:microsoft.com/office/officeart/2005/8/layout/hProcess7#1"/>
    <dgm:cxn modelId="{D79849F2-84DD-46E5-A182-7DA6C35084A5}" type="presParOf" srcId="{0E933776-AFBE-4D74-AE1E-1709C526A544}" destId="{BC8F86C3-AEDA-4743-8E8D-2978729B7169}" srcOrd="0" destOrd="0" presId="urn:microsoft.com/office/officeart/2005/8/layout/hProcess7#1"/>
    <dgm:cxn modelId="{C57BBC4F-4DCA-4DF1-B43E-6B4D081E8F6A}" type="presParOf" srcId="{0E933776-AFBE-4D74-AE1E-1709C526A544}" destId="{E550C393-4CC1-4798-9F8C-D00F2FB16213}" srcOrd="1" destOrd="0" presId="urn:microsoft.com/office/officeart/2005/8/layout/hProcess7#1"/>
    <dgm:cxn modelId="{9E3F6091-D934-4DBA-8E13-88F5687C076F}" type="presParOf" srcId="{0E933776-AFBE-4D74-AE1E-1709C526A544}" destId="{810EB7B1-AF83-4559-A886-4307E4237EE0}" srcOrd="2" destOrd="0" presId="urn:microsoft.com/office/officeart/2005/8/layout/hProcess7#1"/>
    <dgm:cxn modelId="{31FCFCBF-0F22-4A2A-8CC8-8637131F69C2}" type="presParOf" srcId="{F5D46183-73A6-4A42-93E3-4616745A5802}" destId="{4AB936B0-0B30-4847-A8D3-D3BEBA158FA3}" srcOrd="3" destOrd="0" presId="urn:microsoft.com/office/officeart/2005/8/layout/hProcess7#1"/>
    <dgm:cxn modelId="{B0359B49-99C3-4A58-A883-2CA776EDA9D5}" type="presParOf" srcId="{F5D46183-73A6-4A42-93E3-4616745A5802}" destId="{3106308E-C3D0-4B6B-8ED3-DB02B0937F4A}" srcOrd="4" destOrd="0" presId="urn:microsoft.com/office/officeart/2005/8/layout/hProcess7#1"/>
    <dgm:cxn modelId="{4D2B70DE-F4A5-4EA4-A387-764F83E443E5}" type="presParOf" srcId="{3106308E-C3D0-4B6B-8ED3-DB02B0937F4A}" destId="{1D168550-5715-4898-996C-BA292E63D5BA}" srcOrd="0" destOrd="0" presId="urn:microsoft.com/office/officeart/2005/8/layout/hProcess7#1"/>
    <dgm:cxn modelId="{6520EDED-3025-418E-AA47-B28D8874957A}" type="presParOf" srcId="{3106308E-C3D0-4B6B-8ED3-DB02B0937F4A}" destId="{4F8F7397-C13D-42C1-B27D-F9DB0185A0F1}" srcOrd="1" destOrd="0" presId="urn:microsoft.com/office/officeart/2005/8/layout/hProcess7#1"/>
    <dgm:cxn modelId="{57780E4E-164B-407F-AEC4-5DD637B029D1}" type="presParOf" srcId="{3106308E-C3D0-4B6B-8ED3-DB02B0937F4A}" destId="{4F19E4D9-1097-4A13-A50C-D4898B3927FC}" srcOrd="2" destOrd="0" presId="urn:microsoft.com/office/officeart/2005/8/layout/hProcess7#1"/>
    <dgm:cxn modelId="{356FD15C-5AB8-486D-B3E3-75234DFC107B}" type="presParOf" srcId="{F5D46183-73A6-4A42-93E3-4616745A5802}" destId="{959FA736-09CF-4295-A51E-41DCA9CF3C04}" srcOrd="5" destOrd="0" presId="urn:microsoft.com/office/officeart/2005/8/layout/hProcess7#1"/>
    <dgm:cxn modelId="{A106F3B7-49D8-434B-BE0C-F9E861442A9F}" type="presParOf" srcId="{F5D46183-73A6-4A42-93E3-4616745A5802}" destId="{0429DAA7-4219-44C3-928B-E815950312FB}" srcOrd="6" destOrd="0" presId="urn:microsoft.com/office/officeart/2005/8/layout/hProcess7#1"/>
    <dgm:cxn modelId="{5CFCC918-A603-415F-9216-9546341A1C59}" type="presParOf" srcId="{0429DAA7-4219-44C3-928B-E815950312FB}" destId="{F0EA1BD7-CD7C-47D6-B19D-4E23620C1565}" srcOrd="0" destOrd="0" presId="urn:microsoft.com/office/officeart/2005/8/layout/hProcess7#1"/>
    <dgm:cxn modelId="{867AE432-4142-4BDC-BDF9-68DA49991423}" type="presParOf" srcId="{0429DAA7-4219-44C3-928B-E815950312FB}" destId="{BEBE4127-BCB4-476C-9339-82E43275E950}" srcOrd="1" destOrd="0" presId="urn:microsoft.com/office/officeart/2005/8/layout/hProcess7#1"/>
    <dgm:cxn modelId="{C48400BF-648F-4F3C-BFFA-068603C6A584}" type="presParOf" srcId="{0429DAA7-4219-44C3-928B-E815950312FB}" destId="{5B73DCC5-988F-4378-8823-A75F11B8BB28}" srcOrd="2" destOrd="0" presId="urn:microsoft.com/office/officeart/2005/8/layout/hProcess7#1"/>
    <dgm:cxn modelId="{B965BAFB-AC02-43F6-9D89-E780DFDE31CB}" type="presParOf" srcId="{F5D46183-73A6-4A42-93E3-4616745A5802}" destId="{BBF3ABAA-4337-4770-8469-CC2B5D0A6886}" srcOrd="7" destOrd="0" presId="urn:microsoft.com/office/officeart/2005/8/layout/hProcess7#1"/>
    <dgm:cxn modelId="{86D5F861-5B43-4737-AA27-47D66B0F283A}" type="presParOf" srcId="{F5D46183-73A6-4A42-93E3-4616745A5802}" destId="{9D2A5631-5497-4FCF-8DF0-C2D5846FD944}" srcOrd="8" destOrd="0" presId="urn:microsoft.com/office/officeart/2005/8/layout/hProcess7#1"/>
    <dgm:cxn modelId="{0119B148-3A96-44D7-9B12-4544632FF6E3}" type="presParOf" srcId="{9D2A5631-5497-4FCF-8DF0-C2D5846FD944}" destId="{1F6353A4-0023-4CDA-936E-73CD1694ACD0}" srcOrd="0" destOrd="0" presId="urn:microsoft.com/office/officeart/2005/8/layout/hProcess7#1"/>
    <dgm:cxn modelId="{1AD6C2CB-7D56-486F-BC3D-CCCB105ACC9B}" type="presParOf" srcId="{9D2A5631-5497-4FCF-8DF0-C2D5846FD944}" destId="{AA326633-735E-425A-8902-D0684BBAEF1E}" srcOrd="1" destOrd="0" presId="urn:microsoft.com/office/officeart/2005/8/layout/hProcess7#1"/>
    <dgm:cxn modelId="{49434DFD-7D07-4200-8582-A0821C392606}" type="presParOf" srcId="{9D2A5631-5497-4FCF-8DF0-C2D5846FD944}" destId="{458B7306-BA50-4452-9AD0-15493CE33474}" srcOrd="2" destOrd="0" presId="urn:microsoft.com/office/officeart/2005/8/layout/hProcess7#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BBB50F34-289A-4DCC-A36E-0EE3A3B6A978}"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s-EC"/>
        </a:p>
      </dgm:t>
    </dgm:pt>
    <dgm:pt modelId="{ACC84078-AEA6-4BE5-8EE7-7D61BCED6B82}">
      <dgm:prSet phldrT="[Texto]" custT="1"/>
      <dgm:spPr/>
      <dgm:t>
        <a:bodyPr/>
        <a:lstStyle/>
        <a:p>
          <a:r>
            <a:rPr lang="es-EC" sz="1400" b="1" dirty="0" smtClean="0"/>
            <a:t>CNP-Resolución 003</a:t>
          </a:r>
          <a:endParaRPr lang="es-EC" sz="1400" b="1" dirty="0"/>
        </a:p>
      </dgm:t>
    </dgm:pt>
    <dgm:pt modelId="{11EE9BEE-98F8-4FBD-AB6C-FA9BD1C08063}" type="parTrans" cxnId="{81BA978E-4D58-47E6-A20C-93D925D2EA13}">
      <dgm:prSet/>
      <dgm:spPr/>
      <dgm:t>
        <a:bodyPr/>
        <a:lstStyle/>
        <a:p>
          <a:endParaRPr lang="es-EC"/>
        </a:p>
      </dgm:t>
    </dgm:pt>
    <dgm:pt modelId="{788A4C45-F4F5-46AA-B4F2-9858C01DEBB2}" type="sibTrans" cxnId="{81BA978E-4D58-47E6-A20C-93D925D2EA13}">
      <dgm:prSet/>
      <dgm:spPr/>
      <dgm:t>
        <a:bodyPr/>
        <a:lstStyle/>
        <a:p>
          <a:endParaRPr lang="es-EC"/>
        </a:p>
      </dgm:t>
    </dgm:pt>
    <dgm:pt modelId="{64003D63-AFF2-4966-8E49-FD586A8B060B}">
      <dgm:prSet phldrT="[Texto]" custT="1"/>
      <dgm:spPr/>
      <dgm:t>
        <a:bodyPr/>
        <a:lstStyle/>
        <a:p>
          <a:r>
            <a:rPr lang="es-EC" sz="1400" b="1" dirty="0" smtClean="0"/>
            <a:t>CNP-001-2016</a:t>
          </a:r>
          <a:endParaRPr lang="es-EC" sz="1400" dirty="0"/>
        </a:p>
      </dgm:t>
    </dgm:pt>
    <dgm:pt modelId="{BE6645F2-9D93-424D-BC20-11437F392911}" type="parTrans" cxnId="{2A02C6F9-2BB3-4F9F-B074-3129E856200C}">
      <dgm:prSet/>
      <dgm:spPr/>
      <dgm:t>
        <a:bodyPr/>
        <a:lstStyle/>
        <a:p>
          <a:endParaRPr lang="es-EC"/>
        </a:p>
      </dgm:t>
    </dgm:pt>
    <dgm:pt modelId="{267C46BF-52F3-450D-AD41-20F59AD1BAAF}" type="sibTrans" cxnId="{2A02C6F9-2BB3-4F9F-B074-3129E856200C}">
      <dgm:prSet/>
      <dgm:spPr/>
      <dgm:t>
        <a:bodyPr/>
        <a:lstStyle/>
        <a:p>
          <a:endParaRPr lang="es-EC"/>
        </a:p>
      </dgm:t>
    </dgm:pt>
    <dgm:pt modelId="{F5ECE89A-D7AC-4595-AD48-76C7458323DC}">
      <dgm:prSet phldrT="[Texto]" custT="1"/>
      <dgm:spPr/>
      <dgm:t>
        <a:bodyPr/>
        <a:lstStyle/>
        <a:p>
          <a:r>
            <a:rPr lang="es-EC" sz="1400" b="1" dirty="0" smtClean="0"/>
            <a:t>CNP-Resolución 004</a:t>
          </a:r>
          <a:endParaRPr lang="es-EC" sz="1400" dirty="0"/>
        </a:p>
      </dgm:t>
    </dgm:pt>
    <dgm:pt modelId="{7A4DFE73-7915-430B-ADFC-D4EF96B5E27F}" type="sibTrans" cxnId="{221401BF-280A-4FB1-BB25-18E3EE35FD96}">
      <dgm:prSet/>
      <dgm:spPr/>
      <dgm:t>
        <a:bodyPr/>
        <a:lstStyle/>
        <a:p>
          <a:endParaRPr lang="es-EC"/>
        </a:p>
      </dgm:t>
    </dgm:pt>
    <dgm:pt modelId="{60FCF786-E617-4AFF-B9D1-540DB08591F9}" type="parTrans" cxnId="{221401BF-280A-4FB1-BB25-18E3EE35FD96}">
      <dgm:prSet/>
      <dgm:spPr/>
      <dgm:t>
        <a:bodyPr/>
        <a:lstStyle/>
        <a:p>
          <a:endParaRPr lang="es-EC"/>
        </a:p>
      </dgm:t>
    </dgm:pt>
    <dgm:pt modelId="{3AD083CD-D943-4D7E-A59C-A6043D042292}" type="pres">
      <dgm:prSet presAssocID="{BBB50F34-289A-4DCC-A36E-0EE3A3B6A978}" presName="Name0" presStyleCnt="0">
        <dgm:presLayoutVars>
          <dgm:dir/>
          <dgm:resizeHandles val="exact"/>
        </dgm:presLayoutVars>
      </dgm:prSet>
      <dgm:spPr/>
      <dgm:t>
        <a:bodyPr/>
        <a:lstStyle/>
        <a:p>
          <a:endParaRPr lang="es-EC"/>
        </a:p>
      </dgm:t>
    </dgm:pt>
    <dgm:pt modelId="{2D997E26-82E2-4BC9-BCE0-86DE0E7B6414}" type="pres">
      <dgm:prSet presAssocID="{BBB50F34-289A-4DCC-A36E-0EE3A3B6A978}" presName="arrow" presStyleLbl="bgShp" presStyleIdx="0" presStyleCnt="1"/>
      <dgm:spPr/>
    </dgm:pt>
    <dgm:pt modelId="{E622041F-E742-444E-935A-BA54AB42D0C8}" type="pres">
      <dgm:prSet presAssocID="{BBB50F34-289A-4DCC-A36E-0EE3A3B6A978}" presName="points" presStyleCnt="0"/>
      <dgm:spPr/>
    </dgm:pt>
    <dgm:pt modelId="{7685F608-A2D5-446B-9483-5A6DB88F46C5}" type="pres">
      <dgm:prSet presAssocID="{ACC84078-AEA6-4BE5-8EE7-7D61BCED6B82}" presName="compositeA" presStyleCnt="0"/>
      <dgm:spPr/>
    </dgm:pt>
    <dgm:pt modelId="{B07D1D04-84C8-461B-91CE-B367A0086E2F}" type="pres">
      <dgm:prSet presAssocID="{ACC84078-AEA6-4BE5-8EE7-7D61BCED6B82}" presName="textA" presStyleLbl="revTx" presStyleIdx="0" presStyleCnt="3" custScaleX="160581" custLinFactNeighborX="-1354" custLinFactNeighborY="5110">
        <dgm:presLayoutVars>
          <dgm:bulletEnabled val="1"/>
        </dgm:presLayoutVars>
      </dgm:prSet>
      <dgm:spPr/>
      <dgm:t>
        <a:bodyPr/>
        <a:lstStyle/>
        <a:p>
          <a:endParaRPr lang="es-EC"/>
        </a:p>
      </dgm:t>
    </dgm:pt>
    <dgm:pt modelId="{46263796-EE46-4E02-9694-0FC5DEDD0B9C}" type="pres">
      <dgm:prSet presAssocID="{ACC84078-AEA6-4BE5-8EE7-7D61BCED6B82}" presName="circleA" presStyleLbl="node1" presStyleIdx="0" presStyleCnt="3" custScaleX="133100" custScaleY="133100"/>
      <dgm:spPr/>
    </dgm:pt>
    <dgm:pt modelId="{34E718AA-A02D-49D9-8E0B-DBB6C250C26C}" type="pres">
      <dgm:prSet presAssocID="{ACC84078-AEA6-4BE5-8EE7-7D61BCED6B82}" presName="spaceA" presStyleCnt="0"/>
      <dgm:spPr/>
    </dgm:pt>
    <dgm:pt modelId="{48E19CF7-8F8E-40F9-9D53-E48941DE8C72}" type="pres">
      <dgm:prSet presAssocID="{788A4C45-F4F5-46AA-B4F2-9858C01DEBB2}" presName="space" presStyleCnt="0"/>
      <dgm:spPr/>
    </dgm:pt>
    <dgm:pt modelId="{BFC2193F-89B5-41EA-9127-DB8AFEAFE480}" type="pres">
      <dgm:prSet presAssocID="{F5ECE89A-D7AC-4595-AD48-76C7458323DC}" presName="compositeB" presStyleCnt="0"/>
      <dgm:spPr/>
    </dgm:pt>
    <dgm:pt modelId="{8614B453-5773-4EDF-BCB8-998EFF9B5DBD}" type="pres">
      <dgm:prSet presAssocID="{F5ECE89A-D7AC-4595-AD48-76C7458323DC}" presName="textB" presStyleLbl="revTx" presStyleIdx="1" presStyleCnt="3" custScaleX="119093" custLinFactNeighborX="-1935" custLinFactNeighborY="-71600">
        <dgm:presLayoutVars>
          <dgm:bulletEnabled val="1"/>
        </dgm:presLayoutVars>
      </dgm:prSet>
      <dgm:spPr/>
      <dgm:t>
        <a:bodyPr/>
        <a:lstStyle/>
        <a:p>
          <a:endParaRPr lang="es-EC"/>
        </a:p>
      </dgm:t>
    </dgm:pt>
    <dgm:pt modelId="{5831D65B-9B74-4476-ABDA-B12F873B66AF}" type="pres">
      <dgm:prSet presAssocID="{F5ECE89A-D7AC-4595-AD48-76C7458323DC}" presName="circleB" presStyleLbl="node1" presStyleIdx="1" presStyleCnt="3" custScaleX="133100" custScaleY="133100"/>
      <dgm:spPr/>
    </dgm:pt>
    <dgm:pt modelId="{6C205A90-49DE-4E0D-9AD8-4DE9BF2AB95E}" type="pres">
      <dgm:prSet presAssocID="{F5ECE89A-D7AC-4595-AD48-76C7458323DC}" presName="spaceB" presStyleCnt="0"/>
      <dgm:spPr/>
    </dgm:pt>
    <dgm:pt modelId="{6329C755-9DA7-4CAB-BA1A-2E59E0FEACCF}" type="pres">
      <dgm:prSet presAssocID="{7A4DFE73-7915-430B-ADFC-D4EF96B5E27F}" presName="space" presStyleCnt="0"/>
      <dgm:spPr/>
    </dgm:pt>
    <dgm:pt modelId="{570484F9-FCAC-48B4-91AC-C54AA20307C6}" type="pres">
      <dgm:prSet presAssocID="{64003D63-AFF2-4966-8E49-FD586A8B060B}" presName="compositeA" presStyleCnt="0"/>
      <dgm:spPr/>
    </dgm:pt>
    <dgm:pt modelId="{9FB2C70B-4A0F-495F-968C-142E22061578}" type="pres">
      <dgm:prSet presAssocID="{64003D63-AFF2-4966-8E49-FD586A8B060B}" presName="textA" presStyleLbl="revTx" presStyleIdx="2" presStyleCnt="3" custLinFactNeighborX="1978" custLinFactNeighborY="3134">
        <dgm:presLayoutVars>
          <dgm:bulletEnabled val="1"/>
        </dgm:presLayoutVars>
      </dgm:prSet>
      <dgm:spPr/>
      <dgm:t>
        <a:bodyPr/>
        <a:lstStyle/>
        <a:p>
          <a:endParaRPr lang="es-EC"/>
        </a:p>
      </dgm:t>
    </dgm:pt>
    <dgm:pt modelId="{7DBAA7E3-9C3A-4802-BA59-2A1B3AA9177C}" type="pres">
      <dgm:prSet presAssocID="{64003D63-AFF2-4966-8E49-FD586A8B060B}" presName="circleA" presStyleLbl="node1" presStyleIdx="2" presStyleCnt="3" custScaleX="133100" custScaleY="133100"/>
      <dgm:spPr>
        <a:blipFill rotWithShape="0">
          <a:blip xmlns:r="http://schemas.openxmlformats.org/officeDocument/2006/relationships" r:embed="rId1"/>
          <a:stretch>
            <a:fillRect/>
          </a:stretch>
        </a:blipFill>
      </dgm:spPr>
      <dgm:t>
        <a:bodyPr/>
        <a:lstStyle/>
        <a:p>
          <a:endParaRPr lang="es-EC"/>
        </a:p>
      </dgm:t>
    </dgm:pt>
    <dgm:pt modelId="{F020613C-7706-4346-860D-09056A73BEF7}" type="pres">
      <dgm:prSet presAssocID="{64003D63-AFF2-4966-8E49-FD586A8B060B}" presName="spaceA" presStyleCnt="0"/>
      <dgm:spPr/>
    </dgm:pt>
  </dgm:ptLst>
  <dgm:cxnLst>
    <dgm:cxn modelId="{DC261065-F0E0-4B89-9EF0-0A590FEBA454}" type="presOf" srcId="{ACC84078-AEA6-4BE5-8EE7-7D61BCED6B82}" destId="{B07D1D04-84C8-461B-91CE-B367A0086E2F}" srcOrd="0" destOrd="0" presId="urn:microsoft.com/office/officeart/2005/8/layout/hProcess11"/>
    <dgm:cxn modelId="{6B8544DB-93BB-4132-833B-4A2EDBD8967B}" type="presOf" srcId="{64003D63-AFF2-4966-8E49-FD586A8B060B}" destId="{9FB2C70B-4A0F-495F-968C-142E22061578}" srcOrd="0" destOrd="0" presId="urn:microsoft.com/office/officeart/2005/8/layout/hProcess11"/>
    <dgm:cxn modelId="{81BA978E-4D58-47E6-A20C-93D925D2EA13}" srcId="{BBB50F34-289A-4DCC-A36E-0EE3A3B6A978}" destId="{ACC84078-AEA6-4BE5-8EE7-7D61BCED6B82}" srcOrd="0" destOrd="0" parTransId="{11EE9BEE-98F8-4FBD-AB6C-FA9BD1C08063}" sibTransId="{788A4C45-F4F5-46AA-B4F2-9858C01DEBB2}"/>
    <dgm:cxn modelId="{40261A8C-3C6B-45C1-82ED-226CF7D5420A}" type="presOf" srcId="{F5ECE89A-D7AC-4595-AD48-76C7458323DC}" destId="{8614B453-5773-4EDF-BCB8-998EFF9B5DBD}" srcOrd="0" destOrd="0" presId="urn:microsoft.com/office/officeart/2005/8/layout/hProcess11"/>
    <dgm:cxn modelId="{8FBE58F7-0BDF-4378-A067-142CC8964A2A}" type="presOf" srcId="{BBB50F34-289A-4DCC-A36E-0EE3A3B6A978}" destId="{3AD083CD-D943-4D7E-A59C-A6043D042292}" srcOrd="0" destOrd="0" presId="urn:microsoft.com/office/officeart/2005/8/layout/hProcess11"/>
    <dgm:cxn modelId="{221401BF-280A-4FB1-BB25-18E3EE35FD96}" srcId="{BBB50F34-289A-4DCC-A36E-0EE3A3B6A978}" destId="{F5ECE89A-D7AC-4595-AD48-76C7458323DC}" srcOrd="1" destOrd="0" parTransId="{60FCF786-E617-4AFF-B9D1-540DB08591F9}" sibTransId="{7A4DFE73-7915-430B-ADFC-D4EF96B5E27F}"/>
    <dgm:cxn modelId="{2A02C6F9-2BB3-4F9F-B074-3129E856200C}" srcId="{BBB50F34-289A-4DCC-A36E-0EE3A3B6A978}" destId="{64003D63-AFF2-4966-8E49-FD586A8B060B}" srcOrd="2" destOrd="0" parTransId="{BE6645F2-9D93-424D-BC20-11437F392911}" sibTransId="{267C46BF-52F3-450D-AD41-20F59AD1BAAF}"/>
    <dgm:cxn modelId="{2EE1A720-6D47-4EC6-8495-CE5B20FF00E4}" type="presParOf" srcId="{3AD083CD-D943-4D7E-A59C-A6043D042292}" destId="{2D997E26-82E2-4BC9-BCE0-86DE0E7B6414}" srcOrd="0" destOrd="0" presId="urn:microsoft.com/office/officeart/2005/8/layout/hProcess11"/>
    <dgm:cxn modelId="{08971ACA-0461-43BB-A309-46365180EDF6}" type="presParOf" srcId="{3AD083CD-D943-4D7E-A59C-A6043D042292}" destId="{E622041F-E742-444E-935A-BA54AB42D0C8}" srcOrd="1" destOrd="0" presId="urn:microsoft.com/office/officeart/2005/8/layout/hProcess11"/>
    <dgm:cxn modelId="{3CCC446C-1B07-4CC1-BDE1-399B6FAEE827}" type="presParOf" srcId="{E622041F-E742-444E-935A-BA54AB42D0C8}" destId="{7685F608-A2D5-446B-9483-5A6DB88F46C5}" srcOrd="0" destOrd="0" presId="urn:microsoft.com/office/officeart/2005/8/layout/hProcess11"/>
    <dgm:cxn modelId="{0DDD59CE-90C0-40CB-90A2-4DB33B5B5F5B}" type="presParOf" srcId="{7685F608-A2D5-446B-9483-5A6DB88F46C5}" destId="{B07D1D04-84C8-461B-91CE-B367A0086E2F}" srcOrd="0" destOrd="0" presId="urn:microsoft.com/office/officeart/2005/8/layout/hProcess11"/>
    <dgm:cxn modelId="{33F72577-C8B5-483D-AA83-CABAF27A8FDF}" type="presParOf" srcId="{7685F608-A2D5-446B-9483-5A6DB88F46C5}" destId="{46263796-EE46-4E02-9694-0FC5DEDD0B9C}" srcOrd="1" destOrd="0" presId="urn:microsoft.com/office/officeart/2005/8/layout/hProcess11"/>
    <dgm:cxn modelId="{6F3FF9E3-A861-4D66-BACA-5EDD34E7F388}" type="presParOf" srcId="{7685F608-A2D5-446B-9483-5A6DB88F46C5}" destId="{34E718AA-A02D-49D9-8E0B-DBB6C250C26C}" srcOrd="2" destOrd="0" presId="urn:microsoft.com/office/officeart/2005/8/layout/hProcess11"/>
    <dgm:cxn modelId="{98BDFBC3-DB4C-4536-990C-7512833F5423}" type="presParOf" srcId="{E622041F-E742-444E-935A-BA54AB42D0C8}" destId="{48E19CF7-8F8E-40F9-9D53-E48941DE8C72}" srcOrd="1" destOrd="0" presId="urn:microsoft.com/office/officeart/2005/8/layout/hProcess11"/>
    <dgm:cxn modelId="{A324DBFC-4EAF-4109-86B4-4B2E47FDEEDD}" type="presParOf" srcId="{E622041F-E742-444E-935A-BA54AB42D0C8}" destId="{BFC2193F-89B5-41EA-9127-DB8AFEAFE480}" srcOrd="2" destOrd="0" presId="urn:microsoft.com/office/officeart/2005/8/layout/hProcess11"/>
    <dgm:cxn modelId="{53796A4C-AD6E-4A9D-B1D9-F124C7BB66D0}" type="presParOf" srcId="{BFC2193F-89B5-41EA-9127-DB8AFEAFE480}" destId="{8614B453-5773-4EDF-BCB8-998EFF9B5DBD}" srcOrd="0" destOrd="0" presId="urn:microsoft.com/office/officeart/2005/8/layout/hProcess11"/>
    <dgm:cxn modelId="{2711EFE7-13F9-4929-82C7-169CA80794F8}" type="presParOf" srcId="{BFC2193F-89B5-41EA-9127-DB8AFEAFE480}" destId="{5831D65B-9B74-4476-ABDA-B12F873B66AF}" srcOrd="1" destOrd="0" presId="urn:microsoft.com/office/officeart/2005/8/layout/hProcess11"/>
    <dgm:cxn modelId="{69A6A1CB-4837-44DD-9A27-074508F34FC0}" type="presParOf" srcId="{BFC2193F-89B5-41EA-9127-DB8AFEAFE480}" destId="{6C205A90-49DE-4E0D-9AD8-4DE9BF2AB95E}" srcOrd="2" destOrd="0" presId="urn:microsoft.com/office/officeart/2005/8/layout/hProcess11"/>
    <dgm:cxn modelId="{A4121DC4-48CB-4797-867B-1A5AACA26F49}" type="presParOf" srcId="{E622041F-E742-444E-935A-BA54AB42D0C8}" destId="{6329C755-9DA7-4CAB-BA1A-2E59E0FEACCF}" srcOrd="3" destOrd="0" presId="urn:microsoft.com/office/officeart/2005/8/layout/hProcess11"/>
    <dgm:cxn modelId="{9F187460-DF75-45A4-B0F1-6269A1967DB6}" type="presParOf" srcId="{E622041F-E742-444E-935A-BA54AB42D0C8}" destId="{570484F9-FCAC-48B4-91AC-C54AA20307C6}" srcOrd="4" destOrd="0" presId="urn:microsoft.com/office/officeart/2005/8/layout/hProcess11"/>
    <dgm:cxn modelId="{57ADB3DE-274E-4100-9854-1337C1D9BF68}" type="presParOf" srcId="{570484F9-FCAC-48B4-91AC-C54AA20307C6}" destId="{9FB2C70B-4A0F-495F-968C-142E22061578}" srcOrd="0" destOrd="0" presId="urn:microsoft.com/office/officeart/2005/8/layout/hProcess11"/>
    <dgm:cxn modelId="{3145622E-F43F-481C-AC4C-6D480356EE92}" type="presParOf" srcId="{570484F9-FCAC-48B4-91AC-C54AA20307C6}" destId="{7DBAA7E3-9C3A-4802-BA59-2A1B3AA9177C}" srcOrd="1" destOrd="0" presId="urn:microsoft.com/office/officeart/2005/8/layout/hProcess11"/>
    <dgm:cxn modelId="{F3589827-4165-4464-8AD6-6BAF5235C45B}" type="presParOf" srcId="{570484F9-FCAC-48B4-91AC-C54AA20307C6}" destId="{F020613C-7706-4346-860D-09056A73BEF7}"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C7D5F-DB7D-4FDB-A8A9-67E6D157FA62}">
      <dsp:nvSpPr>
        <dsp:cNvPr id="0" name=""/>
        <dsp:cNvSpPr/>
      </dsp:nvSpPr>
      <dsp:spPr>
        <a:xfrm>
          <a:off x="915955" y="109118"/>
          <a:ext cx="1707479" cy="1024487"/>
        </a:xfrm>
        <a:prstGeom prst="rect">
          <a:avLst/>
        </a:prstGeom>
        <a:solidFill>
          <a:schemeClr val="lt1">
            <a:hueOff val="0"/>
            <a:satOff val="0"/>
            <a:lumOff val="0"/>
            <a:alphaOff val="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Constitución</a:t>
          </a:r>
        </a:p>
        <a:p>
          <a:pPr lvl="0" algn="ctr" defTabSz="889000">
            <a:lnSpc>
              <a:spcPct val="90000"/>
            </a:lnSpc>
            <a:spcBef>
              <a:spcPct val="0"/>
            </a:spcBef>
            <a:spcAft>
              <a:spcPct val="35000"/>
            </a:spcAft>
          </a:pPr>
          <a:r>
            <a:rPr lang="es-EC" sz="1400" kern="1200" dirty="0" smtClean="0"/>
            <a:t>2008</a:t>
          </a:r>
          <a:endParaRPr lang="es-EC" sz="1400" kern="1200" dirty="0"/>
        </a:p>
      </dsp:txBody>
      <dsp:txXfrm>
        <a:off x="915955" y="109118"/>
        <a:ext cx="1707479" cy="1024487"/>
      </dsp:txXfrm>
    </dsp:sp>
    <dsp:sp modelId="{11D36D61-92F3-486A-A961-8D3D20F05C20}">
      <dsp:nvSpPr>
        <dsp:cNvPr id="0" name=""/>
        <dsp:cNvSpPr/>
      </dsp:nvSpPr>
      <dsp:spPr>
        <a:xfrm>
          <a:off x="915955" y="1264214"/>
          <a:ext cx="1707479" cy="1024487"/>
        </a:xfrm>
        <a:prstGeom prst="rect">
          <a:avLst/>
        </a:prstGeom>
        <a:solidFill>
          <a:schemeClr val="lt1">
            <a:hueOff val="0"/>
            <a:satOff val="0"/>
            <a:lumOff val="0"/>
            <a:alphaOff val="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COOTAD</a:t>
          </a:r>
        </a:p>
        <a:p>
          <a:pPr lvl="0" algn="ctr" defTabSz="889000">
            <a:lnSpc>
              <a:spcPct val="90000"/>
            </a:lnSpc>
            <a:spcBef>
              <a:spcPct val="0"/>
            </a:spcBef>
            <a:spcAft>
              <a:spcPct val="35000"/>
            </a:spcAft>
          </a:pPr>
          <a:r>
            <a:rPr lang="es-EC" sz="1400" kern="1200" dirty="0" smtClean="0"/>
            <a:t>2010</a:t>
          </a:r>
          <a:endParaRPr lang="es-EC" sz="1400" kern="1200" dirty="0"/>
        </a:p>
      </dsp:txBody>
      <dsp:txXfrm>
        <a:off x="915955" y="1264214"/>
        <a:ext cx="1707479" cy="1024487"/>
      </dsp:txXfrm>
    </dsp:sp>
    <dsp:sp modelId="{23CC791B-E5D3-4526-8523-1401DE04D866}">
      <dsp:nvSpPr>
        <dsp:cNvPr id="0" name=""/>
        <dsp:cNvSpPr/>
      </dsp:nvSpPr>
      <dsp:spPr>
        <a:xfrm>
          <a:off x="915955" y="2392550"/>
          <a:ext cx="1707479" cy="1024487"/>
        </a:xfrm>
        <a:prstGeom prst="rect">
          <a:avLst/>
        </a:prstGeom>
        <a:solidFill>
          <a:schemeClr val="lt1">
            <a:hueOff val="0"/>
            <a:satOff val="0"/>
            <a:lumOff val="0"/>
            <a:alphaOff val="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ct val="35000"/>
            </a:spcAft>
          </a:pPr>
          <a:r>
            <a:rPr lang="es-EC" sz="2000" kern="1200" dirty="0" smtClean="0"/>
            <a:t>COPFP</a:t>
          </a:r>
        </a:p>
        <a:p>
          <a:pPr lvl="0" algn="ctr" defTabSz="889000">
            <a:lnSpc>
              <a:spcPct val="100000"/>
            </a:lnSpc>
            <a:spcBef>
              <a:spcPct val="0"/>
            </a:spcBef>
            <a:spcAft>
              <a:spcPts val="0"/>
            </a:spcAft>
          </a:pPr>
          <a:r>
            <a:rPr lang="es-EC" sz="1400" kern="1200" dirty="0" smtClean="0"/>
            <a:t>2010</a:t>
          </a:r>
          <a:endParaRPr lang="es-EC" sz="1400" kern="1200" dirty="0"/>
        </a:p>
      </dsp:txBody>
      <dsp:txXfrm>
        <a:off x="915955" y="2392550"/>
        <a:ext cx="1707479" cy="1024487"/>
      </dsp:txXfrm>
    </dsp:sp>
    <dsp:sp modelId="{E7CA2918-5494-449F-A71A-38E0561D40DE}">
      <dsp:nvSpPr>
        <dsp:cNvPr id="0" name=""/>
        <dsp:cNvSpPr/>
      </dsp:nvSpPr>
      <dsp:spPr>
        <a:xfrm>
          <a:off x="915955" y="3534266"/>
          <a:ext cx="1707479" cy="1024487"/>
        </a:xfrm>
        <a:prstGeom prst="rect">
          <a:avLst/>
        </a:prstGeom>
        <a:solidFill>
          <a:schemeClr val="lt1">
            <a:hueOff val="0"/>
            <a:satOff val="0"/>
            <a:lumOff val="0"/>
            <a:alphaOff val="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LOOTUGS</a:t>
          </a:r>
          <a:endParaRPr lang="es-EC" sz="3200" kern="1200" dirty="0" smtClean="0"/>
        </a:p>
        <a:p>
          <a:pPr lvl="0" algn="ctr" defTabSz="889000">
            <a:lnSpc>
              <a:spcPct val="90000"/>
            </a:lnSpc>
            <a:spcBef>
              <a:spcPct val="0"/>
            </a:spcBef>
            <a:spcAft>
              <a:spcPct val="35000"/>
            </a:spcAft>
          </a:pPr>
          <a:r>
            <a:rPr lang="es-EC" sz="1400" kern="1200" dirty="0" smtClean="0"/>
            <a:t>2016</a:t>
          </a:r>
          <a:endParaRPr lang="es-EC" sz="1400" kern="1200" dirty="0"/>
        </a:p>
      </dsp:txBody>
      <dsp:txXfrm>
        <a:off x="915955" y="3534266"/>
        <a:ext cx="1707479" cy="102448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37CD4-5C3A-44D9-8AD7-8556E2B4503B}">
      <dsp:nvSpPr>
        <dsp:cNvPr id="0" name=""/>
        <dsp:cNvSpPr/>
      </dsp:nvSpPr>
      <dsp:spPr>
        <a:xfrm>
          <a:off x="2263160" y="1612"/>
          <a:ext cx="5972028" cy="1278858"/>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C" sz="1600" b="0" kern="1200" dirty="0" smtClean="0"/>
            <a:t>Lineamientos para la elaboración de Planes de Desarrollo y  Ordenamiento Territorial de los Gobiernos Autónomos Descentralizados.</a:t>
          </a:r>
          <a:endParaRPr lang="es-EC" sz="1600" kern="1200" dirty="0"/>
        </a:p>
        <a:p>
          <a:pPr marL="171450" lvl="1" indent="-171450" algn="just" defTabSz="711200">
            <a:lnSpc>
              <a:spcPct val="90000"/>
            </a:lnSpc>
            <a:spcBef>
              <a:spcPct val="0"/>
            </a:spcBef>
            <a:spcAft>
              <a:spcPct val="15000"/>
            </a:spcAft>
            <a:buChar char="••"/>
          </a:pPr>
          <a:r>
            <a:rPr lang="es-EC" sz="1600" kern="1200" dirty="0" smtClean="0"/>
            <a:t>Información cartográfica y estadística</a:t>
          </a:r>
          <a:endParaRPr lang="es-EC" sz="1600" kern="1200" dirty="0"/>
        </a:p>
      </dsp:txBody>
      <dsp:txXfrm>
        <a:off x="2263160" y="161469"/>
        <a:ext cx="5492456" cy="959144"/>
      </dsp:txXfrm>
    </dsp:sp>
    <dsp:sp modelId="{8000DB35-9F95-433F-A0B6-EF8542CCD3C5}">
      <dsp:nvSpPr>
        <dsp:cNvPr id="0" name=""/>
        <dsp:cNvSpPr/>
      </dsp:nvSpPr>
      <dsp:spPr>
        <a:xfrm>
          <a:off x="236690" y="89296"/>
          <a:ext cx="1914814" cy="1100265"/>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b="1" u="none" kern="1200" dirty="0" smtClean="0">
              <a:latin typeface="Calibri" panose="020F0502020204030204" pitchFamily="34" charset="0"/>
            </a:rPr>
            <a:t>Guías Metodológicas e Insumos técnicos</a:t>
          </a:r>
          <a:endParaRPr lang="es-EC" sz="1600" b="0" u="none" kern="1200" dirty="0"/>
        </a:p>
      </dsp:txBody>
      <dsp:txXfrm>
        <a:off x="290401" y="143007"/>
        <a:ext cx="1807392" cy="992843"/>
      </dsp:txXfrm>
    </dsp:sp>
    <dsp:sp modelId="{B7D6BB00-F694-4186-A809-61C2D89BFF06}">
      <dsp:nvSpPr>
        <dsp:cNvPr id="0" name=""/>
        <dsp:cNvSpPr/>
      </dsp:nvSpPr>
      <dsp:spPr>
        <a:xfrm>
          <a:off x="2317631" y="1408356"/>
          <a:ext cx="5972028" cy="1278858"/>
        </a:xfrm>
        <a:prstGeom prst="rightArrow">
          <a:avLst>
            <a:gd name="adj1" fmla="val 75000"/>
            <a:gd name="adj2" fmla="val 50000"/>
          </a:avLst>
        </a:prstGeom>
        <a:solidFill>
          <a:schemeClr val="accent2">
            <a:tint val="40000"/>
            <a:alpha val="90000"/>
            <a:hueOff val="1675274"/>
            <a:satOff val="-1459"/>
            <a:lumOff val="-2"/>
            <a:alphaOff val="0"/>
          </a:schemeClr>
        </a:solidFill>
        <a:ln w="25400" cap="flat" cmpd="sng" algn="ctr">
          <a:solidFill>
            <a:schemeClr val="accent2">
              <a:tint val="40000"/>
              <a:alpha val="90000"/>
              <a:hueOff val="1675274"/>
              <a:satOff val="-1459"/>
              <a:lumOff val="-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smtClean="0">
              <a:latin typeface="Calibri" panose="020F0502020204030204" pitchFamily="34" charset="0"/>
            </a:rPr>
            <a:t>Proceso de actualización y/o formulación de los PDOT con los GAD y equipos responsables de los planes (Técnicos y Consultores).</a:t>
          </a:r>
          <a:endParaRPr lang="es-EC" sz="1600" kern="1200" dirty="0"/>
        </a:p>
      </dsp:txBody>
      <dsp:txXfrm>
        <a:off x="2317631" y="1568213"/>
        <a:ext cx="5492456" cy="959144"/>
      </dsp:txXfrm>
    </dsp:sp>
    <dsp:sp modelId="{848B4C01-B978-4F53-9819-2100A25ECFAF}">
      <dsp:nvSpPr>
        <dsp:cNvPr id="0" name=""/>
        <dsp:cNvSpPr/>
      </dsp:nvSpPr>
      <dsp:spPr>
        <a:xfrm>
          <a:off x="293874" y="1497652"/>
          <a:ext cx="2023756" cy="1100265"/>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b="1" u="none" kern="1200" dirty="0" smtClean="0">
              <a:latin typeface="Calibri" panose="020F0502020204030204" pitchFamily="34" charset="0"/>
            </a:rPr>
            <a:t>Asesorías, capacitaciones y acompañamientos</a:t>
          </a:r>
          <a:endParaRPr lang="es-EC" sz="1600" u="none" kern="1200" dirty="0"/>
        </a:p>
      </dsp:txBody>
      <dsp:txXfrm>
        <a:off x="347585" y="1551363"/>
        <a:ext cx="1916334" cy="992843"/>
      </dsp:txXfrm>
    </dsp:sp>
    <dsp:sp modelId="{AEF619C4-741E-4008-BC16-B8DDECD968F5}">
      <dsp:nvSpPr>
        <dsp:cNvPr id="0" name=""/>
        <dsp:cNvSpPr/>
      </dsp:nvSpPr>
      <dsp:spPr>
        <a:xfrm>
          <a:off x="2276653" y="2815100"/>
          <a:ext cx="5972028" cy="1278858"/>
        </a:xfrm>
        <a:prstGeom prst="rightArrow">
          <a:avLst>
            <a:gd name="adj1" fmla="val 75000"/>
            <a:gd name="adj2" fmla="val 50000"/>
          </a:avLst>
        </a:prstGeom>
        <a:solidFill>
          <a:schemeClr val="accent3">
            <a:lumMod val="20000"/>
            <a:lumOff val="80000"/>
            <a:alpha val="90000"/>
          </a:schemeClr>
        </a:solidFill>
        <a:ln w="25400" cap="flat" cmpd="sng" algn="ctr">
          <a:solidFill>
            <a:schemeClr val="accent2">
              <a:tint val="40000"/>
              <a:alpha val="90000"/>
              <a:hueOff val="3350547"/>
              <a:satOff val="-2919"/>
              <a:lumOff val="-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smtClean="0">
              <a:latin typeface="Calibri" panose="020F0502020204030204" pitchFamily="34" charset="0"/>
            </a:rPr>
            <a:t>Módulo de Planificación.</a:t>
          </a:r>
          <a:endParaRPr lang="es-EC" sz="1600" kern="1200" dirty="0"/>
        </a:p>
        <a:p>
          <a:pPr marL="171450" lvl="1" indent="-171450" algn="just" defTabSz="711200">
            <a:lnSpc>
              <a:spcPct val="90000"/>
            </a:lnSpc>
            <a:spcBef>
              <a:spcPct val="0"/>
            </a:spcBef>
            <a:spcAft>
              <a:spcPct val="15000"/>
            </a:spcAft>
            <a:buChar char="••"/>
          </a:pPr>
          <a:r>
            <a:rPr lang="es-EC" sz="1600" kern="1200" dirty="0" smtClean="0">
              <a:latin typeface="Calibri" panose="020F0502020204030204" pitchFamily="34" charset="0"/>
            </a:rPr>
            <a:t>Módulo de Seguimiento</a:t>
          </a:r>
          <a:endParaRPr lang="es-EC" sz="1600" kern="1200" dirty="0"/>
        </a:p>
      </dsp:txBody>
      <dsp:txXfrm>
        <a:off x="2276653" y="2974957"/>
        <a:ext cx="5492456" cy="959144"/>
      </dsp:txXfrm>
    </dsp:sp>
    <dsp:sp modelId="{A1FC043A-ABF3-4D29-B3AF-8A6F095BAB7C}">
      <dsp:nvSpPr>
        <dsp:cNvPr id="0" name=""/>
        <dsp:cNvSpPr/>
      </dsp:nvSpPr>
      <dsp:spPr>
        <a:xfrm>
          <a:off x="334852" y="2904397"/>
          <a:ext cx="1941801" cy="1100265"/>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b="1" u="none" kern="1200" dirty="0" smtClean="0">
              <a:latin typeface="Calibri" panose="020F0502020204030204" pitchFamily="34" charset="0"/>
            </a:rPr>
            <a:t>Sistema de Información para los GAD </a:t>
          </a:r>
          <a:r>
            <a:rPr lang="es-EC" sz="1600" u="none" kern="1200" dirty="0" smtClean="0">
              <a:latin typeface="Calibri" panose="020F0502020204030204" pitchFamily="34" charset="0"/>
            </a:rPr>
            <a:t> </a:t>
          </a:r>
          <a:endParaRPr lang="es-EC" sz="1600" u="none" kern="1200" dirty="0"/>
        </a:p>
      </dsp:txBody>
      <dsp:txXfrm>
        <a:off x="388563" y="2958108"/>
        <a:ext cx="1834379" cy="992843"/>
      </dsp:txXfrm>
    </dsp:sp>
    <dsp:sp modelId="{4498DBE8-9500-40CB-B537-E3CF444BB1AF}">
      <dsp:nvSpPr>
        <dsp:cNvPr id="0" name=""/>
        <dsp:cNvSpPr/>
      </dsp:nvSpPr>
      <dsp:spPr>
        <a:xfrm>
          <a:off x="2276653" y="4221845"/>
          <a:ext cx="5972028" cy="1278858"/>
        </a:xfrm>
        <a:prstGeom prst="rightArrow">
          <a:avLst>
            <a:gd name="adj1" fmla="val 75000"/>
            <a:gd name="adj2" fmla="val 50000"/>
          </a:avLst>
        </a:prstGeom>
        <a:solidFill>
          <a:schemeClr val="accent5">
            <a:lumMod val="20000"/>
            <a:lumOff val="80000"/>
            <a:alpha val="9000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smtClean="0"/>
            <a:t>Formación de profesionales de tercer y cuarto nivel , </a:t>
          </a:r>
          <a:endParaRPr lang="es-EC" sz="1600" kern="1200" dirty="0"/>
        </a:p>
        <a:p>
          <a:pPr marL="171450" lvl="1" indent="-171450" algn="just" defTabSz="711200">
            <a:lnSpc>
              <a:spcPct val="90000"/>
            </a:lnSpc>
            <a:spcBef>
              <a:spcPct val="0"/>
            </a:spcBef>
            <a:spcAft>
              <a:spcPct val="15000"/>
            </a:spcAft>
            <a:buChar char="••"/>
          </a:pPr>
          <a:r>
            <a:rPr lang="es-EC" sz="1600" kern="1200" dirty="0" smtClean="0"/>
            <a:t>Fortalecimiento y generación de capacidades. </a:t>
          </a:r>
          <a:r>
            <a:rPr lang="es-EC" sz="1600" kern="1200" dirty="0" err="1" smtClean="0"/>
            <a:t>Ejem</a:t>
          </a:r>
          <a:r>
            <a:rPr lang="es-EC" sz="1600" kern="1200" dirty="0" smtClean="0"/>
            <a:t>: Simposio </a:t>
          </a:r>
          <a:r>
            <a:rPr lang="es-EC" sz="1600" kern="1200" dirty="0" err="1" smtClean="0"/>
            <a:t>SNDUyPT</a:t>
          </a:r>
          <a:r>
            <a:rPr lang="es-EC" sz="1600" kern="1200" dirty="0" smtClean="0"/>
            <a:t>.</a:t>
          </a:r>
          <a:endParaRPr lang="es-EC" sz="1600" kern="1200" dirty="0"/>
        </a:p>
      </dsp:txBody>
      <dsp:txXfrm>
        <a:off x="2276653" y="4381702"/>
        <a:ext cx="5492456" cy="959144"/>
      </dsp:txXfrm>
    </dsp:sp>
    <dsp:sp modelId="{33D93719-B3AD-480C-8059-1250AC7EC3C1}">
      <dsp:nvSpPr>
        <dsp:cNvPr id="0" name=""/>
        <dsp:cNvSpPr/>
      </dsp:nvSpPr>
      <dsp:spPr>
        <a:xfrm>
          <a:off x="334852" y="4311141"/>
          <a:ext cx="1941801" cy="1100265"/>
        </a:xfrm>
        <a:prstGeom prst="round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b="1" u="none" kern="1200" dirty="0" smtClean="0"/>
            <a:t>Academia</a:t>
          </a:r>
          <a:endParaRPr lang="es-EC" sz="1600" u="none" kern="1200" dirty="0"/>
        </a:p>
      </dsp:txBody>
      <dsp:txXfrm>
        <a:off x="388563" y="4364852"/>
        <a:ext cx="1834379" cy="99284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9AE25-0BE4-44E4-8E43-3E97140628E9}">
      <dsp:nvSpPr>
        <dsp:cNvPr id="0" name=""/>
        <dsp:cNvSpPr/>
      </dsp:nvSpPr>
      <dsp:spPr>
        <a:xfrm>
          <a:off x="-6599400" y="-1016248"/>
          <a:ext cx="7909524" cy="7909524"/>
        </a:xfrm>
        <a:prstGeom prst="blockArc">
          <a:avLst>
            <a:gd name="adj1" fmla="val 18900000"/>
            <a:gd name="adj2" fmla="val 2700000"/>
            <a:gd name="adj3" fmla="val 273"/>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797DD3-0E86-4B49-8D23-260175B6EE57}">
      <dsp:nvSpPr>
        <dsp:cNvPr id="0" name=""/>
        <dsp:cNvSpPr/>
      </dsp:nvSpPr>
      <dsp:spPr>
        <a:xfrm>
          <a:off x="859173" y="330941"/>
          <a:ext cx="7455106" cy="168892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2978" tIns="38100" rIns="38100" bIns="38100" numCol="1" spcCol="1270" anchor="ctr" anchorCtr="0">
          <a:noAutofit/>
        </a:bodyPr>
        <a:lstStyle/>
        <a:p>
          <a:pPr lvl="0" algn="l" defTabSz="666750">
            <a:lnSpc>
              <a:spcPct val="90000"/>
            </a:lnSpc>
            <a:spcBef>
              <a:spcPct val="0"/>
            </a:spcBef>
            <a:spcAft>
              <a:spcPct val="35000"/>
            </a:spcAft>
          </a:pPr>
          <a:r>
            <a:rPr lang="es-EC" sz="1500" b="1" i="0" kern="1200" dirty="0" smtClean="0"/>
            <a:t>La  Secretaría Técnica del Sistema Nacional Descentralizado de Planificación Participativa </a:t>
          </a:r>
          <a:r>
            <a:rPr lang="es-EC" sz="1500" i="0" kern="1200" dirty="0" smtClean="0"/>
            <a:t>será ejercida por la</a:t>
          </a:r>
          <a:r>
            <a:rPr lang="es-EC" sz="1500" b="1" i="0" kern="1200" dirty="0" smtClean="0"/>
            <a:t> SENPLADES</a:t>
          </a:r>
          <a:r>
            <a:rPr lang="es-EC" sz="1500" i="0" kern="1200" dirty="0" smtClean="0"/>
            <a:t>:</a:t>
          </a:r>
          <a:endParaRPr lang="es-EC" sz="1500" i="0" kern="1200" dirty="0"/>
        </a:p>
        <a:p>
          <a:pPr marL="114300" lvl="1" indent="-114300" algn="just" defTabSz="666750">
            <a:lnSpc>
              <a:spcPct val="90000"/>
            </a:lnSpc>
            <a:spcBef>
              <a:spcPct val="0"/>
            </a:spcBef>
            <a:spcAft>
              <a:spcPct val="15000"/>
            </a:spcAft>
            <a:buChar char="••"/>
          </a:pPr>
          <a:r>
            <a:rPr lang="es-EC" sz="1500" i="0" kern="1200" dirty="0" smtClean="0"/>
            <a:t>Numeral 3.-“</a:t>
          </a:r>
          <a:r>
            <a:rPr lang="es-EC" sz="1500" b="1" i="0" u="sng" kern="1200" dirty="0" smtClean="0"/>
            <a:t>Integrar y coordinar </a:t>
          </a:r>
          <a:r>
            <a:rPr lang="es-EC" sz="1500" i="0" kern="1200" dirty="0" smtClean="0"/>
            <a:t>la planificación nacional con la planificación sectorial y territorial descentralizada”;</a:t>
          </a:r>
          <a:endParaRPr lang="es-EC" sz="1500" i="0" kern="1200" dirty="0"/>
        </a:p>
        <a:p>
          <a:pPr marL="114300" lvl="1" indent="-114300" algn="just" defTabSz="666750">
            <a:lnSpc>
              <a:spcPct val="90000"/>
            </a:lnSpc>
            <a:spcBef>
              <a:spcPct val="0"/>
            </a:spcBef>
            <a:spcAft>
              <a:spcPct val="15000"/>
            </a:spcAft>
            <a:buChar char="••"/>
          </a:pPr>
          <a:r>
            <a:rPr lang="es-EC" sz="1500" i="0" kern="1200" dirty="0" smtClean="0"/>
            <a:t>Numeral 10.-“</a:t>
          </a:r>
          <a:r>
            <a:rPr lang="es-EC" sz="1500" b="1" i="0" u="sng" kern="1200" dirty="0" smtClean="0"/>
            <a:t>Asistir técnicamente </a:t>
          </a:r>
          <a:r>
            <a:rPr lang="es-EC" sz="1500" i="0" kern="1200" dirty="0" smtClean="0"/>
            <a:t>los procesos de formulación de los planes de desarrollo y de ordenamiento territorial, cuando lo requieran los GAD.</a:t>
          </a:r>
        </a:p>
      </dsp:txBody>
      <dsp:txXfrm>
        <a:off x="859173" y="330941"/>
        <a:ext cx="7455106" cy="1688928"/>
      </dsp:txXfrm>
    </dsp:sp>
    <dsp:sp modelId="{F0818262-FDF8-4D8E-AD9B-AA6FCBA4A90F}">
      <dsp:nvSpPr>
        <dsp:cNvPr id="0" name=""/>
        <dsp:cNvSpPr/>
      </dsp:nvSpPr>
      <dsp:spPr>
        <a:xfrm>
          <a:off x="37660" y="353892"/>
          <a:ext cx="1643025" cy="164302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30E71E-F602-4A20-89BF-AB858F99B253}">
      <dsp:nvSpPr>
        <dsp:cNvPr id="0" name=""/>
        <dsp:cNvSpPr/>
      </dsp:nvSpPr>
      <dsp:spPr>
        <a:xfrm>
          <a:off x="1286433" y="2224584"/>
          <a:ext cx="7027846" cy="1427858"/>
        </a:xfrm>
        <a:prstGeom prst="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2978" tIns="38100" rIns="38100" bIns="38100" numCol="1" spcCol="1270" anchor="ctr" anchorCtr="0">
          <a:noAutofit/>
        </a:bodyPr>
        <a:lstStyle/>
        <a:p>
          <a:pPr lvl="0" algn="l" defTabSz="666750">
            <a:lnSpc>
              <a:spcPct val="90000"/>
            </a:lnSpc>
            <a:spcBef>
              <a:spcPct val="0"/>
            </a:spcBef>
            <a:spcAft>
              <a:spcPct val="35000"/>
            </a:spcAft>
          </a:pPr>
          <a:r>
            <a:rPr lang="es-EC" sz="1500" b="1" i="0" kern="1200" dirty="0" smtClean="0"/>
            <a:t>Seguimiento y Evaluación de los Planes  de  Desarrollo  y  de  Ordenamiento   Territorial:</a:t>
          </a:r>
        </a:p>
        <a:p>
          <a:pPr lvl="0" algn="l" defTabSz="666750">
            <a:lnSpc>
              <a:spcPct val="90000"/>
            </a:lnSpc>
            <a:spcBef>
              <a:spcPct val="0"/>
            </a:spcBef>
            <a:spcAft>
              <a:spcPct val="35000"/>
            </a:spcAft>
          </a:pPr>
          <a:r>
            <a:rPr lang="es-EC" sz="1500" b="1" i="0" kern="1200" dirty="0" smtClean="0"/>
            <a:t>”</a:t>
          </a:r>
          <a:r>
            <a:rPr lang="es-EC" sz="1500" i="0" kern="1200" dirty="0" smtClean="0"/>
            <a:t>La  SENPLADES, conjuntamente con los GAD, </a:t>
          </a:r>
          <a:r>
            <a:rPr lang="es-EC" sz="1500" i="0" u="sng" kern="1200" dirty="0" smtClean="0"/>
            <a:t>formulará los lineamientos de    carácter general para el cumplimiento de esta disposición</a:t>
          </a:r>
          <a:r>
            <a:rPr lang="es-EC" sz="1500" i="0" kern="1200" dirty="0" smtClean="0"/>
            <a:t>, los mismos que  serán aprobados por el Consejo Nacional de Planificación.</a:t>
          </a:r>
          <a:endParaRPr lang="es-EC" sz="1500" i="0" kern="1200" dirty="0"/>
        </a:p>
      </dsp:txBody>
      <dsp:txXfrm>
        <a:off x="1286433" y="2224584"/>
        <a:ext cx="7027846" cy="1427858"/>
      </dsp:txXfrm>
    </dsp:sp>
    <dsp:sp modelId="{B4DA60C2-5DF8-4D52-8174-E7CA7A2DFD28}">
      <dsp:nvSpPr>
        <dsp:cNvPr id="0" name=""/>
        <dsp:cNvSpPr/>
      </dsp:nvSpPr>
      <dsp:spPr>
        <a:xfrm>
          <a:off x="551805" y="2203885"/>
          <a:ext cx="1469256" cy="1469256"/>
        </a:xfrm>
        <a:prstGeom prst="ellipse">
          <a:avLst/>
        </a:prstGeom>
        <a:solidFill>
          <a:schemeClr val="lt1">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sp>
    <dsp:sp modelId="{AB413A31-2E4F-4918-B4A9-C6897D44C2F3}">
      <dsp:nvSpPr>
        <dsp:cNvPr id="0" name=""/>
        <dsp:cNvSpPr/>
      </dsp:nvSpPr>
      <dsp:spPr>
        <a:xfrm>
          <a:off x="859173" y="4113918"/>
          <a:ext cx="7455106" cy="1175405"/>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2978" tIns="38100" rIns="38100" bIns="38100" numCol="1" spcCol="1270" anchor="ctr" anchorCtr="0">
          <a:noAutofit/>
        </a:bodyPr>
        <a:lstStyle/>
        <a:p>
          <a:pPr lvl="0" algn="l" defTabSz="666750">
            <a:lnSpc>
              <a:spcPct val="90000"/>
            </a:lnSpc>
            <a:spcBef>
              <a:spcPct val="0"/>
            </a:spcBef>
            <a:spcAft>
              <a:spcPct val="35000"/>
            </a:spcAft>
          </a:pPr>
          <a:r>
            <a:rPr lang="es-EC" sz="1500" b="1" i="0" kern="1200" dirty="0" smtClean="0"/>
            <a:t>Información sobre el cumplimiento de metas</a:t>
          </a:r>
        </a:p>
        <a:p>
          <a:pPr lvl="0" algn="l" defTabSz="666750">
            <a:lnSpc>
              <a:spcPct val="90000"/>
            </a:lnSpc>
            <a:spcBef>
              <a:spcPct val="0"/>
            </a:spcBef>
            <a:spcAft>
              <a:spcPct val="35000"/>
            </a:spcAft>
          </a:pPr>
          <a:r>
            <a:rPr lang="es-EC" sz="1500" i="0" kern="1200" dirty="0" smtClean="0"/>
            <a:t>Con el fin  de optimizar las intervenciones públicas los GAD </a:t>
          </a:r>
          <a:r>
            <a:rPr lang="es-EC" sz="1500" i="0" u="sng" kern="1200" dirty="0" smtClean="0"/>
            <a:t>reportarán anualmente </a:t>
          </a:r>
          <a:r>
            <a:rPr lang="es-EC" sz="1500" i="0" kern="1200" dirty="0" smtClean="0"/>
            <a:t>a la SENPLADES el cumplimiento de las metas propuestas en sus respectivos planes.</a:t>
          </a:r>
          <a:endParaRPr lang="es-EC" sz="1500" i="0" kern="1200" dirty="0"/>
        </a:p>
      </dsp:txBody>
      <dsp:txXfrm>
        <a:off x="859173" y="4113918"/>
        <a:ext cx="7455106" cy="1175405"/>
      </dsp:txXfrm>
    </dsp:sp>
    <dsp:sp modelId="{08B8E6DF-CFB1-4636-AC6A-EA4FBFDD86D4}">
      <dsp:nvSpPr>
        <dsp:cNvPr id="0" name=""/>
        <dsp:cNvSpPr/>
      </dsp:nvSpPr>
      <dsp:spPr>
        <a:xfrm>
          <a:off x="124545" y="3966993"/>
          <a:ext cx="1469256" cy="1469256"/>
        </a:xfrm>
        <a:prstGeom prst="ellipse">
          <a:avLst/>
        </a:prstGeom>
        <a:solidFill>
          <a:schemeClr val="lt1">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CA33A-12A6-4EA0-8600-82BF6CFCCF5B}">
      <dsp:nvSpPr>
        <dsp:cNvPr id="0" name=""/>
        <dsp:cNvSpPr/>
      </dsp:nvSpPr>
      <dsp:spPr>
        <a:xfrm>
          <a:off x="1268888" y="0"/>
          <a:ext cx="5075555" cy="5075555"/>
        </a:xfrm>
        <a:prstGeom prst="diamond">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E51316-3472-4929-B525-819ECFA4C770}">
      <dsp:nvSpPr>
        <dsp:cNvPr id="0" name=""/>
        <dsp:cNvSpPr/>
      </dsp:nvSpPr>
      <dsp:spPr>
        <a:xfrm>
          <a:off x="1751066" y="482177"/>
          <a:ext cx="1979466" cy="197946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solidFill>
                <a:srgbClr val="000000"/>
              </a:solidFill>
              <a:latin typeface="Calibri" panose="020F0502020204030204" pitchFamily="34" charset="0"/>
            </a:rPr>
            <a:t>Se reporta la planificación de manera integral.</a:t>
          </a:r>
          <a:endParaRPr lang="es-EC" sz="1600" kern="1200" dirty="0"/>
        </a:p>
      </dsp:txBody>
      <dsp:txXfrm>
        <a:off x="1847696" y="578807"/>
        <a:ext cx="1786206" cy="1786206"/>
      </dsp:txXfrm>
    </dsp:sp>
    <dsp:sp modelId="{32AE2468-5942-4F36-BF9B-723BBB6F4685}">
      <dsp:nvSpPr>
        <dsp:cNvPr id="0" name=""/>
        <dsp:cNvSpPr/>
      </dsp:nvSpPr>
      <dsp:spPr>
        <a:xfrm>
          <a:off x="3882799" y="482177"/>
          <a:ext cx="1979466" cy="197946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solidFill>
                <a:srgbClr val="000000"/>
              </a:solidFill>
              <a:latin typeface="Calibri" panose="020F0502020204030204" pitchFamily="34" charset="0"/>
            </a:rPr>
            <a:t>Intervenciones públicas y la coordinación multinivel.</a:t>
          </a:r>
          <a:endParaRPr lang="es-EC" sz="1600" kern="1200" dirty="0"/>
        </a:p>
      </dsp:txBody>
      <dsp:txXfrm>
        <a:off x="3979429" y="578807"/>
        <a:ext cx="1786206" cy="1786206"/>
      </dsp:txXfrm>
    </dsp:sp>
    <dsp:sp modelId="{7D623CEC-15C8-4FC3-87D1-F6D8B8BBAC33}">
      <dsp:nvSpPr>
        <dsp:cNvPr id="0" name=""/>
        <dsp:cNvSpPr/>
      </dsp:nvSpPr>
      <dsp:spPr>
        <a:xfrm>
          <a:off x="1751066" y="2613910"/>
          <a:ext cx="1979466" cy="197946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solidFill>
                <a:srgbClr val="000000"/>
              </a:solidFill>
              <a:latin typeface="Calibri" panose="020F0502020204030204" pitchFamily="34" charset="0"/>
            </a:rPr>
            <a:t>Propuestas de desarrollo desde los GAD y su alineación al Plan Nacional de Desarrollo.</a:t>
          </a:r>
          <a:endParaRPr lang="es-EC" sz="1600" kern="1200" dirty="0"/>
        </a:p>
      </dsp:txBody>
      <dsp:txXfrm>
        <a:off x="1847696" y="2710540"/>
        <a:ext cx="1786206" cy="1786206"/>
      </dsp:txXfrm>
    </dsp:sp>
    <dsp:sp modelId="{336B1A8E-434E-4020-A166-CA04CA7E5D46}">
      <dsp:nvSpPr>
        <dsp:cNvPr id="0" name=""/>
        <dsp:cNvSpPr/>
      </dsp:nvSpPr>
      <dsp:spPr>
        <a:xfrm>
          <a:off x="3882799" y="2613910"/>
          <a:ext cx="1979466" cy="197946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solidFill>
                <a:srgbClr val="000000"/>
              </a:solidFill>
              <a:latin typeface="Calibri" panose="020F0502020204030204" pitchFamily="34" charset="0"/>
            </a:rPr>
            <a:t>Intervenciones puntuales desde los niveles descentralizados.</a:t>
          </a:r>
          <a:endParaRPr lang="es-EC" sz="1600" kern="1200" dirty="0"/>
        </a:p>
      </dsp:txBody>
      <dsp:txXfrm>
        <a:off x="3979429" y="2710540"/>
        <a:ext cx="1786206" cy="178620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490D8-A7C3-4860-BF75-3F6B4DDA3159}">
      <dsp:nvSpPr>
        <dsp:cNvPr id="0" name=""/>
        <dsp:cNvSpPr/>
      </dsp:nvSpPr>
      <dsp:spPr>
        <a:xfrm>
          <a:off x="-4994860" y="-634726"/>
          <a:ext cx="5948610" cy="5948610"/>
        </a:xfrm>
        <a:prstGeom prst="blockArc">
          <a:avLst>
            <a:gd name="adj1" fmla="val 18900000"/>
            <a:gd name="adj2" fmla="val 2700000"/>
            <a:gd name="adj3" fmla="val 363"/>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DB7F73-50E9-4A7A-B93C-C07745EB764E}">
      <dsp:nvSpPr>
        <dsp:cNvPr id="0" name=""/>
        <dsp:cNvSpPr/>
      </dsp:nvSpPr>
      <dsp:spPr>
        <a:xfrm>
          <a:off x="417251" y="406609"/>
          <a:ext cx="3056381" cy="55242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490" tIns="50800" rIns="50800" bIns="50800" numCol="1" spcCol="1270" anchor="ctr" anchorCtr="0">
          <a:noAutofit/>
        </a:bodyPr>
        <a:lstStyle/>
        <a:p>
          <a:pPr lvl="0" algn="l" defTabSz="889000">
            <a:lnSpc>
              <a:spcPct val="90000"/>
            </a:lnSpc>
            <a:spcBef>
              <a:spcPct val="0"/>
            </a:spcBef>
            <a:spcAft>
              <a:spcPct val="35000"/>
            </a:spcAft>
          </a:pPr>
          <a:r>
            <a:rPr lang="es-EC" sz="2000" kern="1200" dirty="0" smtClean="0"/>
            <a:t>Constitución 2008</a:t>
          </a:r>
          <a:endParaRPr lang="es-EC" sz="2000" kern="1200" dirty="0"/>
        </a:p>
      </dsp:txBody>
      <dsp:txXfrm>
        <a:off x="417251" y="406609"/>
        <a:ext cx="3056381" cy="552428"/>
      </dsp:txXfrm>
    </dsp:sp>
    <dsp:sp modelId="{7327A20C-7E28-41DE-A36A-E78E38A5B49F}">
      <dsp:nvSpPr>
        <dsp:cNvPr id="0" name=""/>
        <dsp:cNvSpPr/>
      </dsp:nvSpPr>
      <dsp:spPr>
        <a:xfrm>
          <a:off x="71983" y="337555"/>
          <a:ext cx="690535" cy="69053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AFBC8B-5656-4472-BBAD-4CFF6E003EE2}">
      <dsp:nvSpPr>
        <dsp:cNvPr id="0" name=""/>
        <dsp:cNvSpPr/>
      </dsp:nvSpPr>
      <dsp:spPr>
        <a:xfrm>
          <a:off x="813105" y="1234986"/>
          <a:ext cx="2660527" cy="552428"/>
        </a:xfrm>
        <a:prstGeom prst="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490" tIns="50800" rIns="50800" bIns="50800" numCol="1" spcCol="1270" anchor="ctr" anchorCtr="0">
          <a:noAutofit/>
        </a:bodyPr>
        <a:lstStyle/>
        <a:p>
          <a:pPr lvl="0" algn="l" defTabSz="889000">
            <a:lnSpc>
              <a:spcPct val="90000"/>
            </a:lnSpc>
            <a:spcBef>
              <a:spcPct val="0"/>
            </a:spcBef>
            <a:spcAft>
              <a:spcPct val="35000"/>
            </a:spcAft>
          </a:pPr>
          <a:r>
            <a:rPr lang="es-EC" sz="2000" kern="1200" dirty="0" smtClean="0"/>
            <a:t>COOTAD </a:t>
          </a:r>
          <a:endParaRPr lang="es-EC" sz="2000" kern="1200" dirty="0"/>
        </a:p>
      </dsp:txBody>
      <dsp:txXfrm>
        <a:off x="813105" y="1234986"/>
        <a:ext cx="2660527" cy="552428"/>
      </dsp:txXfrm>
    </dsp:sp>
    <dsp:sp modelId="{FA3CBE4C-C6DB-481C-B9DD-31EEA9B69779}">
      <dsp:nvSpPr>
        <dsp:cNvPr id="0" name=""/>
        <dsp:cNvSpPr/>
      </dsp:nvSpPr>
      <dsp:spPr>
        <a:xfrm>
          <a:off x="467837" y="1165933"/>
          <a:ext cx="690535" cy="690535"/>
        </a:xfrm>
        <a:prstGeom prst="ellipse">
          <a:avLst/>
        </a:prstGeom>
        <a:solidFill>
          <a:schemeClr val="lt1">
            <a:hueOff val="0"/>
            <a:satOff val="0"/>
            <a:lumOff val="0"/>
            <a:alphaOff val="0"/>
          </a:schemeClr>
        </a:solidFill>
        <a:ln w="25400" cap="flat" cmpd="sng" algn="ctr">
          <a:solidFill>
            <a:schemeClr val="accent2">
              <a:hueOff val="1170380"/>
              <a:satOff val="-1460"/>
              <a:lumOff val="343"/>
              <a:alphaOff val="0"/>
            </a:schemeClr>
          </a:solidFill>
          <a:prstDash val="solid"/>
        </a:ln>
        <a:effectLst/>
      </dsp:spPr>
      <dsp:style>
        <a:lnRef idx="2">
          <a:scrgbClr r="0" g="0" b="0"/>
        </a:lnRef>
        <a:fillRef idx="1">
          <a:scrgbClr r="0" g="0" b="0"/>
        </a:fillRef>
        <a:effectRef idx="0">
          <a:scrgbClr r="0" g="0" b="0"/>
        </a:effectRef>
        <a:fontRef idx="minor"/>
      </dsp:style>
    </dsp:sp>
    <dsp:sp modelId="{522F31E1-2F56-4B9C-9C5B-18CE5C2C01C5}">
      <dsp:nvSpPr>
        <dsp:cNvPr id="0" name=""/>
        <dsp:cNvSpPr/>
      </dsp:nvSpPr>
      <dsp:spPr>
        <a:xfrm>
          <a:off x="934600" y="2063364"/>
          <a:ext cx="2539032" cy="552428"/>
        </a:xfrm>
        <a:prstGeom prst="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490" tIns="50800" rIns="50800" bIns="50800" numCol="1" spcCol="1270" anchor="ctr" anchorCtr="0">
          <a:noAutofit/>
        </a:bodyPr>
        <a:lstStyle/>
        <a:p>
          <a:pPr lvl="0" algn="l" defTabSz="889000">
            <a:lnSpc>
              <a:spcPct val="90000"/>
            </a:lnSpc>
            <a:spcBef>
              <a:spcPct val="0"/>
            </a:spcBef>
            <a:spcAft>
              <a:spcPct val="35000"/>
            </a:spcAft>
          </a:pPr>
          <a:r>
            <a:rPr lang="es-EC" sz="2000" kern="1200" dirty="0" smtClean="0"/>
            <a:t>COPFP</a:t>
          </a:r>
          <a:endParaRPr lang="es-EC" sz="2000" kern="1200" dirty="0"/>
        </a:p>
      </dsp:txBody>
      <dsp:txXfrm>
        <a:off x="934600" y="2063364"/>
        <a:ext cx="2539032" cy="552428"/>
      </dsp:txXfrm>
    </dsp:sp>
    <dsp:sp modelId="{EA0E5605-05A5-4272-A3BC-888203F7B0F6}">
      <dsp:nvSpPr>
        <dsp:cNvPr id="0" name=""/>
        <dsp:cNvSpPr/>
      </dsp:nvSpPr>
      <dsp:spPr>
        <a:xfrm>
          <a:off x="589332" y="1994310"/>
          <a:ext cx="690535" cy="690535"/>
        </a:xfrm>
        <a:prstGeom prst="ellipse">
          <a:avLst/>
        </a:prstGeom>
        <a:solidFill>
          <a:schemeClr val="lt1">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sp>
    <dsp:sp modelId="{3B78576E-314A-4BC0-BB83-0B47686BAE13}">
      <dsp:nvSpPr>
        <dsp:cNvPr id="0" name=""/>
        <dsp:cNvSpPr/>
      </dsp:nvSpPr>
      <dsp:spPr>
        <a:xfrm>
          <a:off x="813105" y="2891741"/>
          <a:ext cx="2660527" cy="552428"/>
        </a:xfrm>
        <a:prstGeom prst="rect">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490" tIns="50800" rIns="50800" bIns="50800" numCol="1" spcCol="1270" anchor="ctr" anchorCtr="0">
          <a:noAutofit/>
        </a:bodyPr>
        <a:lstStyle/>
        <a:p>
          <a:pPr lvl="0" algn="l" defTabSz="889000">
            <a:lnSpc>
              <a:spcPct val="90000"/>
            </a:lnSpc>
            <a:spcBef>
              <a:spcPct val="0"/>
            </a:spcBef>
            <a:spcAft>
              <a:spcPct val="35000"/>
            </a:spcAft>
          </a:pPr>
          <a:r>
            <a:rPr lang="es-EC" sz="2000" kern="1200" dirty="0" smtClean="0"/>
            <a:t>LOPC</a:t>
          </a:r>
          <a:endParaRPr lang="es-EC" sz="2000" kern="1200" dirty="0"/>
        </a:p>
      </dsp:txBody>
      <dsp:txXfrm>
        <a:off x="813105" y="2891741"/>
        <a:ext cx="2660527" cy="552428"/>
      </dsp:txXfrm>
    </dsp:sp>
    <dsp:sp modelId="{E201134E-4905-4F7E-8504-5CE1DDEB987A}">
      <dsp:nvSpPr>
        <dsp:cNvPr id="0" name=""/>
        <dsp:cNvSpPr/>
      </dsp:nvSpPr>
      <dsp:spPr>
        <a:xfrm>
          <a:off x="467837" y="2822688"/>
          <a:ext cx="690535" cy="690535"/>
        </a:xfrm>
        <a:prstGeom prst="ellipse">
          <a:avLst/>
        </a:prstGeom>
        <a:solidFill>
          <a:schemeClr val="lt1">
            <a:hueOff val="0"/>
            <a:satOff val="0"/>
            <a:lumOff val="0"/>
            <a:alphaOff val="0"/>
          </a:schemeClr>
        </a:solidFill>
        <a:ln w="25400" cap="flat" cmpd="sng" algn="ctr">
          <a:solidFill>
            <a:schemeClr val="accent2">
              <a:hueOff val="3511139"/>
              <a:satOff val="-4379"/>
              <a:lumOff val="1030"/>
              <a:alphaOff val="0"/>
            </a:schemeClr>
          </a:solidFill>
          <a:prstDash val="solid"/>
        </a:ln>
        <a:effectLst/>
      </dsp:spPr>
      <dsp:style>
        <a:lnRef idx="2">
          <a:scrgbClr r="0" g="0" b="0"/>
        </a:lnRef>
        <a:fillRef idx="1">
          <a:scrgbClr r="0" g="0" b="0"/>
        </a:fillRef>
        <a:effectRef idx="0">
          <a:scrgbClr r="0" g="0" b="0"/>
        </a:effectRef>
        <a:fontRef idx="minor"/>
      </dsp:style>
    </dsp:sp>
    <dsp:sp modelId="{1F93A932-852F-4D44-B618-C952C5548EF8}">
      <dsp:nvSpPr>
        <dsp:cNvPr id="0" name=""/>
        <dsp:cNvSpPr/>
      </dsp:nvSpPr>
      <dsp:spPr>
        <a:xfrm>
          <a:off x="417251" y="3720119"/>
          <a:ext cx="3056381" cy="552428"/>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490" tIns="50800" rIns="50800" bIns="50800" numCol="1" spcCol="1270" anchor="ctr" anchorCtr="0">
          <a:noAutofit/>
        </a:bodyPr>
        <a:lstStyle/>
        <a:p>
          <a:pPr lvl="0" algn="l" defTabSz="889000">
            <a:lnSpc>
              <a:spcPct val="90000"/>
            </a:lnSpc>
            <a:spcBef>
              <a:spcPct val="0"/>
            </a:spcBef>
            <a:spcAft>
              <a:spcPct val="35000"/>
            </a:spcAft>
          </a:pPr>
          <a:r>
            <a:rPr lang="es-EC" sz="2000" kern="1200" smtClean="0"/>
            <a:t>LOOTUGS </a:t>
          </a:r>
          <a:endParaRPr lang="es-EC" sz="2000" kern="1200" dirty="0"/>
        </a:p>
      </dsp:txBody>
      <dsp:txXfrm>
        <a:off x="417251" y="3720119"/>
        <a:ext cx="3056381" cy="552428"/>
      </dsp:txXfrm>
    </dsp:sp>
    <dsp:sp modelId="{FCA06EFA-9CFE-4F76-9888-FE21A4820CF4}">
      <dsp:nvSpPr>
        <dsp:cNvPr id="0" name=""/>
        <dsp:cNvSpPr/>
      </dsp:nvSpPr>
      <dsp:spPr>
        <a:xfrm>
          <a:off x="71983" y="3651065"/>
          <a:ext cx="690535" cy="690535"/>
        </a:xfrm>
        <a:prstGeom prst="ellipse">
          <a:avLst/>
        </a:prstGeom>
        <a:solidFill>
          <a:schemeClr val="lt1">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04EF7A-3B09-440A-A868-2492712F6889}">
      <dsp:nvSpPr>
        <dsp:cNvPr id="0" name=""/>
        <dsp:cNvSpPr/>
      </dsp:nvSpPr>
      <dsp:spPr>
        <a:xfrm>
          <a:off x="0" y="1144663"/>
          <a:ext cx="6096000" cy="887513"/>
        </a:xfrm>
        <a:prstGeom prst="rightArrow">
          <a:avLst>
            <a:gd name="adj1" fmla="val 50000"/>
            <a:gd name="adj2" fmla="val 5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254000" bIns="140893" numCol="1" spcCol="1270" anchor="ctr" anchorCtr="0">
          <a:noAutofit/>
        </a:bodyPr>
        <a:lstStyle/>
        <a:p>
          <a:pPr lvl="0" algn="l" defTabSz="755650">
            <a:lnSpc>
              <a:spcPct val="90000"/>
            </a:lnSpc>
            <a:spcBef>
              <a:spcPct val="0"/>
            </a:spcBef>
            <a:spcAft>
              <a:spcPct val="35000"/>
            </a:spcAft>
          </a:pPr>
          <a:r>
            <a:rPr lang="es-EC" sz="1700" kern="1200" dirty="0" smtClean="0"/>
            <a:t>NACIONAL </a:t>
          </a:r>
          <a:endParaRPr lang="es-EC" sz="1700" kern="1200" dirty="0"/>
        </a:p>
      </dsp:txBody>
      <dsp:txXfrm>
        <a:off x="0" y="1366541"/>
        <a:ext cx="5874122" cy="443757"/>
      </dsp:txXfrm>
    </dsp:sp>
    <dsp:sp modelId="{DEC030D6-F431-4B85-AD49-7FD7EAA9FF6F}">
      <dsp:nvSpPr>
        <dsp:cNvPr id="0" name=""/>
        <dsp:cNvSpPr/>
      </dsp:nvSpPr>
      <dsp:spPr>
        <a:xfrm>
          <a:off x="1405127" y="1440324"/>
          <a:ext cx="4690872" cy="887513"/>
        </a:xfrm>
        <a:prstGeom prst="rightArrow">
          <a:avLst>
            <a:gd name="adj1" fmla="val 50000"/>
            <a:gd name="adj2" fmla="val 50000"/>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254000" bIns="140893" numCol="1" spcCol="1270" anchor="ctr" anchorCtr="0">
          <a:noAutofit/>
        </a:bodyPr>
        <a:lstStyle/>
        <a:p>
          <a:pPr lvl="0" algn="l" defTabSz="755650">
            <a:lnSpc>
              <a:spcPct val="90000"/>
            </a:lnSpc>
            <a:spcBef>
              <a:spcPct val="0"/>
            </a:spcBef>
            <a:spcAft>
              <a:spcPct val="35000"/>
            </a:spcAft>
          </a:pPr>
          <a:r>
            <a:rPr lang="es-EC" sz="1700" kern="1200" dirty="0" smtClean="0"/>
            <a:t>PROVINCIAL </a:t>
          </a:r>
          <a:endParaRPr lang="es-EC" sz="1700" kern="1200" dirty="0"/>
        </a:p>
      </dsp:txBody>
      <dsp:txXfrm>
        <a:off x="1405127" y="1662202"/>
        <a:ext cx="4468994" cy="443757"/>
      </dsp:txXfrm>
    </dsp:sp>
    <dsp:sp modelId="{FED2064B-DAC1-4C93-9177-CE6E266EF4E7}">
      <dsp:nvSpPr>
        <dsp:cNvPr id="0" name=""/>
        <dsp:cNvSpPr/>
      </dsp:nvSpPr>
      <dsp:spPr>
        <a:xfrm>
          <a:off x="2810255" y="1736162"/>
          <a:ext cx="3285744" cy="887513"/>
        </a:xfrm>
        <a:prstGeom prst="rightArrow">
          <a:avLst>
            <a:gd name="adj1" fmla="val 50000"/>
            <a:gd name="adj2" fmla="val 50000"/>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254000" bIns="140893" numCol="1" spcCol="1270" anchor="ctr" anchorCtr="0">
          <a:noAutofit/>
        </a:bodyPr>
        <a:lstStyle/>
        <a:p>
          <a:pPr lvl="0" algn="l" defTabSz="755650">
            <a:lnSpc>
              <a:spcPct val="90000"/>
            </a:lnSpc>
            <a:spcBef>
              <a:spcPct val="0"/>
            </a:spcBef>
            <a:spcAft>
              <a:spcPct val="35000"/>
            </a:spcAft>
          </a:pPr>
          <a:r>
            <a:rPr lang="es-EC" sz="1700" kern="1200" dirty="0" smtClean="0"/>
            <a:t>CANTONAL </a:t>
          </a:r>
          <a:endParaRPr lang="es-EC" sz="1700" kern="1200" dirty="0"/>
        </a:p>
      </dsp:txBody>
      <dsp:txXfrm>
        <a:off x="2810255" y="1958040"/>
        <a:ext cx="3063866" cy="443757"/>
      </dsp:txXfrm>
    </dsp:sp>
    <dsp:sp modelId="{DE033B1B-D109-49AE-861A-F167288B4073}">
      <dsp:nvSpPr>
        <dsp:cNvPr id="0" name=""/>
        <dsp:cNvSpPr/>
      </dsp:nvSpPr>
      <dsp:spPr>
        <a:xfrm>
          <a:off x="4215384" y="2031822"/>
          <a:ext cx="1880616" cy="887513"/>
        </a:xfrm>
        <a:prstGeom prst="rightArrow">
          <a:avLst>
            <a:gd name="adj1" fmla="val 50000"/>
            <a:gd name="adj2" fmla="val 5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254000" bIns="140893" numCol="1" spcCol="1270" anchor="ctr" anchorCtr="0">
          <a:noAutofit/>
        </a:bodyPr>
        <a:lstStyle/>
        <a:p>
          <a:pPr lvl="0" algn="l" defTabSz="755650">
            <a:lnSpc>
              <a:spcPct val="90000"/>
            </a:lnSpc>
            <a:spcBef>
              <a:spcPct val="0"/>
            </a:spcBef>
            <a:spcAft>
              <a:spcPct val="35000"/>
            </a:spcAft>
          </a:pPr>
          <a:endParaRPr lang="es-EC" sz="1700" kern="1200"/>
        </a:p>
      </dsp:txBody>
      <dsp:txXfrm>
        <a:off x="4215384" y="2253700"/>
        <a:ext cx="1658738" cy="44375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196F6-E281-454B-A3B8-8C8518170A60}">
      <dsp:nvSpPr>
        <dsp:cNvPr id="0" name=""/>
        <dsp:cNvSpPr/>
      </dsp:nvSpPr>
      <dsp:spPr>
        <a:xfrm>
          <a:off x="2461926" y="0"/>
          <a:ext cx="2056633" cy="2056946"/>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A39E6D-3F72-4233-9F65-50B0E07ED758}">
      <dsp:nvSpPr>
        <dsp:cNvPr id="0" name=""/>
        <dsp:cNvSpPr/>
      </dsp:nvSpPr>
      <dsp:spPr>
        <a:xfrm>
          <a:off x="2916510" y="742620"/>
          <a:ext cx="1142831" cy="571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t>Planificación</a:t>
          </a:r>
          <a:endParaRPr lang="es-EC" sz="1600" b="1" kern="1200" dirty="0"/>
        </a:p>
      </dsp:txBody>
      <dsp:txXfrm>
        <a:off x="2916510" y="742620"/>
        <a:ext cx="1142831" cy="571279"/>
      </dsp:txXfrm>
    </dsp:sp>
    <dsp:sp modelId="{ACE1C64F-3117-4C6B-9627-34FDB6671DB6}">
      <dsp:nvSpPr>
        <dsp:cNvPr id="0" name=""/>
        <dsp:cNvSpPr/>
      </dsp:nvSpPr>
      <dsp:spPr>
        <a:xfrm>
          <a:off x="1890703" y="1181868"/>
          <a:ext cx="2056633" cy="2056946"/>
        </a:xfrm>
        <a:prstGeom prst="leftCircularArrow">
          <a:avLst>
            <a:gd name="adj1" fmla="val 10980"/>
            <a:gd name="adj2" fmla="val 1142322"/>
            <a:gd name="adj3" fmla="val 6300000"/>
            <a:gd name="adj4" fmla="val 18900000"/>
            <a:gd name="adj5" fmla="val 125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9EF52A-3BE6-4219-995A-9BCE34FA770B}">
      <dsp:nvSpPr>
        <dsp:cNvPr id="0" name=""/>
        <dsp:cNvSpPr/>
      </dsp:nvSpPr>
      <dsp:spPr>
        <a:xfrm>
          <a:off x="2347604" y="1931325"/>
          <a:ext cx="1142831" cy="571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t>Presupuesto </a:t>
          </a:r>
          <a:endParaRPr lang="es-EC" sz="1600" b="1" kern="1200" dirty="0"/>
        </a:p>
      </dsp:txBody>
      <dsp:txXfrm>
        <a:off x="2347604" y="1931325"/>
        <a:ext cx="1142831" cy="571279"/>
      </dsp:txXfrm>
    </dsp:sp>
    <dsp:sp modelId="{A6A7D005-6172-42B6-B131-6A1EC2126DC8}">
      <dsp:nvSpPr>
        <dsp:cNvPr id="0" name=""/>
        <dsp:cNvSpPr/>
      </dsp:nvSpPr>
      <dsp:spPr>
        <a:xfrm>
          <a:off x="2608304" y="2505167"/>
          <a:ext cx="1766966" cy="1767675"/>
        </a:xfrm>
        <a:prstGeom prst="blockArc">
          <a:avLst>
            <a:gd name="adj1" fmla="val 13500000"/>
            <a:gd name="adj2" fmla="val 10800000"/>
            <a:gd name="adj3" fmla="val 1274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0A71CF-59E3-4F13-A035-A5B963CEFAA7}">
      <dsp:nvSpPr>
        <dsp:cNvPr id="0" name=""/>
        <dsp:cNvSpPr/>
      </dsp:nvSpPr>
      <dsp:spPr>
        <a:xfrm>
          <a:off x="2919213" y="3121739"/>
          <a:ext cx="1142831" cy="571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t>Ejecución</a:t>
          </a:r>
          <a:endParaRPr lang="es-EC" sz="1600" b="1" kern="1200" dirty="0"/>
        </a:p>
      </dsp:txBody>
      <dsp:txXfrm>
        <a:off x="2919213" y="3121739"/>
        <a:ext cx="1142831" cy="57127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79412-D7A3-421E-9A21-99F0D43AC42A}">
      <dsp:nvSpPr>
        <dsp:cNvPr id="0" name=""/>
        <dsp:cNvSpPr/>
      </dsp:nvSpPr>
      <dsp:spPr>
        <a:xfrm>
          <a:off x="3517" y="545866"/>
          <a:ext cx="2047609" cy="819043"/>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C" sz="1400" kern="1200" dirty="0" smtClean="0"/>
            <a:t>FORMULACION </a:t>
          </a:r>
          <a:endParaRPr lang="es-EC" sz="1400" kern="1200" dirty="0"/>
        </a:p>
      </dsp:txBody>
      <dsp:txXfrm>
        <a:off x="413039" y="545866"/>
        <a:ext cx="1228566" cy="819043"/>
      </dsp:txXfrm>
    </dsp:sp>
    <dsp:sp modelId="{CD69B752-BF9D-4675-9792-EA3F19B14FD0}">
      <dsp:nvSpPr>
        <dsp:cNvPr id="0" name=""/>
        <dsp:cNvSpPr/>
      </dsp:nvSpPr>
      <dsp:spPr>
        <a:xfrm>
          <a:off x="1846366" y="545866"/>
          <a:ext cx="2047609" cy="819043"/>
        </a:xfrm>
        <a:prstGeom prst="chevron">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C" sz="1400" kern="1200" dirty="0" smtClean="0"/>
            <a:t>APROBACION  </a:t>
          </a:r>
          <a:endParaRPr lang="es-EC" sz="1400" kern="1200" dirty="0"/>
        </a:p>
      </dsp:txBody>
      <dsp:txXfrm>
        <a:off x="2255888" y="545866"/>
        <a:ext cx="1228566" cy="819043"/>
      </dsp:txXfrm>
    </dsp:sp>
    <dsp:sp modelId="{5091D8CE-C1BB-40AE-9E56-71D7F7CE1FC8}">
      <dsp:nvSpPr>
        <dsp:cNvPr id="0" name=""/>
        <dsp:cNvSpPr/>
      </dsp:nvSpPr>
      <dsp:spPr>
        <a:xfrm>
          <a:off x="3689215" y="545866"/>
          <a:ext cx="2047609" cy="819043"/>
        </a:xfrm>
        <a:prstGeom prst="chevron">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C" sz="1400" kern="1200" dirty="0" smtClean="0"/>
            <a:t>SEGUIMIENTO  </a:t>
          </a:r>
          <a:endParaRPr lang="es-EC" sz="1400" kern="1200" dirty="0"/>
        </a:p>
      </dsp:txBody>
      <dsp:txXfrm>
        <a:off x="4098737" y="545866"/>
        <a:ext cx="1228566" cy="819043"/>
      </dsp:txXfrm>
    </dsp:sp>
    <dsp:sp modelId="{34279CA6-4F61-40BB-87DC-A56E9948C4E6}">
      <dsp:nvSpPr>
        <dsp:cNvPr id="0" name=""/>
        <dsp:cNvSpPr/>
      </dsp:nvSpPr>
      <dsp:spPr>
        <a:xfrm>
          <a:off x="5532064" y="545866"/>
          <a:ext cx="2047609" cy="819043"/>
        </a:xfrm>
        <a:prstGeom prst="chevron">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C" sz="1400" kern="1200" dirty="0" smtClean="0"/>
            <a:t>EVALUACION </a:t>
          </a:r>
          <a:endParaRPr lang="es-EC" sz="1400" kern="1200" dirty="0"/>
        </a:p>
      </dsp:txBody>
      <dsp:txXfrm>
        <a:off x="5941586" y="545866"/>
        <a:ext cx="1228566" cy="81904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8D9E8-939A-488D-94F5-C7921270353D}">
      <dsp:nvSpPr>
        <dsp:cNvPr id="0" name=""/>
        <dsp:cNvSpPr/>
      </dsp:nvSpPr>
      <dsp:spPr>
        <a:xfrm>
          <a:off x="1521786" y="899"/>
          <a:ext cx="1604627" cy="802313"/>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b="1" kern="1200" dirty="0" smtClean="0"/>
            <a:t>PDOT VIGENTES </a:t>
          </a:r>
          <a:endParaRPr lang="es-EC" sz="2100" b="1" kern="1200" dirty="0"/>
        </a:p>
      </dsp:txBody>
      <dsp:txXfrm>
        <a:off x="1545285" y="24398"/>
        <a:ext cx="1557629" cy="755315"/>
      </dsp:txXfrm>
    </dsp:sp>
    <dsp:sp modelId="{67BA39AC-50D6-4093-BCED-9D1592F53B31}">
      <dsp:nvSpPr>
        <dsp:cNvPr id="0" name=""/>
        <dsp:cNvSpPr/>
      </dsp:nvSpPr>
      <dsp:spPr>
        <a:xfrm rot="3185331">
          <a:off x="2568500" y="1119957"/>
          <a:ext cx="836035" cy="280809"/>
        </a:xfrm>
        <a:prstGeom prst="lef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a:off x="2652743" y="1176119"/>
        <a:ext cx="667549" cy="168485"/>
      </dsp:txXfrm>
    </dsp:sp>
    <dsp:sp modelId="{00597024-26E5-4B79-8C58-F40D98C447F9}">
      <dsp:nvSpPr>
        <dsp:cNvPr id="0" name=""/>
        <dsp:cNvSpPr/>
      </dsp:nvSpPr>
      <dsp:spPr>
        <a:xfrm>
          <a:off x="2846622" y="1764700"/>
          <a:ext cx="1604627" cy="802313"/>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b="1" kern="1200" dirty="0" smtClean="0"/>
            <a:t>GESTION DEL PLAN </a:t>
          </a:r>
          <a:endParaRPr lang="es-EC" sz="2100" b="1" kern="1200" dirty="0"/>
        </a:p>
      </dsp:txBody>
      <dsp:txXfrm>
        <a:off x="2870121" y="1788199"/>
        <a:ext cx="1557629" cy="755315"/>
      </dsp:txXfrm>
    </dsp:sp>
    <dsp:sp modelId="{338A4531-50BD-435E-BA2A-8B5CE8DF30DD}">
      <dsp:nvSpPr>
        <dsp:cNvPr id="0" name=""/>
        <dsp:cNvSpPr/>
      </dsp:nvSpPr>
      <dsp:spPr>
        <a:xfrm rot="10800000">
          <a:off x="1906082" y="2025452"/>
          <a:ext cx="836035" cy="280809"/>
        </a:xfrm>
        <a:prstGeom prst="leftRightArrow">
          <a:avLst>
            <a:gd name="adj1" fmla="val 60000"/>
            <a:gd name="adj2" fmla="val 50000"/>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rot="10800000">
        <a:off x="1990325" y="2081614"/>
        <a:ext cx="667549" cy="168485"/>
      </dsp:txXfrm>
    </dsp:sp>
    <dsp:sp modelId="{47266124-63F0-43C3-8670-AF3BFE036061}">
      <dsp:nvSpPr>
        <dsp:cNvPr id="0" name=""/>
        <dsp:cNvSpPr/>
      </dsp:nvSpPr>
      <dsp:spPr>
        <a:xfrm>
          <a:off x="196949" y="1764700"/>
          <a:ext cx="1604627" cy="802313"/>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b="1" kern="1200" dirty="0" smtClean="0"/>
            <a:t>MARCO LEGAL </a:t>
          </a:r>
          <a:endParaRPr lang="es-EC" sz="2100" b="1" kern="1200" dirty="0"/>
        </a:p>
      </dsp:txBody>
      <dsp:txXfrm>
        <a:off x="220448" y="1788199"/>
        <a:ext cx="1557629" cy="755315"/>
      </dsp:txXfrm>
    </dsp:sp>
    <dsp:sp modelId="{9580B306-3B2C-4647-965E-C877745E9199}">
      <dsp:nvSpPr>
        <dsp:cNvPr id="0" name=""/>
        <dsp:cNvSpPr/>
      </dsp:nvSpPr>
      <dsp:spPr>
        <a:xfrm rot="18414669">
          <a:off x="1243663" y="1119957"/>
          <a:ext cx="836035" cy="280809"/>
        </a:xfrm>
        <a:prstGeom prst="leftRigh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a:off x="1327906" y="1176119"/>
        <a:ext cx="667549" cy="1684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1AE49-DE57-4760-8951-21DDE1049D67}">
      <dsp:nvSpPr>
        <dsp:cNvPr id="0" name=""/>
        <dsp:cNvSpPr/>
      </dsp:nvSpPr>
      <dsp:spPr>
        <a:xfrm>
          <a:off x="0" y="438907"/>
          <a:ext cx="4470993" cy="604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3C0126-1E5D-4561-BECC-5783CD8851FD}">
      <dsp:nvSpPr>
        <dsp:cNvPr id="0" name=""/>
        <dsp:cNvSpPr/>
      </dsp:nvSpPr>
      <dsp:spPr>
        <a:xfrm>
          <a:off x="278410" y="84667"/>
          <a:ext cx="3897746" cy="7084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326" tIns="0" rIns="147326" bIns="0" numCol="1" spcCol="1270" anchor="ctr" anchorCtr="0">
          <a:noAutofit/>
        </a:bodyPr>
        <a:lstStyle/>
        <a:p>
          <a:pPr lvl="0" algn="l" defTabSz="889000">
            <a:lnSpc>
              <a:spcPct val="90000"/>
            </a:lnSpc>
            <a:spcBef>
              <a:spcPct val="0"/>
            </a:spcBef>
            <a:spcAft>
              <a:spcPct val="35000"/>
            </a:spcAft>
          </a:pPr>
          <a:r>
            <a:rPr lang="es-EC" sz="2000" kern="1200" dirty="0" smtClean="0"/>
            <a:t>Estado Constitucional de Derechos y Justicia</a:t>
          </a:r>
          <a:endParaRPr lang="es-EC" sz="2000" kern="1200" dirty="0"/>
        </a:p>
      </dsp:txBody>
      <dsp:txXfrm>
        <a:off x="312995" y="119252"/>
        <a:ext cx="3828576" cy="639310"/>
      </dsp:txXfrm>
    </dsp:sp>
    <dsp:sp modelId="{768033F1-83A4-4C4D-A1AD-433B507147CE}">
      <dsp:nvSpPr>
        <dsp:cNvPr id="0" name=""/>
        <dsp:cNvSpPr/>
      </dsp:nvSpPr>
      <dsp:spPr>
        <a:xfrm>
          <a:off x="0" y="1527547"/>
          <a:ext cx="4470993" cy="604800"/>
        </a:xfrm>
        <a:prstGeom prst="rect">
          <a:avLst/>
        </a:prstGeom>
        <a:solidFill>
          <a:schemeClr val="lt1">
            <a:alpha val="90000"/>
            <a:hueOff val="0"/>
            <a:satOff val="0"/>
            <a:lumOff val="0"/>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dsp:style>
    </dsp:sp>
    <dsp:sp modelId="{9E08D7E3-72ED-41F0-8C56-90FA58EDA870}">
      <dsp:nvSpPr>
        <dsp:cNvPr id="0" name=""/>
        <dsp:cNvSpPr/>
      </dsp:nvSpPr>
      <dsp:spPr>
        <a:xfrm>
          <a:off x="278410" y="1173307"/>
          <a:ext cx="3897746" cy="708480"/>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326" tIns="0" rIns="147326" bIns="0" numCol="1" spcCol="1270" anchor="ctr" anchorCtr="0">
          <a:noAutofit/>
        </a:bodyPr>
        <a:lstStyle/>
        <a:p>
          <a:pPr lvl="0" algn="l" defTabSz="889000">
            <a:lnSpc>
              <a:spcPct val="90000"/>
            </a:lnSpc>
            <a:spcBef>
              <a:spcPct val="0"/>
            </a:spcBef>
            <a:spcAft>
              <a:spcPct val="35000"/>
            </a:spcAft>
          </a:pPr>
          <a:r>
            <a:rPr lang="es-EC" sz="2000" kern="1200" dirty="0" smtClean="0"/>
            <a:t>Igualdad Jerárquica de Derechos</a:t>
          </a:r>
          <a:endParaRPr lang="es-EC" sz="2000" kern="1200" dirty="0"/>
        </a:p>
      </dsp:txBody>
      <dsp:txXfrm>
        <a:off x="312995" y="1207892"/>
        <a:ext cx="3828576" cy="639310"/>
      </dsp:txXfrm>
    </dsp:sp>
    <dsp:sp modelId="{D2C663D1-FC53-492B-BD63-51652249B0B8}">
      <dsp:nvSpPr>
        <dsp:cNvPr id="0" name=""/>
        <dsp:cNvSpPr/>
      </dsp:nvSpPr>
      <dsp:spPr>
        <a:xfrm>
          <a:off x="0" y="2616187"/>
          <a:ext cx="4470993" cy="604800"/>
        </a:xfrm>
        <a:prstGeom prst="rect">
          <a:avLst/>
        </a:prstGeom>
        <a:solidFill>
          <a:schemeClr val="lt1">
            <a:alpha val="90000"/>
            <a:hueOff val="0"/>
            <a:satOff val="0"/>
            <a:lumOff val="0"/>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dsp:style>
    </dsp:sp>
    <dsp:sp modelId="{D64D3D0A-DD52-4789-AABE-78B2DE28E4DA}">
      <dsp:nvSpPr>
        <dsp:cNvPr id="0" name=""/>
        <dsp:cNvSpPr/>
      </dsp:nvSpPr>
      <dsp:spPr>
        <a:xfrm>
          <a:off x="278410" y="2261947"/>
          <a:ext cx="3897746" cy="708480"/>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326" tIns="0" rIns="147326" bIns="0" numCol="1" spcCol="1270" anchor="ctr" anchorCtr="0">
          <a:noAutofit/>
        </a:bodyPr>
        <a:lstStyle/>
        <a:p>
          <a:pPr lvl="0" algn="l" defTabSz="889000">
            <a:lnSpc>
              <a:spcPct val="90000"/>
            </a:lnSpc>
            <a:spcBef>
              <a:spcPct val="0"/>
            </a:spcBef>
            <a:spcAft>
              <a:spcPct val="35000"/>
            </a:spcAft>
          </a:pPr>
          <a:r>
            <a:rPr lang="es-EC" sz="2000" kern="1200" dirty="0" smtClean="0"/>
            <a:t>Derechos de la Naturaleza</a:t>
          </a:r>
          <a:endParaRPr lang="es-EC" sz="2000" kern="1200" dirty="0"/>
        </a:p>
      </dsp:txBody>
      <dsp:txXfrm>
        <a:off x="312995" y="2296532"/>
        <a:ext cx="3828576" cy="639310"/>
      </dsp:txXfrm>
    </dsp:sp>
    <dsp:sp modelId="{4FB3EB4F-CF81-4945-BDDA-1F43B055E6AC}">
      <dsp:nvSpPr>
        <dsp:cNvPr id="0" name=""/>
        <dsp:cNvSpPr/>
      </dsp:nvSpPr>
      <dsp:spPr>
        <a:xfrm>
          <a:off x="0" y="3704827"/>
          <a:ext cx="4470993" cy="604800"/>
        </a:xfrm>
        <a:prstGeom prst="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sp>
    <dsp:sp modelId="{2C05EF8F-C123-4393-BD87-48726F284FCC}">
      <dsp:nvSpPr>
        <dsp:cNvPr id="0" name=""/>
        <dsp:cNvSpPr/>
      </dsp:nvSpPr>
      <dsp:spPr>
        <a:xfrm>
          <a:off x="278410" y="3350586"/>
          <a:ext cx="3897746" cy="70848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326" tIns="0" rIns="147326" bIns="0" numCol="1" spcCol="1270" anchor="ctr" anchorCtr="0">
          <a:noAutofit/>
        </a:bodyPr>
        <a:lstStyle/>
        <a:p>
          <a:pPr lvl="0" algn="l" defTabSz="889000">
            <a:lnSpc>
              <a:spcPct val="90000"/>
            </a:lnSpc>
            <a:spcBef>
              <a:spcPct val="0"/>
            </a:spcBef>
            <a:spcAft>
              <a:spcPct val="35000"/>
            </a:spcAft>
          </a:pPr>
          <a:r>
            <a:rPr lang="es-EC" sz="2000" kern="1200" dirty="0" smtClean="0"/>
            <a:t>Buen Vivir más que crecimiento económico</a:t>
          </a:r>
          <a:endParaRPr lang="es-EC" sz="2000" kern="1200" dirty="0"/>
        </a:p>
      </dsp:txBody>
      <dsp:txXfrm>
        <a:off x="312995" y="3385171"/>
        <a:ext cx="3828576" cy="639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E90DB-8DA1-40FB-93B4-E2CEF8052948}">
      <dsp:nvSpPr>
        <dsp:cNvPr id="0" name=""/>
        <dsp:cNvSpPr/>
      </dsp:nvSpPr>
      <dsp:spPr>
        <a:xfrm>
          <a:off x="0" y="0"/>
          <a:ext cx="1408629" cy="219893"/>
        </a:xfrm>
        <a:prstGeom prst="roundRect">
          <a:avLst/>
        </a:prstGeom>
        <a:solidFill>
          <a:schemeClr val="lt1">
            <a:hueOff val="0"/>
            <a:satOff val="0"/>
            <a:lumOff val="0"/>
            <a:alphaOff val="0"/>
          </a:schemeClr>
        </a:solidFill>
        <a:ln w="1270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smtClean="0"/>
            <a:t>Art. </a:t>
          </a:r>
          <a:r>
            <a:rPr lang="es-EC" sz="1600" kern="1200" dirty="0" smtClean="0"/>
            <a:t>241</a:t>
          </a:r>
          <a:endParaRPr lang="es-EC" sz="1600" kern="1200" dirty="0"/>
        </a:p>
      </dsp:txBody>
      <dsp:txXfrm>
        <a:off x="10734" y="10734"/>
        <a:ext cx="1387161" cy="198425"/>
      </dsp:txXfrm>
    </dsp:sp>
    <dsp:sp modelId="{53B67E62-F3F9-43F6-BFF7-46C05A6B6B9A}">
      <dsp:nvSpPr>
        <dsp:cNvPr id="0" name=""/>
        <dsp:cNvSpPr/>
      </dsp:nvSpPr>
      <dsp:spPr>
        <a:xfrm>
          <a:off x="0" y="221559"/>
          <a:ext cx="1408629" cy="219893"/>
        </a:xfrm>
        <a:prstGeom prst="roundRect">
          <a:avLst/>
        </a:prstGeom>
        <a:solidFill>
          <a:schemeClr val="lt1">
            <a:hueOff val="0"/>
            <a:satOff val="0"/>
            <a:lumOff val="0"/>
            <a:alphaOff val="0"/>
          </a:schemeClr>
        </a:solidFill>
        <a:ln w="1270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t>Art. 260</a:t>
          </a:r>
          <a:endParaRPr lang="es-EC" sz="1600" kern="1200" dirty="0"/>
        </a:p>
      </dsp:txBody>
      <dsp:txXfrm>
        <a:off x="10734" y="232293"/>
        <a:ext cx="1387161" cy="198425"/>
      </dsp:txXfrm>
    </dsp:sp>
    <dsp:sp modelId="{CB6FB065-ADC0-4FB3-B7BA-A3E749495839}">
      <dsp:nvSpPr>
        <dsp:cNvPr id="0" name=""/>
        <dsp:cNvSpPr/>
      </dsp:nvSpPr>
      <dsp:spPr>
        <a:xfrm>
          <a:off x="0" y="442857"/>
          <a:ext cx="1408629" cy="219893"/>
        </a:xfrm>
        <a:prstGeom prst="roundRect">
          <a:avLst/>
        </a:prstGeom>
        <a:solidFill>
          <a:schemeClr val="lt1">
            <a:hueOff val="0"/>
            <a:satOff val="0"/>
            <a:lumOff val="0"/>
            <a:alphaOff val="0"/>
          </a:schemeClr>
        </a:solidFill>
        <a:ln w="1270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t>Art. 272</a:t>
          </a:r>
          <a:endParaRPr lang="es-EC" sz="1600" kern="1200" dirty="0"/>
        </a:p>
      </dsp:txBody>
      <dsp:txXfrm>
        <a:off x="10734" y="453591"/>
        <a:ext cx="1387161" cy="198425"/>
      </dsp:txXfrm>
    </dsp:sp>
    <dsp:sp modelId="{7EB40D4E-4BD4-4015-84D3-AE8998146BFD}">
      <dsp:nvSpPr>
        <dsp:cNvPr id="0" name=""/>
        <dsp:cNvSpPr/>
      </dsp:nvSpPr>
      <dsp:spPr>
        <a:xfrm>
          <a:off x="0" y="664155"/>
          <a:ext cx="1408629" cy="219893"/>
        </a:xfrm>
        <a:prstGeom prst="roundRect">
          <a:avLst/>
        </a:prstGeom>
        <a:solidFill>
          <a:schemeClr val="lt1">
            <a:hueOff val="0"/>
            <a:satOff val="0"/>
            <a:lumOff val="0"/>
            <a:alphaOff val="0"/>
          </a:schemeClr>
        </a:solidFill>
        <a:ln w="1270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t>Art. 275</a:t>
          </a:r>
          <a:endParaRPr lang="es-EC" sz="1600" kern="1200" dirty="0"/>
        </a:p>
      </dsp:txBody>
      <dsp:txXfrm>
        <a:off x="10734" y="674889"/>
        <a:ext cx="1387161" cy="198425"/>
      </dsp:txXfrm>
    </dsp:sp>
    <dsp:sp modelId="{564B8AAD-5835-4A62-992A-31A93AE3AECD}">
      <dsp:nvSpPr>
        <dsp:cNvPr id="0" name=""/>
        <dsp:cNvSpPr/>
      </dsp:nvSpPr>
      <dsp:spPr>
        <a:xfrm>
          <a:off x="0" y="885454"/>
          <a:ext cx="1408629" cy="219893"/>
        </a:xfrm>
        <a:prstGeom prst="roundRect">
          <a:avLst/>
        </a:prstGeom>
        <a:solidFill>
          <a:schemeClr val="lt1">
            <a:hueOff val="0"/>
            <a:satOff val="0"/>
            <a:lumOff val="0"/>
            <a:alphaOff val="0"/>
          </a:schemeClr>
        </a:solidFill>
        <a:ln w="1270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t>Art. 279</a:t>
          </a:r>
          <a:endParaRPr lang="es-EC" sz="1600" kern="1200" dirty="0"/>
        </a:p>
      </dsp:txBody>
      <dsp:txXfrm>
        <a:off x="10734" y="896188"/>
        <a:ext cx="1387161" cy="1984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E90DB-8DA1-40FB-93B4-E2CEF8052948}">
      <dsp:nvSpPr>
        <dsp:cNvPr id="0" name=""/>
        <dsp:cNvSpPr/>
      </dsp:nvSpPr>
      <dsp:spPr>
        <a:xfrm>
          <a:off x="0" y="58991"/>
          <a:ext cx="1419232" cy="288001"/>
        </a:xfrm>
        <a:prstGeom prst="roundRect">
          <a:avLst/>
        </a:prstGeom>
        <a:solidFill>
          <a:schemeClr val="lt1">
            <a:hueOff val="0"/>
            <a:satOff val="0"/>
            <a:lumOff val="0"/>
            <a:alphaOff val="0"/>
          </a:schemeClr>
        </a:solidFill>
        <a:ln w="1270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t>Art. 3</a:t>
          </a:r>
          <a:endParaRPr lang="es-EC" sz="1600" kern="1200" dirty="0"/>
        </a:p>
      </dsp:txBody>
      <dsp:txXfrm>
        <a:off x="14059" y="73050"/>
        <a:ext cx="1391114" cy="259883"/>
      </dsp:txXfrm>
    </dsp:sp>
    <dsp:sp modelId="{53B67E62-F3F9-43F6-BFF7-46C05A6B6B9A}">
      <dsp:nvSpPr>
        <dsp:cNvPr id="0" name=""/>
        <dsp:cNvSpPr/>
      </dsp:nvSpPr>
      <dsp:spPr>
        <a:xfrm>
          <a:off x="0" y="322253"/>
          <a:ext cx="1419232" cy="275567"/>
        </a:xfrm>
        <a:prstGeom prst="roundRect">
          <a:avLst/>
        </a:prstGeom>
        <a:solidFill>
          <a:schemeClr val="lt1">
            <a:hueOff val="0"/>
            <a:satOff val="0"/>
            <a:lumOff val="0"/>
            <a:alphaOff val="0"/>
          </a:schemeClr>
        </a:solidFill>
        <a:ln w="1270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EC" sz="1300" kern="1200" dirty="0" smtClean="0"/>
            <a:t>Arts. 32, 42, </a:t>
          </a:r>
          <a:r>
            <a:rPr lang="es-EC" sz="1300" kern="1200" dirty="0" smtClean="0"/>
            <a:t>55, </a:t>
          </a:r>
          <a:r>
            <a:rPr lang="es-EC" sz="1300" kern="1200" dirty="0" smtClean="0"/>
            <a:t>65</a:t>
          </a:r>
          <a:endParaRPr lang="es-EC" sz="1300" kern="1200" dirty="0"/>
        </a:p>
      </dsp:txBody>
      <dsp:txXfrm>
        <a:off x="13452" y="335705"/>
        <a:ext cx="1392328" cy="248663"/>
      </dsp:txXfrm>
    </dsp:sp>
    <dsp:sp modelId="{CB6FB065-ADC0-4FB3-B7BA-A3E749495839}">
      <dsp:nvSpPr>
        <dsp:cNvPr id="0" name=""/>
        <dsp:cNvSpPr/>
      </dsp:nvSpPr>
      <dsp:spPr>
        <a:xfrm>
          <a:off x="0" y="602535"/>
          <a:ext cx="1419232" cy="275567"/>
        </a:xfrm>
        <a:prstGeom prst="roundRect">
          <a:avLst/>
        </a:prstGeom>
        <a:solidFill>
          <a:schemeClr val="lt1">
            <a:hueOff val="0"/>
            <a:satOff val="0"/>
            <a:lumOff val="0"/>
            <a:alphaOff val="0"/>
          </a:schemeClr>
        </a:solidFill>
        <a:ln w="1270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t>Art. 296</a:t>
          </a:r>
          <a:endParaRPr lang="es-EC" sz="1600" kern="1200" dirty="0"/>
        </a:p>
      </dsp:txBody>
      <dsp:txXfrm>
        <a:off x="13452" y="615987"/>
        <a:ext cx="1392328" cy="248663"/>
      </dsp:txXfrm>
    </dsp:sp>
    <dsp:sp modelId="{59C6614E-076B-4EDE-8A29-525A93DF1715}">
      <dsp:nvSpPr>
        <dsp:cNvPr id="0" name=""/>
        <dsp:cNvSpPr/>
      </dsp:nvSpPr>
      <dsp:spPr>
        <a:xfrm>
          <a:off x="0" y="853331"/>
          <a:ext cx="1419232" cy="275567"/>
        </a:xfrm>
        <a:prstGeom prst="roundRect">
          <a:avLst/>
        </a:prstGeom>
        <a:solidFill>
          <a:schemeClr val="lt1">
            <a:hueOff val="0"/>
            <a:satOff val="0"/>
            <a:lumOff val="0"/>
            <a:alphaOff val="0"/>
          </a:schemeClr>
        </a:solidFill>
        <a:ln w="1270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t>Art. 299</a:t>
          </a:r>
          <a:endParaRPr lang="es-EC" sz="1600" kern="1200" dirty="0"/>
        </a:p>
      </dsp:txBody>
      <dsp:txXfrm>
        <a:off x="13452" y="866783"/>
        <a:ext cx="1392328" cy="2486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E90DB-8DA1-40FB-93B4-E2CEF8052948}">
      <dsp:nvSpPr>
        <dsp:cNvPr id="0" name=""/>
        <dsp:cNvSpPr/>
      </dsp:nvSpPr>
      <dsp:spPr>
        <a:xfrm>
          <a:off x="0" y="132738"/>
          <a:ext cx="1408629" cy="333612"/>
        </a:xfrm>
        <a:prstGeom prst="roundRect">
          <a:avLst/>
        </a:prstGeom>
        <a:solidFill>
          <a:schemeClr val="lt1">
            <a:hueOff val="0"/>
            <a:satOff val="0"/>
            <a:lumOff val="0"/>
            <a:alphaOff val="0"/>
          </a:schemeClr>
        </a:solidFill>
        <a:ln w="1270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t>Art. 12</a:t>
          </a:r>
          <a:endParaRPr lang="es-EC" sz="1600" kern="1200" dirty="0"/>
        </a:p>
      </dsp:txBody>
      <dsp:txXfrm>
        <a:off x="16286" y="149024"/>
        <a:ext cx="1376057" cy="301040"/>
      </dsp:txXfrm>
    </dsp:sp>
    <dsp:sp modelId="{53B67E62-F3F9-43F6-BFF7-46C05A6B6B9A}">
      <dsp:nvSpPr>
        <dsp:cNvPr id="0" name=""/>
        <dsp:cNvSpPr/>
      </dsp:nvSpPr>
      <dsp:spPr>
        <a:xfrm>
          <a:off x="0" y="415071"/>
          <a:ext cx="1408629" cy="333612"/>
        </a:xfrm>
        <a:prstGeom prst="roundRect">
          <a:avLst/>
        </a:prstGeom>
        <a:solidFill>
          <a:schemeClr val="lt1">
            <a:hueOff val="0"/>
            <a:satOff val="0"/>
            <a:lumOff val="0"/>
            <a:alphaOff val="0"/>
          </a:schemeClr>
        </a:solidFill>
        <a:ln w="1270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t>Art. 26</a:t>
          </a:r>
          <a:endParaRPr lang="es-EC" sz="1600" kern="1200" dirty="0"/>
        </a:p>
      </dsp:txBody>
      <dsp:txXfrm>
        <a:off x="16286" y="431357"/>
        <a:ext cx="1376057" cy="3010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E90DB-8DA1-40FB-93B4-E2CEF8052948}">
      <dsp:nvSpPr>
        <dsp:cNvPr id="0" name=""/>
        <dsp:cNvSpPr/>
      </dsp:nvSpPr>
      <dsp:spPr>
        <a:xfrm>
          <a:off x="0" y="411483"/>
          <a:ext cx="1408630" cy="268909"/>
        </a:xfrm>
        <a:prstGeom prst="roundRect">
          <a:avLst/>
        </a:prstGeom>
        <a:solidFill>
          <a:schemeClr val="lt1">
            <a:hueOff val="0"/>
            <a:satOff val="0"/>
            <a:lumOff val="0"/>
            <a:alphaOff val="0"/>
          </a:schemeClr>
        </a:solidFill>
        <a:ln w="1270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t>Arts</a:t>
          </a:r>
          <a:r>
            <a:rPr lang="es-EC" sz="1600" kern="1200" smtClean="0"/>
            <a:t>. </a:t>
          </a:r>
          <a:r>
            <a:rPr lang="es-EC" sz="1600" kern="1200" smtClean="0"/>
            <a:t>10 - 15</a:t>
          </a:r>
          <a:endParaRPr lang="es-EC" sz="1600" kern="1200" dirty="0"/>
        </a:p>
      </dsp:txBody>
      <dsp:txXfrm>
        <a:off x="13127" y="424610"/>
        <a:ext cx="1382376" cy="2426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390758-0D59-4D0F-8C0C-EADB92EA95C5}">
      <dsp:nvSpPr>
        <dsp:cNvPr id="0" name=""/>
        <dsp:cNvSpPr/>
      </dsp:nvSpPr>
      <dsp:spPr>
        <a:xfrm>
          <a:off x="0" y="2593334"/>
          <a:ext cx="7395046" cy="1059527"/>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just" defTabSz="889000">
            <a:lnSpc>
              <a:spcPct val="90000"/>
            </a:lnSpc>
            <a:spcBef>
              <a:spcPct val="0"/>
            </a:spcBef>
            <a:spcAft>
              <a:spcPct val="35000"/>
            </a:spcAft>
          </a:pPr>
          <a:r>
            <a:rPr lang="es-EC" sz="2000" kern="1200" dirty="0" smtClean="0">
              <a:latin typeface="Arial" panose="020B0604020202020204" pitchFamily="34" charset="0"/>
              <a:ea typeface="Calibri" panose="020F0502020204030204" pitchFamily="34" charset="0"/>
              <a:cs typeface="Times New Roman" panose="02020603050405020304" pitchFamily="18" charset="0"/>
            </a:rPr>
            <a:t>Articulan las acciones de otros niveles de gobierno y plantean las líneas estratégicas de desarrollo de la circunscripción territorial.</a:t>
          </a:r>
          <a:endParaRPr lang="es-EC" sz="2000" kern="1200" dirty="0"/>
        </a:p>
      </dsp:txBody>
      <dsp:txXfrm>
        <a:off x="0" y="2593334"/>
        <a:ext cx="7395046" cy="1059527"/>
      </dsp:txXfrm>
    </dsp:sp>
    <dsp:sp modelId="{65E5709D-BC00-4FF4-8E15-D2E8CFF8AB99}">
      <dsp:nvSpPr>
        <dsp:cNvPr id="0" name=""/>
        <dsp:cNvSpPr/>
      </dsp:nvSpPr>
      <dsp:spPr>
        <a:xfrm rot="10800000">
          <a:off x="0" y="1271430"/>
          <a:ext cx="7395046" cy="1337797"/>
        </a:xfrm>
        <a:prstGeom prst="upArrowCallou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just" defTabSz="889000">
            <a:lnSpc>
              <a:spcPct val="90000"/>
            </a:lnSpc>
            <a:spcBef>
              <a:spcPct val="0"/>
            </a:spcBef>
            <a:spcAft>
              <a:spcPct val="35000"/>
            </a:spcAft>
          </a:pPr>
          <a:r>
            <a:rPr lang="es-EC" sz="2000" kern="1200" dirty="0" smtClean="0">
              <a:latin typeface="Arial" panose="020B0604020202020204" pitchFamily="34" charset="0"/>
              <a:ea typeface="Calibri" panose="020F0502020204030204" pitchFamily="34" charset="0"/>
              <a:cs typeface="Times New Roman" panose="02020603050405020304" pitchFamily="18" charset="0"/>
            </a:rPr>
            <a:t>Plasman la planificación de los GAD en el ejercicio de sus competencias exclusivas y concurrentes.</a:t>
          </a:r>
          <a:endParaRPr lang="es-EC" sz="2000" kern="1200" dirty="0"/>
        </a:p>
      </dsp:txBody>
      <dsp:txXfrm rot="10800000">
        <a:off x="0" y="1271430"/>
        <a:ext cx="7395046" cy="869260"/>
      </dsp:txXfrm>
    </dsp:sp>
    <dsp:sp modelId="{4F4D784E-5C39-428E-9385-401D35C46684}">
      <dsp:nvSpPr>
        <dsp:cNvPr id="0" name=""/>
        <dsp:cNvSpPr/>
      </dsp:nvSpPr>
      <dsp:spPr>
        <a:xfrm rot="10800000">
          <a:off x="0" y="0"/>
          <a:ext cx="7395046" cy="1287134"/>
        </a:xfrm>
        <a:prstGeom prst="upArrowCallou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just" defTabSz="889000">
            <a:lnSpc>
              <a:spcPct val="90000"/>
            </a:lnSpc>
            <a:spcBef>
              <a:spcPct val="0"/>
            </a:spcBef>
            <a:spcAft>
              <a:spcPct val="35000"/>
            </a:spcAft>
          </a:pPr>
          <a:r>
            <a:rPr lang="es-EC" sz="2000" kern="1200" dirty="0" smtClean="0">
              <a:latin typeface="Arial" panose="020B0604020202020204" pitchFamily="34" charset="0"/>
              <a:ea typeface="Calibri" panose="020F0502020204030204" pitchFamily="34" charset="0"/>
              <a:cs typeface="Times New Roman" panose="02020603050405020304" pitchFamily="18" charset="0"/>
            </a:rPr>
            <a:t>Instrumentos de ámbito territorial</a:t>
          </a:r>
          <a:r>
            <a:rPr lang="es-EC" sz="2000" kern="1200" dirty="0" smtClean="0">
              <a:latin typeface="Calibri" panose="020F0502020204030204" pitchFamily="34" charset="0"/>
              <a:ea typeface="Calibri" panose="020F0502020204030204" pitchFamily="34" charset="0"/>
              <a:cs typeface="Times New Roman" panose="02020603050405020304" pitchFamily="18" charset="0"/>
            </a:rPr>
            <a:t> </a:t>
          </a:r>
          <a:r>
            <a:rPr lang="es-EC" sz="2000" kern="1200" dirty="0" smtClean="0">
              <a:latin typeface="Arial" panose="020B0604020202020204" pitchFamily="34" charset="0"/>
              <a:ea typeface="Calibri" panose="020F0502020204030204" pitchFamily="34" charset="0"/>
              <a:cs typeface="Times New Roman" panose="02020603050405020304" pitchFamily="18" charset="0"/>
            </a:rPr>
            <a:t>provincial, cantonal y parroquial. </a:t>
          </a:r>
          <a:endParaRPr lang="es-EC" sz="2000" kern="1200" dirty="0"/>
        </a:p>
      </dsp:txBody>
      <dsp:txXfrm rot="10800000">
        <a:off x="0" y="0"/>
        <a:ext cx="7395046" cy="83634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95CA25-22FE-4564-8CFF-C283DBCE459A}">
      <dsp:nvSpPr>
        <dsp:cNvPr id="0" name=""/>
        <dsp:cNvSpPr/>
      </dsp:nvSpPr>
      <dsp:spPr>
        <a:xfrm>
          <a:off x="555" y="717444"/>
          <a:ext cx="2391567" cy="2869881"/>
        </a:xfrm>
        <a:prstGeom prst="roundRect">
          <a:avLst>
            <a:gd name="adj" fmla="val 5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54864" rIns="71120" bIns="0" numCol="1" spcCol="1270" anchor="t" anchorCtr="0">
          <a:noAutofit/>
        </a:bodyPr>
        <a:lstStyle/>
        <a:p>
          <a:pPr lvl="0" algn="ctr" defTabSz="711200">
            <a:lnSpc>
              <a:spcPct val="90000"/>
            </a:lnSpc>
            <a:spcBef>
              <a:spcPct val="0"/>
            </a:spcBef>
            <a:spcAft>
              <a:spcPct val="35000"/>
            </a:spcAft>
          </a:pPr>
          <a:endParaRPr lang="es-EC" sz="1600" b="1" u="none" kern="1200" dirty="0"/>
        </a:p>
      </dsp:txBody>
      <dsp:txXfrm rot="16200000">
        <a:off x="-936938" y="1654938"/>
        <a:ext cx="2353302" cy="478313"/>
      </dsp:txXfrm>
    </dsp:sp>
    <dsp:sp modelId="{D703CA20-3D5A-438B-9621-7A4EDCA79386}">
      <dsp:nvSpPr>
        <dsp:cNvPr id="0" name=""/>
        <dsp:cNvSpPr/>
      </dsp:nvSpPr>
      <dsp:spPr>
        <a:xfrm>
          <a:off x="478869" y="717444"/>
          <a:ext cx="1781717" cy="2869881"/>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endParaRPr lang="es-EC" sz="1800" b="0" kern="1200" dirty="0" smtClean="0"/>
        </a:p>
        <a:p>
          <a:pPr lvl="0" algn="l" defTabSz="800100">
            <a:lnSpc>
              <a:spcPct val="90000"/>
            </a:lnSpc>
            <a:spcBef>
              <a:spcPct val="0"/>
            </a:spcBef>
            <a:spcAft>
              <a:spcPct val="35000"/>
            </a:spcAft>
          </a:pPr>
          <a:endParaRPr lang="es-EC" sz="1800" b="0" kern="1200" dirty="0" smtClean="0"/>
        </a:p>
        <a:p>
          <a:pPr lvl="0" algn="l" defTabSz="800100">
            <a:lnSpc>
              <a:spcPct val="90000"/>
            </a:lnSpc>
            <a:spcBef>
              <a:spcPct val="0"/>
            </a:spcBef>
            <a:spcAft>
              <a:spcPct val="35000"/>
            </a:spcAft>
          </a:pPr>
          <a:r>
            <a:rPr lang="es-EC" sz="1800" b="0" kern="1200" dirty="0" smtClean="0"/>
            <a:t>Planes fronterizos, binacionales, regionales, y los demás que considere pertinentes.</a:t>
          </a:r>
          <a:endParaRPr lang="es-EC" sz="1800" kern="1200" dirty="0"/>
        </a:p>
      </dsp:txBody>
      <dsp:txXfrm>
        <a:off x="478869" y="717444"/>
        <a:ext cx="1781717" cy="2869881"/>
      </dsp:txXfrm>
    </dsp:sp>
    <dsp:sp modelId="{1D168550-5715-4898-996C-BA292E63D5BA}">
      <dsp:nvSpPr>
        <dsp:cNvPr id="0" name=""/>
        <dsp:cNvSpPr/>
      </dsp:nvSpPr>
      <dsp:spPr>
        <a:xfrm>
          <a:off x="2475828" y="717444"/>
          <a:ext cx="2391567" cy="2869881"/>
        </a:xfrm>
        <a:prstGeom prst="roundRect">
          <a:avLst>
            <a:gd name="adj" fmla="val 5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61722" rIns="80010" bIns="0" numCol="1" spcCol="1270" anchor="t" anchorCtr="0">
          <a:noAutofit/>
        </a:bodyPr>
        <a:lstStyle/>
        <a:p>
          <a:pPr lvl="0" algn="ctr" defTabSz="800100">
            <a:lnSpc>
              <a:spcPct val="90000"/>
            </a:lnSpc>
            <a:spcBef>
              <a:spcPct val="0"/>
            </a:spcBef>
            <a:spcAft>
              <a:spcPct val="35000"/>
            </a:spcAft>
          </a:pPr>
          <a:endParaRPr lang="es-EC" sz="1800" b="1" u="none" kern="1200" dirty="0"/>
        </a:p>
      </dsp:txBody>
      <dsp:txXfrm rot="16200000">
        <a:off x="1538333" y="1654938"/>
        <a:ext cx="2353302" cy="478313"/>
      </dsp:txXfrm>
    </dsp:sp>
    <dsp:sp modelId="{E550C393-4CC1-4798-9F8C-D00F2FB16213}">
      <dsp:nvSpPr>
        <dsp:cNvPr id="0" name=""/>
        <dsp:cNvSpPr/>
      </dsp:nvSpPr>
      <dsp:spPr>
        <a:xfrm rot="5400000">
          <a:off x="2276852" y="2998971"/>
          <a:ext cx="421867" cy="358735"/>
        </a:xfrm>
        <a:prstGeom prst="flowChartExtract">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19E4D9-1097-4A13-A50C-D4898B3927FC}">
      <dsp:nvSpPr>
        <dsp:cNvPr id="0" name=""/>
        <dsp:cNvSpPr/>
      </dsp:nvSpPr>
      <dsp:spPr>
        <a:xfrm>
          <a:off x="2954141" y="717444"/>
          <a:ext cx="1781717" cy="2869881"/>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endParaRPr lang="es-EC" sz="1800" b="0" kern="1200" dirty="0" smtClean="0"/>
        </a:p>
        <a:p>
          <a:pPr lvl="0" algn="l" defTabSz="800100">
            <a:lnSpc>
              <a:spcPct val="90000"/>
            </a:lnSpc>
            <a:spcBef>
              <a:spcPct val="0"/>
            </a:spcBef>
            <a:spcAft>
              <a:spcPct val="35000"/>
            </a:spcAft>
          </a:pPr>
          <a:r>
            <a:rPr lang="es-EC" sz="1800" b="0" kern="1200" dirty="0" smtClean="0"/>
            <a:t>ETN , Planes especiales PEN y los planes sectoriales del Ejecutivo con incidencia en el territorio ; aprobados por el Ejecutivo</a:t>
          </a:r>
          <a:r>
            <a:rPr lang="es-EC" sz="1600" b="0" kern="1200" dirty="0" smtClean="0"/>
            <a:t>. </a:t>
          </a:r>
          <a:endParaRPr lang="es-EC" sz="1600" kern="1200" dirty="0"/>
        </a:p>
      </dsp:txBody>
      <dsp:txXfrm>
        <a:off x="2954141" y="717444"/>
        <a:ext cx="1781717" cy="2869881"/>
      </dsp:txXfrm>
    </dsp:sp>
    <dsp:sp modelId="{1F6353A4-0023-4CDA-936E-73CD1694ACD0}">
      <dsp:nvSpPr>
        <dsp:cNvPr id="0" name=""/>
        <dsp:cNvSpPr/>
      </dsp:nvSpPr>
      <dsp:spPr>
        <a:xfrm>
          <a:off x="4951100" y="717444"/>
          <a:ext cx="2391567" cy="2869881"/>
        </a:xfrm>
        <a:prstGeom prst="roundRect">
          <a:avLst>
            <a:gd name="adj" fmla="val 5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61722" rIns="80010" bIns="0" numCol="1" spcCol="1270" anchor="t" anchorCtr="0">
          <a:noAutofit/>
        </a:bodyPr>
        <a:lstStyle/>
        <a:p>
          <a:pPr lvl="0" algn="ctr" defTabSz="800100">
            <a:lnSpc>
              <a:spcPct val="90000"/>
            </a:lnSpc>
            <a:spcBef>
              <a:spcPct val="0"/>
            </a:spcBef>
            <a:spcAft>
              <a:spcPct val="35000"/>
            </a:spcAft>
          </a:pPr>
          <a:endParaRPr lang="es-EC" sz="1800" b="1" u="none" kern="1200" dirty="0"/>
        </a:p>
      </dsp:txBody>
      <dsp:txXfrm rot="16200000">
        <a:off x="4013606" y="1654938"/>
        <a:ext cx="2353302" cy="478313"/>
      </dsp:txXfrm>
    </dsp:sp>
    <dsp:sp modelId="{BEBE4127-BCB4-476C-9339-82E43275E950}">
      <dsp:nvSpPr>
        <dsp:cNvPr id="0" name=""/>
        <dsp:cNvSpPr/>
      </dsp:nvSpPr>
      <dsp:spPr>
        <a:xfrm rot="5400000">
          <a:off x="4752124" y="2998971"/>
          <a:ext cx="421867" cy="358735"/>
        </a:xfrm>
        <a:prstGeom prst="flowChartExtract">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8B7306-BA50-4452-9AD0-15493CE33474}">
      <dsp:nvSpPr>
        <dsp:cNvPr id="0" name=""/>
        <dsp:cNvSpPr/>
      </dsp:nvSpPr>
      <dsp:spPr>
        <a:xfrm>
          <a:off x="5429414" y="717444"/>
          <a:ext cx="1781717" cy="2869881"/>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endParaRPr lang="es-EC" sz="1800" b="1" kern="1200" dirty="0" smtClean="0"/>
        </a:p>
        <a:p>
          <a:pPr lvl="0" algn="l" defTabSz="800100">
            <a:lnSpc>
              <a:spcPct val="90000"/>
            </a:lnSpc>
            <a:spcBef>
              <a:spcPct val="0"/>
            </a:spcBef>
            <a:spcAft>
              <a:spcPct val="35000"/>
            </a:spcAft>
          </a:pPr>
          <a:r>
            <a:rPr lang="es-EC" sz="1800" b="1" kern="1200" dirty="0" smtClean="0"/>
            <a:t>PDOT</a:t>
          </a:r>
          <a:r>
            <a:rPr lang="es-EC" sz="1800" b="0" kern="1200" dirty="0" smtClean="0"/>
            <a:t> y los planes complementarios, aprobados por los GAD y los regímenes especiales en el ámbito de sus competencias.</a:t>
          </a:r>
          <a:endParaRPr lang="es-EC" sz="1800" kern="1200" dirty="0"/>
        </a:p>
      </dsp:txBody>
      <dsp:txXfrm>
        <a:off x="5429414" y="717444"/>
        <a:ext cx="1781717" cy="286988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97E26-82E2-4BC9-BCE0-86DE0E7B6414}">
      <dsp:nvSpPr>
        <dsp:cNvPr id="0" name=""/>
        <dsp:cNvSpPr/>
      </dsp:nvSpPr>
      <dsp:spPr>
        <a:xfrm>
          <a:off x="0" y="1134059"/>
          <a:ext cx="8221261" cy="1512079"/>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7D1D04-84C8-461B-91CE-B367A0086E2F}">
      <dsp:nvSpPr>
        <dsp:cNvPr id="0" name=""/>
        <dsp:cNvSpPr/>
      </dsp:nvSpPr>
      <dsp:spPr>
        <a:xfrm>
          <a:off x="0" y="77267"/>
          <a:ext cx="3045821" cy="1512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s-EC" sz="1400" b="1" kern="1200" dirty="0" smtClean="0"/>
            <a:t>CNP-Resolución 003</a:t>
          </a:r>
          <a:endParaRPr lang="es-EC" sz="1400" b="1" kern="1200" dirty="0"/>
        </a:p>
      </dsp:txBody>
      <dsp:txXfrm>
        <a:off x="0" y="77267"/>
        <a:ext cx="3045821" cy="1512079"/>
      </dsp:txXfrm>
    </dsp:sp>
    <dsp:sp modelId="{46263796-EE46-4E02-9694-0FC5DEDD0B9C}">
      <dsp:nvSpPr>
        <dsp:cNvPr id="0" name=""/>
        <dsp:cNvSpPr/>
      </dsp:nvSpPr>
      <dsp:spPr>
        <a:xfrm>
          <a:off x="1275333" y="1638526"/>
          <a:ext cx="503144" cy="5031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14B453-5773-4EDF-BCB8-998EFF9B5DBD}">
      <dsp:nvSpPr>
        <dsp:cNvPr id="0" name=""/>
        <dsp:cNvSpPr/>
      </dsp:nvSpPr>
      <dsp:spPr>
        <a:xfrm>
          <a:off x="3107951" y="1185470"/>
          <a:ext cx="2258897" cy="1512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s-EC" sz="1400" b="1" kern="1200" dirty="0" smtClean="0"/>
            <a:t>CNP-Resolución 004</a:t>
          </a:r>
          <a:endParaRPr lang="es-EC" sz="1400" kern="1200" dirty="0"/>
        </a:p>
      </dsp:txBody>
      <dsp:txXfrm>
        <a:off x="3107951" y="1185470"/>
        <a:ext cx="2258897" cy="1512079"/>
      </dsp:txXfrm>
    </dsp:sp>
    <dsp:sp modelId="{5831D65B-9B74-4476-ABDA-B12F873B66AF}">
      <dsp:nvSpPr>
        <dsp:cNvPr id="0" name=""/>
        <dsp:cNvSpPr/>
      </dsp:nvSpPr>
      <dsp:spPr>
        <a:xfrm>
          <a:off x="4022530" y="1638526"/>
          <a:ext cx="503144" cy="5031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B2C70B-4A0F-495F-968C-142E22061578}">
      <dsp:nvSpPr>
        <dsp:cNvPr id="0" name=""/>
        <dsp:cNvSpPr/>
      </dsp:nvSpPr>
      <dsp:spPr>
        <a:xfrm>
          <a:off x="5535906" y="47388"/>
          <a:ext cx="1896750" cy="1512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s-EC" sz="1400" b="1" kern="1200" dirty="0" smtClean="0"/>
            <a:t>CNP-001-2016</a:t>
          </a:r>
          <a:endParaRPr lang="es-EC" sz="1400" kern="1200" dirty="0"/>
        </a:p>
      </dsp:txBody>
      <dsp:txXfrm>
        <a:off x="5535906" y="47388"/>
        <a:ext cx="1896750" cy="1512079"/>
      </dsp:txXfrm>
    </dsp:sp>
    <dsp:sp modelId="{7DBAA7E3-9C3A-4802-BA59-2A1B3AA9177C}">
      <dsp:nvSpPr>
        <dsp:cNvPr id="0" name=""/>
        <dsp:cNvSpPr/>
      </dsp:nvSpPr>
      <dsp:spPr>
        <a:xfrm>
          <a:off x="6195192" y="1638526"/>
          <a:ext cx="503144" cy="503144"/>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762DAB-7EB1-0445-BBCD-803669C21F74}" type="datetimeFigureOut">
              <a:rPr lang="es-ES" smtClean="0"/>
              <a:pPr/>
              <a:t>20/09/2016</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A3A7CB-6408-4349-99DC-640C116F60FD}" type="slidenum">
              <a:rPr lang="es-ES" smtClean="0"/>
              <a:pPr/>
              <a:t>‹Nº›</a:t>
            </a:fld>
            <a:endParaRPr lang="es-ES"/>
          </a:p>
        </p:txBody>
      </p:sp>
    </p:spTree>
    <p:extLst>
      <p:ext uri="{BB962C8B-B14F-4D97-AF65-F5344CB8AC3E}">
        <p14:creationId xmlns:p14="http://schemas.microsoft.com/office/powerpoint/2010/main" val="4248091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La Planificación en el Ecuador se sustenta en los preceptos y roles definidos en la Constitución 2008, que la define como el instrumento del Estado para impulsar un Nuevo Modelo de Desarrollo y el cambio social; para implantar </a:t>
            </a:r>
            <a:r>
              <a:rPr lang="es-AR" sz="1200" kern="1200" dirty="0" smtClean="0">
                <a:solidFill>
                  <a:schemeClr val="tx1"/>
                </a:solidFill>
                <a:effectLst/>
                <a:latin typeface="+mn-lt"/>
                <a:ea typeface="+mn-ea"/>
                <a:cs typeface="+mn-cs"/>
              </a:rPr>
              <a:t>el nuevo paradigma</a:t>
            </a:r>
            <a:r>
              <a:rPr lang="es-EC" sz="1200" kern="1200" dirty="0" smtClean="0">
                <a:solidFill>
                  <a:schemeClr val="tx1"/>
                </a:solidFill>
                <a:effectLst/>
                <a:latin typeface="+mn-lt"/>
                <a:ea typeface="+mn-ea"/>
                <a:cs typeface="+mn-cs"/>
              </a:rPr>
              <a:t> d</a:t>
            </a:r>
            <a:r>
              <a:rPr lang="es-AR" sz="1200" kern="1200" dirty="0" smtClean="0">
                <a:solidFill>
                  <a:schemeClr val="tx1"/>
                </a:solidFill>
                <a:effectLst/>
                <a:latin typeface="+mn-lt"/>
                <a:ea typeface="+mn-ea"/>
                <a:cs typeface="+mn-cs"/>
              </a:rPr>
              <a:t>el desarrollo hacia el “buen vivir”. </a:t>
            </a:r>
          </a:p>
          <a:p>
            <a:endParaRPr lang="es-AR" sz="1200" kern="1200" dirty="0" smtClean="0">
              <a:solidFill>
                <a:schemeClr val="tx1"/>
              </a:solidFill>
              <a:effectLst/>
              <a:latin typeface="+mn-lt"/>
              <a:ea typeface="+mn-ea"/>
              <a:cs typeface="+mn-cs"/>
            </a:endParaRPr>
          </a:p>
          <a:p>
            <a:r>
              <a:rPr lang="es-EC" dirty="0" smtClean="0"/>
              <a:t>La Constitución da paso a la construcción de una nueva visión del desarrollo. Se trata de un abordaje alejado de la concepción del desarrollo únicamente como crecimiento económico para dar paso a una concepción que ubica al ser humano como protagonista y beneficiario del proceso.</a:t>
            </a:r>
          </a:p>
          <a:p>
            <a:endParaRPr lang="es-EC" dirty="0" smtClean="0"/>
          </a:p>
          <a:p>
            <a:r>
              <a:rPr lang="es-EC" dirty="0" smtClean="0"/>
              <a:t> La planificación como mecanismo para garantizar derechos. Art 275</a:t>
            </a:r>
          </a:p>
          <a:p>
            <a:r>
              <a:rPr lang="es-EC" dirty="0" smtClean="0"/>
              <a:t>Alcanzar la sociedad del Buen Vivir implica canalizar esfuerzos que permitan, progresivamente, identificar obstáculos para el cumplimiento de derechos, así como plantear estrategias para superar aquellos. </a:t>
            </a:r>
          </a:p>
          <a:p>
            <a:endParaRPr lang="es-EC" dirty="0" smtClean="0"/>
          </a:p>
          <a:p>
            <a:r>
              <a:rPr lang="es-EC" dirty="0" smtClean="0"/>
              <a:t>La Constitución ubica a la política pública como una vía para garantizar derechos (junto a las garantías normativas y las garantías jurisdiccionales).  </a:t>
            </a:r>
          </a:p>
          <a:p>
            <a:r>
              <a:rPr lang="es-EC" dirty="0" smtClean="0"/>
              <a:t>Los derechos, otrora vistos como un obstáculo para el ejercicio del poder público, pasan a convertirse en la razón de ser del Estado, el motivo de su existencia: “El más alto deber del Estado consiste en respetar y hacer respetar los derechos garantizados en la Constitución”</a:t>
            </a:r>
          </a:p>
          <a:p>
            <a:endParaRPr lang="es-EC" dirty="0" smtClean="0"/>
          </a:p>
          <a:p>
            <a:r>
              <a:rPr lang="es-EC" dirty="0" smtClean="0"/>
              <a:t>Para ser entendida como un mecanismo para la garantía de derechos, la planificación en el Ecuador es un ejercicio permanente para orientar de manera sistemática y estratégica las decisiones públicas, cómo se invierten los recursos, cómo se proveen bienes y servicios públicos, qué normativa se emite y cómo se configura la estructura institucional. Además, los procesos de planificación, en su naturaleza, son concebidos de manera participativa y territorial; es decir, se construyen con la ciudadanía y se implementan enmarcados en las particularidades de cada territorio.</a:t>
            </a:r>
          </a:p>
          <a:p>
            <a:endParaRPr lang="es-EC"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es importante señalar que la razón que subyace en este proceso, es devolver el rol planificador al Estado, lo público tiene la obligación de atender aquellos desequilibrios territoriales que se oponen a los principios constitucionales.</a:t>
            </a:r>
          </a:p>
          <a:p>
            <a:endParaRPr lang="es-EC"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El marco constitucional ha posicionado el ordenamiento territorial como la ciencia que, fundamentada en procesos técnicos y políticos, el mismo será el pilar de la planificación en el país y para ello el Art. 279 concibe el Sistema Nacional Descentralizado de Planificación Participativa (SNDPP) y el proceso es potenciado por los cuerpos legales desarrollados para su aplicación, como lo son: el Código Orgánico de Organización Territorial, Autonomía y Descentralización (COOTAD), y el Código Orgánico de Planificación y Finanzas Públicas (COPFP), aprobados en la Asamblea Nacional en el año 2010 y que establecieron las bases principales para la realización del proceso de planificación de los Gobiernos Autónomos Descentralizados (GAD), materializados en sus Planes de Desarrollo y Ordenamiento Territorial (PDOT), realizados a partir del año 2010.</a:t>
            </a:r>
          </a:p>
          <a:p>
            <a:endParaRPr lang="es-EC" dirty="0" smtClean="0"/>
          </a:p>
          <a:p>
            <a:r>
              <a:rPr lang="es-EC" sz="1200" kern="1200" dirty="0" smtClean="0">
                <a:solidFill>
                  <a:schemeClr val="tx1"/>
                </a:solidFill>
                <a:effectLst/>
                <a:latin typeface="+mn-lt"/>
                <a:ea typeface="+mn-ea"/>
                <a:cs typeface="+mn-cs"/>
              </a:rPr>
              <a:t>Actualmente, la Ley Orgánica de Ordenamiento Territorial, Uso y Gestión del Suelo aprobada en el presente año, identifica los instrumentos para el Ordenamiento Territorial, en su escala supranacional, nacional y </a:t>
            </a:r>
            <a:r>
              <a:rPr lang="es-EC" sz="1200" kern="1200" dirty="0" err="1" smtClean="0">
                <a:solidFill>
                  <a:schemeClr val="tx1"/>
                </a:solidFill>
                <a:effectLst/>
                <a:latin typeface="+mn-lt"/>
                <a:ea typeface="+mn-ea"/>
                <a:cs typeface="+mn-cs"/>
              </a:rPr>
              <a:t>subnacional</a:t>
            </a:r>
            <a:r>
              <a:rPr lang="es-EC" sz="1200" kern="1200" dirty="0" smtClean="0">
                <a:solidFill>
                  <a:schemeClr val="tx1"/>
                </a:solidFill>
                <a:effectLst/>
                <a:latin typeface="+mn-lt"/>
                <a:ea typeface="+mn-ea"/>
                <a:cs typeface="+mn-cs"/>
              </a:rPr>
              <a:t>, y profundiza sobre el rol principal que deben tener los PDOT según el nivel de gobierno que los formula, en concordancia con las competencias exclusivas y concurrentes señalas en el Acuerdo Ministerial.</a:t>
            </a:r>
          </a:p>
          <a:p>
            <a:r>
              <a:rPr lang="es-EC" sz="1200" kern="1200" dirty="0" smtClean="0">
                <a:solidFill>
                  <a:schemeClr val="tx1"/>
                </a:solidFill>
                <a:effectLst/>
                <a:latin typeface="+mn-lt"/>
                <a:ea typeface="+mn-ea"/>
                <a:cs typeface="+mn-cs"/>
              </a:rPr>
              <a:t> </a:t>
            </a:r>
          </a:p>
          <a:p>
            <a:pPr lvl="0"/>
            <a:r>
              <a:rPr lang="es-EC" sz="1200" kern="1200" dirty="0" smtClean="0">
                <a:solidFill>
                  <a:schemeClr val="tx1"/>
                </a:solidFill>
                <a:effectLst/>
                <a:latin typeface="+mn-lt"/>
                <a:ea typeface="+mn-ea"/>
                <a:cs typeface="+mn-cs"/>
              </a:rPr>
              <a:t>GAD Regionales:</a:t>
            </a:r>
          </a:p>
          <a:p>
            <a:pPr lvl="1"/>
            <a:r>
              <a:rPr lang="es-EC" sz="1200" kern="1200" dirty="0" smtClean="0">
                <a:solidFill>
                  <a:schemeClr val="tx1"/>
                </a:solidFill>
                <a:effectLst/>
                <a:latin typeface="+mn-lt"/>
                <a:ea typeface="+mn-ea"/>
                <a:cs typeface="+mn-cs"/>
              </a:rPr>
              <a:t>Delimitarán los ecosistemas de escala regional; las cuencas hidrográficas.</a:t>
            </a:r>
          </a:p>
          <a:p>
            <a:pPr lvl="1"/>
            <a:r>
              <a:rPr lang="es-EC" sz="1200" kern="1200" dirty="0" smtClean="0">
                <a:solidFill>
                  <a:schemeClr val="tx1"/>
                </a:solidFill>
                <a:effectLst/>
                <a:latin typeface="+mn-lt"/>
                <a:ea typeface="+mn-ea"/>
                <a:cs typeface="+mn-cs"/>
              </a:rPr>
              <a:t>Localizarán infraestructuras hidrológicas, de conformidad con las directrices de la Autoridad Única del Agua; la infraestructura de transporte y tránsito, así como el sistema vial de ámbito regional.</a:t>
            </a:r>
          </a:p>
          <a:p>
            <a:pPr lvl="0"/>
            <a:r>
              <a:rPr lang="es-EC" sz="1200" kern="1200" dirty="0" smtClean="0">
                <a:solidFill>
                  <a:schemeClr val="tx1"/>
                </a:solidFill>
                <a:effectLst/>
                <a:latin typeface="+mn-lt"/>
                <a:ea typeface="+mn-ea"/>
                <a:cs typeface="+mn-cs"/>
              </a:rPr>
              <a:t>GAD Provinciales:</a:t>
            </a:r>
          </a:p>
          <a:p>
            <a:pPr lvl="1"/>
            <a:r>
              <a:rPr lang="es-EC" sz="1200" kern="1200" dirty="0" smtClean="0">
                <a:solidFill>
                  <a:schemeClr val="tx1"/>
                </a:solidFill>
                <a:effectLst/>
                <a:latin typeface="+mn-lt"/>
                <a:ea typeface="+mn-ea"/>
                <a:cs typeface="+mn-cs"/>
              </a:rPr>
              <a:t>Integrarán el componente de ordenamiento territorial de los cantones que forman parte de su territorio en función del modelo económico productivo, de infraestructura y de conectividad de la provincia.</a:t>
            </a:r>
          </a:p>
          <a:p>
            <a:pPr lvl="0"/>
            <a:r>
              <a:rPr lang="es-EC" sz="1200" kern="1200" dirty="0" smtClean="0">
                <a:solidFill>
                  <a:schemeClr val="tx1"/>
                </a:solidFill>
                <a:effectLst/>
                <a:latin typeface="+mn-lt"/>
                <a:ea typeface="+mn-ea"/>
                <a:cs typeface="+mn-cs"/>
              </a:rPr>
              <a:t>GAD Municipales:</a:t>
            </a:r>
          </a:p>
          <a:p>
            <a:pPr lvl="1"/>
            <a:r>
              <a:rPr lang="es-EC" sz="1200" kern="1200" dirty="0" smtClean="0">
                <a:solidFill>
                  <a:schemeClr val="tx1"/>
                </a:solidFill>
                <a:effectLst/>
                <a:latin typeface="+mn-lt"/>
                <a:ea typeface="+mn-ea"/>
                <a:cs typeface="+mn-cs"/>
              </a:rPr>
              <a:t>Clasificarán todo el suelo cantonal o distrital, en urbano y rural. Definirán el uso y la gestión del suelo.</a:t>
            </a:r>
          </a:p>
          <a:p>
            <a:pPr lvl="1"/>
            <a:r>
              <a:rPr lang="es-EC" sz="1200" kern="1200" dirty="0" smtClean="0">
                <a:solidFill>
                  <a:schemeClr val="tx1"/>
                </a:solidFill>
                <a:effectLst/>
                <a:latin typeface="+mn-lt"/>
                <a:ea typeface="+mn-ea"/>
                <a:cs typeface="+mn-cs"/>
              </a:rPr>
              <a:t>Identificarán los riesgos naturales y antrópicos de ámbito cantonal o distrital.</a:t>
            </a:r>
          </a:p>
          <a:p>
            <a:pPr lvl="1"/>
            <a:r>
              <a:rPr lang="es-EC" sz="1200" kern="1200" dirty="0" smtClean="0">
                <a:solidFill>
                  <a:schemeClr val="tx1"/>
                </a:solidFill>
                <a:effectLst/>
                <a:latin typeface="+mn-lt"/>
                <a:ea typeface="+mn-ea"/>
                <a:cs typeface="+mn-cs"/>
              </a:rPr>
              <a:t>Fomentarán la calidad ambiental, la seguridad, la cohesión social y la accesibilidad del medio urbano y rural.</a:t>
            </a:r>
          </a:p>
          <a:p>
            <a:pPr lvl="1"/>
            <a:r>
              <a:rPr lang="es-EC" sz="1200" kern="1200" dirty="0" smtClean="0">
                <a:solidFill>
                  <a:schemeClr val="tx1"/>
                </a:solidFill>
                <a:effectLst/>
                <a:latin typeface="+mn-lt"/>
                <a:ea typeface="+mn-ea"/>
                <a:cs typeface="+mn-cs"/>
              </a:rPr>
              <a:t>Establecerán las debidas garantías para la movilidad y el acceso a los servicios básicos y a los espacios públicos de toda la población.</a:t>
            </a:r>
          </a:p>
          <a:p>
            <a:pPr lvl="1"/>
            <a:r>
              <a:rPr lang="es-EC" sz="1200" kern="1200" dirty="0" smtClean="0">
                <a:solidFill>
                  <a:schemeClr val="tx1"/>
                </a:solidFill>
                <a:effectLst/>
                <a:latin typeface="+mn-lt"/>
                <a:ea typeface="+mn-ea"/>
                <a:cs typeface="+mn-cs"/>
              </a:rPr>
              <a:t>Las decisiones de ordenamiento territorial, de uso y ocupación del suelo de este nivel de gobierno racionalizarán las intervenciones en el territorio de los otros niveles de gobierno.</a:t>
            </a:r>
          </a:p>
          <a:p>
            <a:pPr lvl="0"/>
            <a:r>
              <a:rPr lang="es-EC" sz="1200" kern="1200" dirty="0" smtClean="0">
                <a:solidFill>
                  <a:schemeClr val="tx1"/>
                </a:solidFill>
                <a:effectLst/>
                <a:latin typeface="+mn-lt"/>
                <a:ea typeface="+mn-ea"/>
                <a:cs typeface="+mn-cs"/>
              </a:rPr>
              <a:t>GAD Parroquiales:</a:t>
            </a:r>
          </a:p>
          <a:p>
            <a:pPr lvl="1"/>
            <a:r>
              <a:rPr lang="es-EC" sz="1200" kern="1200" dirty="0" smtClean="0">
                <a:solidFill>
                  <a:schemeClr val="tx1"/>
                </a:solidFill>
                <a:effectLst/>
                <a:latin typeface="+mn-lt"/>
                <a:ea typeface="+mn-ea"/>
                <a:cs typeface="+mn-cs"/>
              </a:rPr>
              <a:t>Acogerán el diagnóstico y modelo territorial del nivel cantonal y provincial, y podrán, en el ámbito de su territorio, especificar el detalle de dicha información. </a:t>
            </a:r>
          </a:p>
          <a:p>
            <a:pPr lvl="1"/>
            <a:r>
              <a:rPr lang="es-EC" sz="1200" kern="1200" dirty="0" smtClean="0">
                <a:solidFill>
                  <a:schemeClr val="tx1"/>
                </a:solidFill>
                <a:effectLst/>
                <a:latin typeface="+mn-lt"/>
                <a:ea typeface="+mn-ea"/>
                <a:cs typeface="+mn-cs"/>
              </a:rPr>
              <a:t>Los planes de desarrollo y ordenamiento territorial deben contemplar el territorio que ordenan como un todo inescindible y, en consecuencia, considerarán todos los valores y todos los usos presentes en él, así como los previstos en cualquier otro plan o proyecto, aunque este sea de la competencia de otro nivel de gobierno, de manera articulada con el Plan Nacional de Desarrollo vigente.</a:t>
            </a:r>
          </a:p>
          <a:p>
            <a:r>
              <a:rPr lang="es-EC" sz="1200" kern="1200" dirty="0" smtClean="0">
                <a:solidFill>
                  <a:schemeClr val="tx1"/>
                </a:solidFill>
                <a:effectLst/>
                <a:latin typeface="+mn-lt"/>
                <a:ea typeface="+mn-ea"/>
                <a:cs typeface="+mn-cs"/>
              </a:rPr>
              <a:t>En consideración de las prioridades de atención de cada nivel de gobierno antes señaladas, bajo la premisa de su cumplimiento, podríamos establecer que la correspondencia entre ellas y las competencias exclusivas señaladas en la Constitución son concordantes.  De esta forma se establece como la directriz de planificación pública para subsanar los desequilibrios territoriales existentes. </a:t>
            </a:r>
          </a:p>
          <a:p>
            <a:endParaRPr lang="es-EC" dirty="0" smtClean="0"/>
          </a:p>
          <a:p>
            <a:endParaRPr lang="es-EC" dirty="0"/>
          </a:p>
        </p:txBody>
      </p:sp>
      <p:sp>
        <p:nvSpPr>
          <p:cNvPr id="4" name="Marcador de número de diapositiva 3"/>
          <p:cNvSpPr>
            <a:spLocks noGrp="1"/>
          </p:cNvSpPr>
          <p:nvPr>
            <p:ph type="sldNum" sz="quarter" idx="10"/>
          </p:nvPr>
        </p:nvSpPr>
        <p:spPr/>
        <p:txBody>
          <a:bodyPr/>
          <a:lstStyle/>
          <a:p>
            <a:fld id="{97A3A7CB-6408-4349-99DC-640C116F60FD}" type="slidenum">
              <a:rPr lang="es-ES" smtClean="0"/>
              <a:pPr/>
              <a:t>2</a:t>
            </a:fld>
            <a:endParaRPr lang="es-ES"/>
          </a:p>
        </p:txBody>
      </p:sp>
    </p:spTree>
    <p:extLst>
      <p:ext uri="{BB962C8B-B14F-4D97-AF65-F5344CB8AC3E}">
        <p14:creationId xmlns:p14="http://schemas.microsoft.com/office/powerpoint/2010/main" val="859037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b="1" kern="1200" dirty="0" smtClean="0">
                <a:solidFill>
                  <a:schemeClr val="tx1"/>
                </a:solidFill>
                <a:effectLst/>
                <a:latin typeface="+mn-lt"/>
                <a:ea typeface="+mn-ea"/>
                <a:cs typeface="+mn-cs"/>
              </a:rPr>
              <a:t>Responsabilidades de Senplades establecidas en el marco legal para los PDOT de los GAD.</a:t>
            </a:r>
            <a:endParaRPr lang="es-EC" sz="1200" kern="1200" dirty="0" smtClean="0">
              <a:solidFill>
                <a:schemeClr val="tx1"/>
              </a:solidFill>
              <a:effectLst/>
              <a:latin typeface="+mn-lt"/>
              <a:ea typeface="+mn-ea"/>
              <a:cs typeface="+mn-cs"/>
            </a:endParaRP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El Código Orgánico de Planificación y Finanzas Públicas (COPFP)  en  su  </a:t>
            </a:r>
            <a:r>
              <a:rPr lang="es-EC" sz="1200" b="1" kern="1200" dirty="0" smtClean="0">
                <a:solidFill>
                  <a:schemeClr val="tx1"/>
                </a:solidFill>
                <a:effectLst/>
                <a:latin typeface="+mn-lt"/>
                <a:ea typeface="+mn-ea"/>
                <a:cs typeface="+mn-cs"/>
              </a:rPr>
              <a:t>art.  26</a:t>
            </a:r>
            <a:r>
              <a:rPr lang="es-EC" sz="1200" kern="1200" dirty="0" smtClean="0">
                <a:solidFill>
                  <a:schemeClr val="tx1"/>
                </a:solidFill>
                <a:effectLst/>
                <a:latin typeface="+mn-lt"/>
                <a:ea typeface="+mn-ea"/>
                <a:cs typeface="+mn-cs"/>
              </a:rPr>
              <a:t>,  establece:  “</a:t>
            </a:r>
            <a:r>
              <a:rPr lang="es-EC" sz="1200" b="1" i="1" kern="1200" dirty="0" smtClean="0">
                <a:solidFill>
                  <a:schemeClr val="tx1"/>
                </a:solidFill>
                <a:effectLst/>
                <a:latin typeface="+mn-lt"/>
                <a:ea typeface="+mn-ea"/>
                <a:cs typeface="+mn-cs"/>
              </a:rPr>
              <a:t>La  Secretaría Técnica del Sistema Nacional Descentralizado de Planificación Participativa </a:t>
            </a:r>
            <a:r>
              <a:rPr lang="es-EC" sz="1200" i="1" kern="1200" dirty="0" smtClean="0">
                <a:solidFill>
                  <a:schemeClr val="tx1"/>
                </a:solidFill>
                <a:effectLst/>
                <a:latin typeface="+mn-lt"/>
                <a:ea typeface="+mn-ea"/>
                <a:cs typeface="+mn-cs"/>
              </a:rPr>
              <a:t>será ejercida por la </a:t>
            </a:r>
            <a:r>
              <a:rPr lang="es-EC" sz="1200" b="1" i="1" kern="1200" dirty="0" smtClean="0">
                <a:solidFill>
                  <a:schemeClr val="tx1"/>
                </a:solidFill>
                <a:effectLst/>
                <a:latin typeface="+mn-lt"/>
                <a:ea typeface="+mn-ea"/>
                <a:cs typeface="+mn-cs"/>
              </a:rPr>
              <a:t>Secretaría Nacional de Planificación  y  Desarrollo</a:t>
            </a:r>
            <a:r>
              <a:rPr lang="es-EC" sz="1200" kern="1200" dirty="0" smtClean="0">
                <a:solidFill>
                  <a:schemeClr val="tx1"/>
                </a:solidFill>
                <a:effectLst/>
                <a:latin typeface="+mn-lt"/>
                <a:ea typeface="+mn-ea"/>
                <a:cs typeface="+mn-cs"/>
              </a:rPr>
              <a:t>”, entre sus  atribuciones  se menciona:</a:t>
            </a:r>
          </a:p>
          <a:p>
            <a:pPr lvl="0"/>
            <a:r>
              <a:rPr lang="es-EC" sz="1200" kern="1200" dirty="0" smtClean="0">
                <a:solidFill>
                  <a:schemeClr val="tx1"/>
                </a:solidFill>
                <a:effectLst/>
                <a:latin typeface="+mn-lt"/>
                <a:ea typeface="+mn-ea"/>
                <a:cs typeface="+mn-cs"/>
              </a:rPr>
              <a:t>Numeral 3.-“</a:t>
            </a:r>
            <a:r>
              <a:rPr lang="es-EC" sz="1200" i="1" u="sng" kern="1200" dirty="0" smtClean="0">
                <a:solidFill>
                  <a:schemeClr val="tx1"/>
                </a:solidFill>
                <a:effectLst/>
                <a:latin typeface="+mn-lt"/>
                <a:ea typeface="+mn-ea"/>
                <a:cs typeface="+mn-cs"/>
              </a:rPr>
              <a:t>Integrar y coordinar </a:t>
            </a:r>
            <a:r>
              <a:rPr lang="es-EC" sz="1200" i="1" kern="1200" dirty="0" smtClean="0">
                <a:solidFill>
                  <a:schemeClr val="tx1"/>
                </a:solidFill>
                <a:effectLst/>
                <a:latin typeface="+mn-lt"/>
                <a:ea typeface="+mn-ea"/>
                <a:cs typeface="+mn-cs"/>
              </a:rPr>
              <a:t>la planificación nacional con la planificación sectorial y territorial descentralizada”</a:t>
            </a:r>
            <a:r>
              <a:rPr lang="es-EC" sz="1200" kern="1200" dirty="0" smtClean="0">
                <a:solidFill>
                  <a:schemeClr val="tx1"/>
                </a:solidFill>
                <a:effectLst/>
                <a:latin typeface="+mn-lt"/>
                <a:ea typeface="+mn-ea"/>
                <a:cs typeface="+mn-cs"/>
              </a:rPr>
              <a:t>;</a:t>
            </a:r>
          </a:p>
          <a:p>
            <a:pPr lvl="0"/>
            <a:r>
              <a:rPr lang="es-EC" sz="1200" kern="1200" dirty="0" smtClean="0">
                <a:solidFill>
                  <a:schemeClr val="tx1"/>
                </a:solidFill>
                <a:effectLst/>
                <a:latin typeface="+mn-lt"/>
                <a:ea typeface="+mn-ea"/>
                <a:cs typeface="+mn-cs"/>
              </a:rPr>
              <a:t>Numeral 10.-“</a:t>
            </a:r>
            <a:r>
              <a:rPr lang="es-EC" sz="1200" i="1" u="sng" kern="1200" dirty="0" smtClean="0">
                <a:solidFill>
                  <a:schemeClr val="tx1"/>
                </a:solidFill>
                <a:effectLst/>
                <a:latin typeface="+mn-lt"/>
                <a:ea typeface="+mn-ea"/>
                <a:cs typeface="+mn-cs"/>
              </a:rPr>
              <a:t>Asistir técnicamente </a:t>
            </a:r>
            <a:r>
              <a:rPr lang="es-EC" sz="1200" i="1" kern="1200" dirty="0" smtClean="0">
                <a:solidFill>
                  <a:schemeClr val="tx1"/>
                </a:solidFill>
                <a:effectLst/>
                <a:latin typeface="+mn-lt"/>
                <a:ea typeface="+mn-ea"/>
                <a:cs typeface="+mn-cs"/>
              </a:rPr>
              <a:t>los procesos de formulación de los planes de desarrollo y de ordenamiento territorial, cuando lo requieran los gobiernos autónomos   descentralizados”.</a:t>
            </a:r>
            <a:endParaRPr lang="es-EC" sz="1200" kern="1200" dirty="0" smtClean="0">
              <a:solidFill>
                <a:schemeClr val="tx1"/>
              </a:solidFill>
              <a:effectLst/>
              <a:latin typeface="+mn-lt"/>
              <a:ea typeface="+mn-ea"/>
              <a:cs typeface="+mn-cs"/>
            </a:endParaRPr>
          </a:p>
          <a:p>
            <a:r>
              <a:rPr lang="es-EC" sz="1200" i="1" kern="1200" dirty="0" smtClean="0">
                <a:solidFill>
                  <a:schemeClr val="tx1"/>
                </a:solidFill>
                <a:effectLst/>
                <a:latin typeface="+mn-lt"/>
                <a:ea typeface="+mn-ea"/>
                <a:cs typeface="+mn-cs"/>
              </a:rPr>
              <a:t> </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El COPFP en su </a:t>
            </a:r>
            <a:r>
              <a:rPr lang="es-EC" sz="1200" b="1" kern="1200" dirty="0" smtClean="0">
                <a:solidFill>
                  <a:schemeClr val="tx1"/>
                </a:solidFill>
                <a:effectLst/>
                <a:latin typeface="+mn-lt"/>
                <a:ea typeface="+mn-ea"/>
                <a:cs typeface="+mn-cs"/>
              </a:rPr>
              <a:t>art. 50</a:t>
            </a:r>
            <a:r>
              <a:rPr lang="es-EC" sz="1200" kern="1200" dirty="0" smtClean="0">
                <a:solidFill>
                  <a:schemeClr val="tx1"/>
                </a:solidFill>
                <a:effectLst/>
                <a:latin typeface="+mn-lt"/>
                <a:ea typeface="+mn-ea"/>
                <a:cs typeface="+mn-cs"/>
              </a:rPr>
              <a:t>.-</a:t>
            </a:r>
            <a:r>
              <a:rPr lang="es-EC" sz="1200" b="1" kern="1200" dirty="0" smtClean="0">
                <a:solidFill>
                  <a:schemeClr val="tx1"/>
                </a:solidFill>
                <a:effectLst/>
                <a:latin typeface="+mn-lt"/>
                <a:ea typeface="+mn-ea"/>
                <a:cs typeface="+mn-cs"/>
              </a:rPr>
              <a:t>“Seguimiento y Evaluación de los Planes  de  Desarrollo  y  de  Ordenamiento   Territorial”  </a:t>
            </a:r>
            <a:r>
              <a:rPr lang="es-EC" sz="1200" kern="1200" dirty="0" smtClean="0">
                <a:solidFill>
                  <a:schemeClr val="tx1"/>
                </a:solidFill>
                <a:effectLst/>
                <a:latin typeface="+mn-lt"/>
                <a:ea typeface="+mn-ea"/>
                <a:cs typeface="+mn-cs"/>
              </a:rPr>
              <a:t>menciona</a:t>
            </a:r>
            <a:r>
              <a:rPr lang="es-EC" sz="1200" b="1" kern="1200" dirty="0" smtClean="0">
                <a:solidFill>
                  <a:schemeClr val="tx1"/>
                </a:solidFill>
                <a:effectLst/>
                <a:latin typeface="+mn-lt"/>
                <a:ea typeface="+mn-ea"/>
                <a:cs typeface="+mn-cs"/>
              </a:rPr>
              <a:t>:  ”</a:t>
            </a:r>
            <a:r>
              <a:rPr lang="es-EC" sz="1200" i="1" kern="1200" dirty="0" smtClean="0">
                <a:solidFill>
                  <a:schemeClr val="tx1"/>
                </a:solidFill>
                <a:effectLst/>
                <a:latin typeface="+mn-lt"/>
                <a:ea typeface="+mn-ea"/>
                <a:cs typeface="+mn-cs"/>
              </a:rPr>
              <a:t>La  Secretaría  Nacional  de  Planificación  y  Desarrollo,  conjuntamente  con  los gobiernos     autónomos     descentralizados,     </a:t>
            </a:r>
            <a:r>
              <a:rPr lang="es-EC" sz="1200" i="1" u="sng" kern="1200" dirty="0" smtClean="0">
                <a:solidFill>
                  <a:schemeClr val="tx1"/>
                </a:solidFill>
                <a:effectLst/>
                <a:latin typeface="+mn-lt"/>
                <a:ea typeface="+mn-ea"/>
                <a:cs typeface="+mn-cs"/>
              </a:rPr>
              <a:t>formulará    los    lineamientos     de    carácter    general    para    el</a:t>
            </a:r>
            <a:r>
              <a:rPr lang="es-EC" sz="1200" i="0" u="none" kern="1200" baseline="0" dirty="0" smtClean="0">
                <a:solidFill>
                  <a:schemeClr val="tx1"/>
                </a:solidFill>
                <a:effectLst/>
                <a:latin typeface="+mn-lt"/>
                <a:ea typeface="+mn-ea"/>
                <a:cs typeface="+mn-cs"/>
              </a:rPr>
              <a:t> </a:t>
            </a:r>
            <a:r>
              <a:rPr lang="es-EC" sz="1200" i="1" u="sng" kern="1200" dirty="0" smtClean="0">
                <a:solidFill>
                  <a:schemeClr val="tx1"/>
                </a:solidFill>
                <a:effectLst/>
                <a:latin typeface="+mn-lt"/>
                <a:ea typeface="+mn-ea"/>
                <a:cs typeface="+mn-cs"/>
              </a:rPr>
              <a:t>cumplimiento  de  esta  disposición</a:t>
            </a:r>
            <a:r>
              <a:rPr lang="es-EC" sz="1200" i="1" kern="1200" dirty="0" smtClean="0">
                <a:solidFill>
                  <a:schemeClr val="tx1"/>
                </a:solidFill>
                <a:effectLst/>
                <a:latin typeface="+mn-lt"/>
                <a:ea typeface="+mn-ea"/>
                <a:cs typeface="+mn-cs"/>
              </a:rPr>
              <a:t>,  los  mismos  que  serán  aprobados  por  el  Consejo  Nacional  de Planificación”.</a:t>
            </a:r>
            <a:endParaRPr lang="es-EC" sz="1200" kern="1200" dirty="0" smtClean="0">
              <a:solidFill>
                <a:schemeClr val="tx1"/>
              </a:solidFill>
              <a:effectLst/>
              <a:latin typeface="+mn-lt"/>
              <a:ea typeface="+mn-ea"/>
              <a:cs typeface="+mn-cs"/>
            </a:endParaRPr>
          </a:p>
          <a:p>
            <a:r>
              <a:rPr lang="es-EC" sz="1200" i="1" kern="1200" dirty="0" smtClean="0">
                <a:solidFill>
                  <a:schemeClr val="tx1"/>
                </a:solidFill>
                <a:effectLst/>
                <a:latin typeface="+mn-lt"/>
                <a:ea typeface="+mn-ea"/>
                <a:cs typeface="+mn-cs"/>
              </a:rPr>
              <a:t> </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Adicionalmente, en el </a:t>
            </a:r>
            <a:r>
              <a:rPr lang="es-EC" sz="1200" b="1" kern="1200" dirty="0" smtClean="0">
                <a:solidFill>
                  <a:schemeClr val="tx1"/>
                </a:solidFill>
                <a:effectLst/>
                <a:latin typeface="+mn-lt"/>
                <a:ea typeface="+mn-ea"/>
                <a:cs typeface="+mn-cs"/>
              </a:rPr>
              <a:t>art. 51.- “Información sobre el cumplimiento de metas”, </a:t>
            </a:r>
            <a:r>
              <a:rPr lang="es-EC" sz="1200" kern="1200" dirty="0" smtClean="0">
                <a:solidFill>
                  <a:schemeClr val="tx1"/>
                </a:solidFill>
                <a:effectLst/>
                <a:latin typeface="+mn-lt"/>
                <a:ea typeface="+mn-ea"/>
                <a:cs typeface="+mn-cs"/>
              </a:rPr>
              <a:t>menciona: </a:t>
            </a:r>
            <a:r>
              <a:rPr lang="es-EC" sz="1200" i="1" kern="1200" dirty="0" smtClean="0">
                <a:solidFill>
                  <a:schemeClr val="tx1"/>
                </a:solidFill>
                <a:effectLst/>
                <a:latin typeface="+mn-lt"/>
                <a:ea typeface="+mn-ea"/>
                <a:cs typeface="+mn-cs"/>
              </a:rPr>
              <a:t>“Con el fin  de optimizar las intervenciones públicas y de aplicar el numeral 3 del Art. 272 de la Constitución los gobiernos autónomos </a:t>
            </a:r>
            <a:r>
              <a:rPr lang="es-EC" sz="1200" i="1" u="sng" kern="1200" dirty="0" smtClean="0">
                <a:solidFill>
                  <a:schemeClr val="tx1"/>
                </a:solidFill>
                <a:effectLst/>
                <a:latin typeface="+mn-lt"/>
                <a:ea typeface="+mn-ea"/>
                <a:cs typeface="+mn-cs"/>
              </a:rPr>
              <a:t>descentralizados reportarán anualmente </a:t>
            </a:r>
            <a:r>
              <a:rPr lang="es-EC" sz="1200" i="1" kern="1200" dirty="0" smtClean="0">
                <a:solidFill>
                  <a:schemeClr val="tx1"/>
                </a:solidFill>
                <a:effectLst/>
                <a:latin typeface="+mn-lt"/>
                <a:ea typeface="+mn-ea"/>
                <a:cs typeface="+mn-cs"/>
              </a:rPr>
              <a:t>a la Secretaría Nacional de Planificación y Desarrollo el cumplimiento de las metas propuestas en sus respectivos planes.”</a:t>
            </a:r>
            <a:endParaRPr lang="es-EC"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97A3A7CB-6408-4349-99DC-640C116F60FD}" type="slidenum">
              <a:rPr lang="es-ES" smtClean="0"/>
              <a:pPr/>
              <a:t>11</a:t>
            </a:fld>
            <a:endParaRPr lang="es-ES"/>
          </a:p>
        </p:txBody>
      </p:sp>
    </p:spTree>
    <p:extLst>
      <p:ext uri="{BB962C8B-B14F-4D97-AF65-F5344CB8AC3E}">
        <p14:creationId xmlns:p14="http://schemas.microsoft.com/office/powerpoint/2010/main" val="2548128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b="1" i="0" u="sng" strike="noStrike" kern="1200" baseline="0" dirty="0" smtClean="0">
                <a:solidFill>
                  <a:schemeClr val="tx1"/>
                </a:solidFill>
                <a:latin typeface="+mn-lt"/>
                <a:ea typeface="+mn-ea"/>
                <a:cs typeface="+mn-cs"/>
              </a:rPr>
              <a:t>Guías Metodológicas </a:t>
            </a:r>
          </a:p>
          <a:p>
            <a:endParaRPr lang="es-EC" sz="1200" b="1" i="0" u="none" strike="noStrike" kern="1200" baseline="0" dirty="0" smtClean="0">
              <a:solidFill>
                <a:schemeClr val="tx1"/>
              </a:solidFill>
              <a:latin typeface="+mn-lt"/>
              <a:ea typeface="+mn-ea"/>
              <a:cs typeface="+mn-cs"/>
            </a:endParaRPr>
          </a:p>
          <a:p>
            <a:r>
              <a:rPr lang="es-EC" sz="1200" b="1" i="0" u="none" strike="noStrike" kern="1200" baseline="0" dirty="0" smtClean="0">
                <a:solidFill>
                  <a:schemeClr val="tx1"/>
                </a:solidFill>
                <a:latin typeface="+mn-lt"/>
                <a:ea typeface="+mn-ea"/>
                <a:cs typeface="+mn-cs"/>
              </a:rPr>
              <a:t>LOOTUGS -Art. 4</a:t>
            </a:r>
            <a:r>
              <a:rPr lang="es-EC" sz="1200" b="0" i="0" u="none" strike="noStrike" kern="1200" baseline="0" dirty="0" smtClean="0">
                <a:solidFill>
                  <a:schemeClr val="tx1"/>
                </a:solidFill>
                <a:latin typeface="+mn-lt"/>
                <a:ea typeface="+mn-ea"/>
                <a:cs typeface="+mn-cs"/>
              </a:rPr>
              <a:t>.- Metodologías.- La Secretaría Nacional de Planificación y Desarrollo, de conformidad a lo dispuesto en el Código Orgánico de Planificación y Finanzas Públicas y su Reglamento General, será la responsable de elaborar, actualizar y socializar las metodologías para la formulación de los instrumentos de planificación regulados en este acuerdo.</a:t>
            </a:r>
            <a:endParaRPr lang="es-EC" sz="1200" dirty="0" smtClean="0">
              <a:solidFill>
                <a:srgbClr val="000000"/>
              </a:solidFill>
              <a:latin typeface="Calibri" panose="020F0502020204030204" pitchFamily="34" charset="0"/>
            </a:endParaRPr>
          </a:p>
          <a:p>
            <a:pPr algn="just"/>
            <a:endParaRPr lang="es-EC" sz="1200" dirty="0" smtClean="0">
              <a:solidFill>
                <a:srgbClr val="000000"/>
              </a:solidFill>
              <a:latin typeface="Calibri" panose="020F0502020204030204" pitchFamily="34" charset="0"/>
            </a:endParaRPr>
          </a:p>
          <a:p>
            <a:pPr algn="just"/>
            <a:r>
              <a:rPr lang="es-EC" sz="1200" b="1" u="sng" dirty="0" smtClean="0">
                <a:solidFill>
                  <a:srgbClr val="000000"/>
                </a:solidFill>
                <a:latin typeface="Calibri" panose="020F0502020204030204" pitchFamily="34" charset="0"/>
              </a:rPr>
              <a:t>SIGAD Módulo de planificación </a:t>
            </a:r>
            <a:endParaRPr lang="es-EC" sz="1200" b="0" u="none" dirty="0" smtClean="0">
              <a:solidFill>
                <a:srgbClr val="000000"/>
              </a:solidFill>
              <a:latin typeface="Calibri" panose="020F0502020204030204" pitchFamily="34" charset="0"/>
            </a:endParaRPr>
          </a:p>
          <a:p>
            <a:pPr algn="just"/>
            <a:endParaRPr lang="es-EC" sz="1200" b="1" u="sng" dirty="0" smtClean="0">
              <a:solidFill>
                <a:srgbClr val="000000"/>
              </a:solidFill>
              <a:latin typeface="Calibri" panose="020F0502020204030204" pitchFamily="34" charset="0"/>
            </a:endParaRPr>
          </a:p>
          <a:p>
            <a:pPr algn="just"/>
            <a:r>
              <a:rPr lang="es-EC" sz="1200" dirty="0" smtClean="0">
                <a:solidFill>
                  <a:srgbClr val="000000"/>
                </a:solidFill>
                <a:latin typeface="Calibri" panose="020F0502020204030204" pitchFamily="34" charset="0"/>
              </a:rPr>
              <a:t>-Se reporta la planificación de manera integral diagnóstico-propuesta y modelo de gestión y además la aprobación del instrumento de planificación para su vigencia.  </a:t>
            </a:r>
          </a:p>
          <a:p>
            <a:pPr algn="just"/>
            <a:r>
              <a:rPr lang="es-EC" sz="1200" dirty="0" smtClean="0">
                <a:solidFill>
                  <a:srgbClr val="000000"/>
                </a:solidFill>
                <a:latin typeface="Calibri" panose="020F0502020204030204" pitchFamily="34" charset="0"/>
              </a:rPr>
              <a:t>-Intervenciones públicas y la coordinación multinivel de gobierno (disposición Constitucional) requieren, entre otras cosas, un análisis de las propuestas de desarrollo desde los gobiernos locales y su alineación al -Plan Nacional de Desarrollo.</a:t>
            </a:r>
          </a:p>
          <a:p>
            <a:pPr algn="just"/>
            <a:r>
              <a:rPr lang="es-EC" sz="1200" dirty="0" smtClean="0">
                <a:solidFill>
                  <a:srgbClr val="000000"/>
                </a:solidFill>
                <a:latin typeface="Calibri" panose="020F0502020204030204" pitchFamily="34" charset="0"/>
              </a:rPr>
              <a:t>Recoger información más amplia sobre las propuestas de desarrollo e intervenciones puntuales desde los niveles descentralizados, para evidenciar un cumplimiento de las metas atada a la gestión de los GAD.</a:t>
            </a:r>
          </a:p>
          <a:p>
            <a:endParaRPr lang="es-EC" dirty="0"/>
          </a:p>
        </p:txBody>
      </p:sp>
      <p:sp>
        <p:nvSpPr>
          <p:cNvPr id="4" name="Marcador de número de diapositiva 3"/>
          <p:cNvSpPr>
            <a:spLocks noGrp="1"/>
          </p:cNvSpPr>
          <p:nvPr>
            <p:ph type="sldNum" sz="quarter" idx="10"/>
          </p:nvPr>
        </p:nvSpPr>
        <p:spPr/>
        <p:txBody>
          <a:bodyPr/>
          <a:lstStyle/>
          <a:p>
            <a:fld id="{97A3A7CB-6408-4349-99DC-640C116F60FD}" type="slidenum">
              <a:rPr lang="es-ES" smtClean="0"/>
              <a:pPr/>
              <a:t>12</a:t>
            </a:fld>
            <a:endParaRPr lang="es-ES"/>
          </a:p>
        </p:txBody>
      </p:sp>
    </p:spTree>
    <p:extLst>
      <p:ext uri="{BB962C8B-B14F-4D97-AF65-F5344CB8AC3E}">
        <p14:creationId xmlns:p14="http://schemas.microsoft.com/office/powerpoint/2010/main" val="1835309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b="0" i="0" u="none" strike="noStrike" kern="1200" baseline="0" dirty="0" smtClean="0">
              <a:solidFill>
                <a:schemeClr val="tx1"/>
              </a:solidFill>
              <a:latin typeface="+mn-lt"/>
              <a:ea typeface="+mn-ea"/>
              <a:cs typeface="+mn-cs"/>
            </a:endParaRPr>
          </a:p>
          <a:p>
            <a:r>
              <a:rPr lang="es-EC" sz="1200" b="0" i="0" u="none" strike="noStrike" kern="1200" baseline="0" dirty="0" smtClean="0">
                <a:solidFill>
                  <a:schemeClr val="tx1"/>
                </a:solidFill>
                <a:latin typeface="+mn-lt"/>
                <a:ea typeface="+mn-ea"/>
                <a:cs typeface="+mn-cs"/>
              </a:rPr>
              <a:t>Se fortalecen las capacidades institucionales de los GAD por medio de talleres y asesorías técnicas realizadas por la SENPLADES hacia las personas responsables de la actualización del PDOT sean técnicos del GAD ; así como equipo consultor , que para el caso de las parroquias en general se ejecutó el proceso mediante esta modalidad. </a:t>
            </a:r>
          </a:p>
          <a:p>
            <a:r>
              <a:rPr lang="es-EC" sz="1200" b="0" i="0" u="none" strike="noStrike" kern="1200" baseline="0" dirty="0" smtClean="0">
                <a:solidFill>
                  <a:schemeClr val="tx1"/>
                </a:solidFill>
                <a:latin typeface="+mn-lt"/>
                <a:ea typeface="+mn-ea"/>
                <a:cs typeface="+mn-cs"/>
              </a:rPr>
              <a:t>Los talleres de capacitación se llevaron a cabo durante el período Agosto 2014 Marzo 2015 ; por cada una de las fases que comprende el PDOT ; sin embargo las asesorías técnicas han sido permanentes en las oficinas de la SENPLADES en el territorio Nacional; durante todo el proceso de actualización y reaperturas del SIGAD. </a:t>
            </a:r>
            <a:endParaRPr lang="es-EC" dirty="0"/>
          </a:p>
        </p:txBody>
      </p:sp>
      <p:sp>
        <p:nvSpPr>
          <p:cNvPr id="4" name="Marcador de número de diapositiva 3"/>
          <p:cNvSpPr>
            <a:spLocks noGrp="1"/>
          </p:cNvSpPr>
          <p:nvPr>
            <p:ph type="sldNum" sz="quarter" idx="10"/>
          </p:nvPr>
        </p:nvSpPr>
        <p:spPr/>
        <p:txBody>
          <a:bodyPr/>
          <a:lstStyle/>
          <a:p>
            <a:fld id="{97A3A7CB-6408-4349-99DC-640C116F60FD}" type="slidenum">
              <a:rPr lang="es-ES" smtClean="0"/>
              <a:pPr/>
              <a:t>13</a:t>
            </a:fld>
            <a:endParaRPr lang="es-ES"/>
          </a:p>
        </p:txBody>
      </p:sp>
    </p:spTree>
    <p:extLst>
      <p:ext uri="{BB962C8B-B14F-4D97-AF65-F5344CB8AC3E}">
        <p14:creationId xmlns:p14="http://schemas.microsoft.com/office/powerpoint/2010/main" val="477041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Se cuenta con las Guías Metodológicas para la</a:t>
            </a:r>
            <a:r>
              <a:rPr lang="es-EC" baseline="0" dirty="0" smtClean="0"/>
              <a:t> formulación y/o actualización de los PDOT de todos los niveles de Gobierno ; socializadas por la SENPLADES según lo dispuesto en el COPyFP y la LOOTUGS , por medio de capacitaciones ,asesorías técnicas y acompañamientos al personal responsable de la elaboración del instrumento de planificación (consultores , técnicos del GAD).</a:t>
            </a:r>
            <a:endParaRPr lang="es-EC" dirty="0"/>
          </a:p>
        </p:txBody>
      </p:sp>
      <p:sp>
        <p:nvSpPr>
          <p:cNvPr id="4" name="Marcador de número de diapositiva 3"/>
          <p:cNvSpPr>
            <a:spLocks noGrp="1"/>
          </p:cNvSpPr>
          <p:nvPr>
            <p:ph type="sldNum" sz="quarter" idx="10"/>
          </p:nvPr>
        </p:nvSpPr>
        <p:spPr/>
        <p:txBody>
          <a:bodyPr/>
          <a:lstStyle/>
          <a:p>
            <a:fld id="{97A3A7CB-6408-4349-99DC-640C116F60FD}" type="slidenum">
              <a:rPr lang="es-ES" smtClean="0"/>
              <a:pPr/>
              <a:t>14</a:t>
            </a:fld>
            <a:endParaRPr lang="es-ES"/>
          </a:p>
        </p:txBody>
      </p:sp>
    </p:spTree>
    <p:extLst>
      <p:ext uri="{BB962C8B-B14F-4D97-AF65-F5344CB8AC3E}">
        <p14:creationId xmlns:p14="http://schemas.microsoft.com/office/powerpoint/2010/main" val="3049678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97A3A7CB-6408-4349-99DC-640C116F60FD}" type="slidenum">
              <a:rPr lang="es-ES" smtClean="0"/>
              <a:pPr/>
              <a:t>15</a:t>
            </a:fld>
            <a:endParaRPr lang="es-ES"/>
          </a:p>
        </p:txBody>
      </p:sp>
    </p:spTree>
    <p:extLst>
      <p:ext uri="{BB962C8B-B14F-4D97-AF65-F5344CB8AC3E}">
        <p14:creationId xmlns:p14="http://schemas.microsoft.com/office/powerpoint/2010/main" val="1845249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kern="1200" baseline="0" dirty="0" smtClean="0">
                <a:solidFill>
                  <a:schemeClr val="tx1"/>
                </a:solidFill>
                <a:effectLst/>
                <a:latin typeface="+mn-lt"/>
                <a:ea typeface="+mn-ea"/>
                <a:cs typeface="+mn-cs"/>
              </a:rPr>
              <a:t>En el </a:t>
            </a:r>
            <a:r>
              <a:rPr lang="es-EC" sz="1200" b="0" kern="1200" baseline="0" noProof="0" dirty="0" smtClean="0">
                <a:solidFill>
                  <a:schemeClr val="tx1"/>
                </a:solidFill>
                <a:effectLst/>
                <a:latin typeface="+mn-lt"/>
                <a:ea typeface="+mn-ea"/>
                <a:cs typeface="+mn-cs"/>
              </a:rPr>
              <a:t>caso</a:t>
            </a:r>
            <a:r>
              <a:rPr lang="en-US" sz="1200" b="0" kern="1200" baseline="0" dirty="0" smtClean="0">
                <a:solidFill>
                  <a:schemeClr val="tx1"/>
                </a:solidFill>
                <a:effectLst/>
                <a:latin typeface="+mn-lt"/>
                <a:ea typeface="+mn-ea"/>
                <a:cs typeface="+mn-cs"/>
              </a:rPr>
              <a:t> de los GAD </a:t>
            </a:r>
            <a:r>
              <a:rPr lang="es-EC" sz="1200" b="0" kern="1200" baseline="0" noProof="0" dirty="0" smtClean="0">
                <a:solidFill>
                  <a:schemeClr val="tx1"/>
                </a:solidFill>
                <a:effectLst/>
                <a:latin typeface="+mn-lt"/>
                <a:ea typeface="+mn-ea"/>
                <a:cs typeface="+mn-cs"/>
              </a:rPr>
              <a:t>Provinciales ha habido un incremento en el reporte de los PDOT y sus doc. habilitantes; luego de la reapertura del SIGAD; llegando al 91% de los GAD reportados ; (21 de 23); los GAD que no cumplieron con el reporte corresponden a :  </a:t>
            </a:r>
            <a:r>
              <a:rPr lang="es-EC" sz="1200" b="1" kern="1200" baseline="0" noProof="0" dirty="0" smtClean="0">
                <a:solidFill>
                  <a:schemeClr val="tx1"/>
                </a:solidFill>
                <a:effectLst/>
                <a:latin typeface="+mn-lt"/>
                <a:ea typeface="+mn-ea"/>
                <a:cs typeface="+mn-cs"/>
              </a:rPr>
              <a:t>Cotopaxi y Tungurahua</a:t>
            </a:r>
            <a:r>
              <a:rPr lang="es-EC" sz="1200" b="0" kern="1200" baseline="0" noProof="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Cotopaxi: No presenta ordenanza de aprobación  firmada</a:t>
            </a:r>
            <a:r>
              <a:rPr lang="es-EC" sz="1200" kern="1200" baseline="0" dirty="0" smtClean="0">
                <a:solidFill>
                  <a:schemeClr val="tx1"/>
                </a:solidFill>
                <a:effectLst/>
                <a:latin typeface="+mn-lt"/>
                <a:ea typeface="+mn-ea"/>
                <a:cs typeface="+mn-cs"/>
              </a:rPr>
              <a:t> / </a:t>
            </a:r>
            <a:r>
              <a:rPr lang="es-EC" sz="1200" kern="1200" dirty="0" smtClean="0">
                <a:solidFill>
                  <a:schemeClr val="tx1"/>
                </a:solidFill>
                <a:effectLst/>
                <a:latin typeface="+mn-lt"/>
                <a:ea typeface="+mn-ea"/>
                <a:cs typeface="+mn-cs"/>
              </a:rPr>
              <a:t>Tungurahua: No presenta los documentos habilitantes  correspondientes  al  último PDOT.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 </a:t>
            </a:r>
            <a:endParaRPr lang="en-US"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Se considera </a:t>
            </a:r>
            <a:r>
              <a:rPr lang="es-EC" sz="1200" b="1" kern="1200" dirty="0" smtClean="0">
                <a:solidFill>
                  <a:schemeClr val="tx1"/>
                </a:solidFill>
                <a:effectLst/>
                <a:latin typeface="+mn-lt"/>
                <a:ea typeface="+mn-ea"/>
                <a:cs typeface="+mn-cs"/>
              </a:rPr>
              <a:t>cumplido el reporte de información</a:t>
            </a:r>
            <a:r>
              <a:rPr lang="es-EC" sz="1200" kern="1200" dirty="0" smtClean="0">
                <a:solidFill>
                  <a:schemeClr val="tx1"/>
                </a:solidFill>
                <a:effectLst/>
                <a:latin typeface="+mn-lt"/>
                <a:ea typeface="+mn-ea"/>
                <a:cs typeface="+mn-cs"/>
              </a:rPr>
              <a:t>, siempre y cuando se hayan reportado todos los contenidos mínimos en cada una de las fases de planificación hasta el 15 de mayo de 2016, verificando su constancia en el documento final aprobado y mediante los documentos habilitantes. </a:t>
            </a:r>
          </a:p>
          <a:p>
            <a:r>
              <a:rPr lang="en-US" sz="1200" b="1" kern="1200" dirty="0" smtClean="0">
                <a:solidFill>
                  <a:schemeClr val="tx1"/>
                </a:solidFill>
                <a:effectLst/>
                <a:latin typeface="+mn-lt"/>
                <a:ea typeface="+mn-ea"/>
                <a:cs typeface="+mn-cs"/>
              </a:rPr>
              <a:t> </a:t>
            </a:r>
            <a:endParaRPr lang="es-EC"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97A3A7CB-6408-4349-99DC-640C116F60FD}" type="slidenum">
              <a:rPr lang="es-ES" smtClean="0"/>
              <a:pPr/>
              <a:t>16</a:t>
            </a:fld>
            <a:endParaRPr lang="es-ES"/>
          </a:p>
        </p:txBody>
      </p:sp>
    </p:spTree>
    <p:extLst>
      <p:ext uri="{BB962C8B-B14F-4D97-AF65-F5344CB8AC3E}">
        <p14:creationId xmlns:p14="http://schemas.microsoft.com/office/powerpoint/2010/main" val="625103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Para el caso de los GAD Cantonales también hubo un</a:t>
            </a:r>
            <a:r>
              <a:rPr lang="es-EC" sz="1200" kern="1200" baseline="0" dirty="0" smtClean="0">
                <a:solidFill>
                  <a:schemeClr val="tx1"/>
                </a:solidFill>
                <a:effectLst/>
                <a:latin typeface="+mn-lt"/>
                <a:ea typeface="+mn-ea"/>
                <a:cs typeface="+mn-cs"/>
              </a:rPr>
              <a:t> incremento en el reporte de los PDOT y sus doc. habilitantes; llegando al </a:t>
            </a:r>
            <a:r>
              <a:rPr lang="es-EC" sz="1200" b="1" kern="1200" baseline="0" dirty="0" smtClean="0">
                <a:solidFill>
                  <a:schemeClr val="tx1"/>
                </a:solidFill>
                <a:effectLst/>
                <a:latin typeface="+mn-lt"/>
                <a:ea typeface="+mn-ea"/>
                <a:cs typeface="+mn-cs"/>
              </a:rPr>
              <a:t>83% de GAD con reportes de los doc. completos </a:t>
            </a:r>
            <a:r>
              <a:rPr lang="es-EC" sz="1200" kern="1200" baseline="0" dirty="0" smtClean="0">
                <a:solidFill>
                  <a:schemeClr val="tx1"/>
                </a:solidFill>
                <a:effectLst/>
                <a:latin typeface="+mn-lt"/>
                <a:ea typeface="+mn-ea"/>
                <a:cs typeface="+mn-cs"/>
              </a:rPr>
              <a:t>(181 de 221) , sin embargo aún existen </a:t>
            </a:r>
            <a:r>
              <a:rPr lang="es-EC" sz="1200" b="1" kern="1200" baseline="0" dirty="0" smtClean="0">
                <a:solidFill>
                  <a:schemeClr val="tx1"/>
                </a:solidFill>
                <a:effectLst/>
                <a:latin typeface="+mn-lt"/>
                <a:ea typeface="+mn-ea"/>
                <a:cs typeface="+mn-cs"/>
              </a:rPr>
              <a:t>GAD que no han cumplido con el reporte 2% </a:t>
            </a:r>
            <a:r>
              <a:rPr lang="es-EC" sz="1200" kern="1200" baseline="0" dirty="0" smtClean="0">
                <a:solidFill>
                  <a:schemeClr val="tx1"/>
                </a:solidFill>
                <a:effectLst/>
                <a:latin typeface="+mn-lt"/>
                <a:ea typeface="+mn-ea"/>
                <a:cs typeface="+mn-cs"/>
              </a:rPr>
              <a:t>(100 de 221); y GAD que </a:t>
            </a:r>
            <a:r>
              <a:rPr lang="es-EC" sz="1200" b="1" kern="1200" baseline="0" dirty="0" smtClean="0">
                <a:solidFill>
                  <a:schemeClr val="tx1"/>
                </a:solidFill>
                <a:effectLst/>
                <a:latin typeface="+mn-lt"/>
                <a:ea typeface="+mn-ea"/>
                <a:cs typeface="+mn-cs"/>
              </a:rPr>
              <a:t>reportan información incompleta en el sistema   15% </a:t>
            </a:r>
            <a:r>
              <a:rPr lang="es-EC" sz="1200" kern="1200" baseline="0" dirty="0" smtClean="0">
                <a:solidFill>
                  <a:schemeClr val="tx1"/>
                </a:solidFill>
                <a:effectLst/>
                <a:latin typeface="+mn-lt"/>
                <a:ea typeface="+mn-ea"/>
                <a:cs typeface="+mn-cs"/>
              </a:rPr>
              <a:t>(35 de 221).</a:t>
            </a:r>
            <a:endParaRPr lang="es-EC"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Se considera </a:t>
            </a:r>
            <a:r>
              <a:rPr lang="es-EC" sz="1200" b="1" kern="1200" dirty="0" smtClean="0">
                <a:solidFill>
                  <a:schemeClr val="tx1"/>
                </a:solidFill>
                <a:effectLst/>
                <a:latin typeface="+mn-lt"/>
                <a:ea typeface="+mn-ea"/>
                <a:cs typeface="+mn-cs"/>
              </a:rPr>
              <a:t>cumplido el reporte de información</a:t>
            </a:r>
            <a:r>
              <a:rPr lang="es-EC" sz="1200" kern="1200" dirty="0" smtClean="0">
                <a:solidFill>
                  <a:schemeClr val="tx1"/>
                </a:solidFill>
                <a:effectLst/>
                <a:latin typeface="+mn-lt"/>
                <a:ea typeface="+mn-ea"/>
                <a:cs typeface="+mn-cs"/>
              </a:rPr>
              <a:t>, siempre y cuando se hayan reportado todos los contenidos  mínimos  en  cada una de las fases de  planificación hasta el 16 de abril de 2016, verificando su constancia en el documento final aprobado y mediante los documentos habilitantes. </a:t>
            </a:r>
          </a:p>
          <a:p>
            <a:endParaRPr lang="es-EC" dirty="0" smtClean="0"/>
          </a:p>
          <a:p>
            <a:endParaRPr lang="es-EC" dirty="0"/>
          </a:p>
        </p:txBody>
      </p:sp>
      <p:sp>
        <p:nvSpPr>
          <p:cNvPr id="4" name="Marcador de número de diapositiva 3"/>
          <p:cNvSpPr>
            <a:spLocks noGrp="1"/>
          </p:cNvSpPr>
          <p:nvPr>
            <p:ph type="sldNum" sz="quarter" idx="10"/>
          </p:nvPr>
        </p:nvSpPr>
        <p:spPr/>
        <p:txBody>
          <a:bodyPr/>
          <a:lstStyle/>
          <a:p>
            <a:fld id="{97A3A7CB-6408-4349-99DC-640C116F60FD}" type="slidenum">
              <a:rPr lang="es-ES" smtClean="0"/>
              <a:pPr/>
              <a:t>17</a:t>
            </a:fld>
            <a:endParaRPr lang="es-ES"/>
          </a:p>
        </p:txBody>
      </p:sp>
    </p:spTree>
    <p:extLst>
      <p:ext uri="{BB962C8B-B14F-4D97-AF65-F5344CB8AC3E}">
        <p14:creationId xmlns:p14="http://schemas.microsoft.com/office/powerpoint/2010/main" val="78906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Para</a:t>
            </a:r>
            <a:r>
              <a:rPr lang="es-EC" sz="1200" kern="1200" baseline="0" dirty="0" smtClean="0">
                <a:solidFill>
                  <a:schemeClr val="tx1"/>
                </a:solidFill>
                <a:effectLst/>
                <a:latin typeface="+mn-lt"/>
                <a:ea typeface="+mn-ea"/>
                <a:cs typeface="+mn-cs"/>
              </a:rPr>
              <a:t> los GAD parroquiales rurales se ha alcanzado el </a:t>
            </a:r>
            <a:r>
              <a:rPr lang="es-EC" sz="1200" b="1" kern="1200" baseline="0" dirty="0" smtClean="0">
                <a:solidFill>
                  <a:schemeClr val="tx1"/>
                </a:solidFill>
                <a:effectLst/>
                <a:latin typeface="+mn-lt"/>
                <a:ea typeface="+mn-ea"/>
                <a:cs typeface="+mn-cs"/>
              </a:rPr>
              <a:t>85% de reporte con doc. completos </a:t>
            </a:r>
            <a:r>
              <a:rPr lang="es-EC" sz="1200" kern="1200" baseline="0" dirty="0" smtClean="0">
                <a:solidFill>
                  <a:schemeClr val="tx1"/>
                </a:solidFill>
                <a:effectLst/>
                <a:latin typeface="+mn-lt"/>
                <a:ea typeface="+mn-ea"/>
                <a:cs typeface="+mn-cs"/>
              </a:rPr>
              <a:t>(PDOT y doc. habilitantes 695 de 815) un </a:t>
            </a:r>
            <a:r>
              <a:rPr lang="es-EC" sz="1200" b="1" kern="1200" baseline="0" dirty="0" smtClean="0">
                <a:solidFill>
                  <a:schemeClr val="tx1"/>
                </a:solidFill>
                <a:effectLst/>
                <a:latin typeface="+mn-lt"/>
                <a:ea typeface="+mn-ea"/>
                <a:cs typeface="+mn-cs"/>
              </a:rPr>
              <a:t>13% reporto la información de manera incompleta</a:t>
            </a:r>
            <a:r>
              <a:rPr lang="es-EC" sz="1200" kern="1200" baseline="0" dirty="0" smtClean="0">
                <a:solidFill>
                  <a:schemeClr val="tx1"/>
                </a:solidFill>
                <a:effectLst/>
                <a:latin typeface="+mn-lt"/>
                <a:ea typeface="+mn-ea"/>
                <a:cs typeface="+mn-cs"/>
              </a:rPr>
              <a:t> ( 107 de 815) y un </a:t>
            </a:r>
            <a:r>
              <a:rPr lang="es-EC" sz="1200" b="1" kern="1200" baseline="0" dirty="0" smtClean="0">
                <a:solidFill>
                  <a:schemeClr val="tx1"/>
                </a:solidFill>
                <a:effectLst/>
                <a:latin typeface="+mn-lt"/>
                <a:ea typeface="+mn-ea"/>
                <a:cs typeface="+mn-cs"/>
              </a:rPr>
              <a:t>2% no reporta</a:t>
            </a:r>
            <a:r>
              <a:rPr lang="es-EC" sz="1200" kern="1200" baseline="0" dirty="0" smtClean="0">
                <a:solidFill>
                  <a:schemeClr val="tx1"/>
                </a:solidFill>
                <a:effectLst/>
                <a:latin typeface="+mn-lt"/>
                <a:ea typeface="+mn-ea"/>
                <a:cs typeface="+mn-cs"/>
              </a:rPr>
              <a:t> al sistema lo solicitado(13 de 815).</a:t>
            </a:r>
          </a:p>
          <a:p>
            <a:pPr marL="0" marR="0" indent="0" algn="l" defTabSz="457200" rtl="0" eaLnBrk="1" fontAlgn="auto" latinLnBrk="0" hangingPunct="1">
              <a:lnSpc>
                <a:spcPct val="100000"/>
              </a:lnSpc>
              <a:spcBef>
                <a:spcPts val="0"/>
              </a:spcBef>
              <a:spcAft>
                <a:spcPts val="0"/>
              </a:spcAft>
              <a:buClrTx/>
              <a:buSzTx/>
              <a:buFontTx/>
              <a:buNone/>
              <a:tabLst/>
              <a:defRPr/>
            </a:pPr>
            <a:r>
              <a:rPr lang="es-EC" sz="1200" kern="1200" baseline="0" dirty="0" smtClean="0">
                <a:solidFill>
                  <a:schemeClr val="tx1"/>
                </a:solidFill>
                <a:effectLst/>
                <a:latin typeface="+mn-lt"/>
                <a:ea typeface="+mn-ea"/>
                <a:cs typeface="+mn-cs"/>
              </a:rPr>
              <a:t> </a:t>
            </a:r>
            <a:endParaRPr lang="es-EC"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Se considera </a:t>
            </a:r>
            <a:r>
              <a:rPr lang="es-EC" sz="1200" b="1" kern="1200" dirty="0" smtClean="0">
                <a:solidFill>
                  <a:schemeClr val="tx1"/>
                </a:solidFill>
                <a:effectLst/>
                <a:latin typeface="+mn-lt"/>
                <a:ea typeface="+mn-ea"/>
                <a:cs typeface="+mn-cs"/>
              </a:rPr>
              <a:t>cumplido el reporte de información</a:t>
            </a:r>
            <a:r>
              <a:rPr lang="es-EC" sz="1200" kern="1200" dirty="0" smtClean="0">
                <a:solidFill>
                  <a:schemeClr val="tx1"/>
                </a:solidFill>
                <a:effectLst/>
                <a:latin typeface="+mn-lt"/>
                <a:ea typeface="+mn-ea"/>
                <a:cs typeface="+mn-cs"/>
              </a:rPr>
              <a:t>, siempre y cuando se hayan reportado todos los contenidos mínimos en cada una de las fases de planificación hasta el 2 de julio de 2016, verificando su constancia en el documento final aprobado y mediante los documentos habilitantes. </a:t>
            </a:r>
          </a:p>
          <a:p>
            <a:endParaRPr lang="es-EC" dirty="0" smtClean="0"/>
          </a:p>
          <a:p>
            <a:r>
              <a:rPr lang="es-EC" b="1" u="sng" dirty="0" smtClean="0"/>
              <a:t>Conclusión </a:t>
            </a:r>
          </a:p>
          <a:p>
            <a:endParaRPr lang="es-EC" sz="1200" b="1" u="sng" dirty="0" smtClean="0">
              <a:solidFill>
                <a:schemeClr val="bg1"/>
              </a:solidFill>
            </a:endParaRPr>
          </a:p>
          <a:p>
            <a:r>
              <a:rPr lang="es-EC" sz="1200" b="1" dirty="0" smtClean="0">
                <a:solidFill>
                  <a:schemeClr val="bg1"/>
                </a:solidFill>
              </a:rPr>
              <a:t>Cuentan con PDOT actualizados </a:t>
            </a:r>
          </a:p>
          <a:p>
            <a:pPr marL="285750" lvl="0" indent="-285750">
              <a:buFont typeface="Arial" pitchFamily="34" charset="0"/>
              <a:buChar char="•"/>
            </a:pPr>
            <a:r>
              <a:rPr lang="es-EC" sz="1200" b="1" dirty="0" smtClean="0">
                <a:solidFill>
                  <a:schemeClr val="bg1"/>
                </a:solidFill>
              </a:rPr>
              <a:t>91%  Gad Provinciales</a:t>
            </a:r>
          </a:p>
          <a:p>
            <a:pPr marL="285750" lvl="0" indent="-285750">
              <a:buFont typeface="Arial" pitchFamily="34" charset="0"/>
              <a:buChar char="•"/>
            </a:pPr>
            <a:r>
              <a:rPr lang="es-EC" sz="1200" b="1" dirty="0" smtClean="0">
                <a:solidFill>
                  <a:schemeClr val="bg1"/>
                </a:solidFill>
              </a:rPr>
              <a:t>83% Gad Cantonales </a:t>
            </a:r>
          </a:p>
          <a:p>
            <a:pPr marL="285750" lvl="0" indent="-285750">
              <a:buFont typeface="Arial" pitchFamily="34" charset="0"/>
              <a:buChar char="•"/>
            </a:pPr>
            <a:r>
              <a:rPr lang="es-EC" sz="1200" b="1" dirty="0" smtClean="0">
                <a:solidFill>
                  <a:schemeClr val="bg1"/>
                </a:solidFill>
              </a:rPr>
              <a:t>85% Gad Parroquiales </a:t>
            </a:r>
            <a:endParaRPr lang="es-EC" sz="1200" dirty="0" smtClean="0">
              <a:solidFill>
                <a:schemeClr val="bg1"/>
              </a:solidFill>
            </a:endParaRPr>
          </a:p>
          <a:p>
            <a:endParaRPr lang="es-EC"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s-EC" dirty="0" smtClean="0"/>
              <a:t>En CONTRASTE CON el proceso 2010-2014</a:t>
            </a:r>
            <a:r>
              <a:rPr lang="es-EC" baseline="0" dirty="0" smtClean="0"/>
              <a:t> EN DONDE</a:t>
            </a:r>
          </a:p>
          <a:p>
            <a:pPr marL="0" marR="0" indent="0" algn="l" defTabSz="457200" rtl="0" eaLnBrk="1" fontAlgn="auto" latinLnBrk="0" hangingPunct="1">
              <a:lnSpc>
                <a:spcPct val="100000"/>
              </a:lnSpc>
              <a:spcBef>
                <a:spcPts val="0"/>
              </a:spcBef>
              <a:spcAft>
                <a:spcPts val="0"/>
              </a:spcAft>
              <a:buClrTx/>
              <a:buSzTx/>
              <a:buFontTx/>
              <a:buNone/>
              <a:tabLst/>
              <a:defRPr/>
            </a:pPr>
            <a:endParaRPr lang="es-EC"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s-EC" baseline="0" dirty="0" smtClean="0"/>
              <a:t>58% DE LOS </a:t>
            </a:r>
            <a:r>
              <a:rPr lang="es-EC" dirty="0" smtClean="0"/>
              <a:t>GAD alcanzaron un reporte completo</a:t>
            </a:r>
          </a:p>
          <a:p>
            <a:pPr marL="0" marR="0" indent="0" algn="l" defTabSz="457200" rtl="0" eaLnBrk="1" fontAlgn="auto" latinLnBrk="0" hangingPunct="1">
              <a:lnSpc>
                <a:spcPct val="100000"/>
              </a:lnSpc>
              <a:spcBef>
                <a:spcPts val="0"/>
              </a:spcBef>
              <a:spcAft>
                <a:spcPts val="0"/>
              </a:spcAft>
              <a:buClrTx/>
              <a:buSzTx/>
              <a:buFontTx/>
              <a:buNone/>
              <a:tabLst/>
              <a:defRPr/>
            </a:pPr>
            <a:r>
              <a:rPr lang="es-EC" dirty="0" smtClean="0"/>
              <a:t>63% DE LOS GAD contaban con las tres fases de diagnóstico, propuesta y modelo de gestión</a:t>
            </a:r>
          </a:p>
          <a:p>
            <a:pPr marL="0" marR="0" indent="0" algn="l" defTabSz="457200" rtl="0" eaLnBrk="1" fontAlgn="auto" latinLnBrk="0" hangingPunct="1">
              <a:lnSpc>
                <a:spcPct val="100000"/>
              </a:lnSpc>
              <a:spcBef>
                <a:spcPts val="0"/>
              </a:spcBef>
              <a:spcAft>
                <a:spcPts val="0"/>
              </a:spcAft>
              <a:buClrTx/>
              <a:buSzTx/>
              <a:buFontTx/>
              <a:buNone/>
              <a:tabLst/>
              <a:defRPr/>
            </a:pPr>
            <a:r>
              <a:rPr lang="es-EC" dirty="0" smtClean="0"/>
              <a:t>58% de los GAD contaban con Consejos de Planificación</a:t>
            </a:r>
          </a:p>
          <a:p>
            <a:pPr marL="0" marR="0" indent="0" algn="l" defTabSz="4572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10"/>
          </p:nvPr>
        </p:nvSpPr>
        <p:spPr/>
        <p:txBody>
          <a:bodyPr/>
          <a:lstStyle/>
          <a:p>
            <a:fld id="{97A3A7CB-6408-4349-99DC-640C116F60FD}" type="slidenum">
              <a:rPr lang="es-ES" smtClean="0"/>
              <a:pPr/>
              <a:t>18</a:t>
            </a:fld>
            <a:endParaRPr lang="es-ES"/>
          </a:p>
        </p:txBody>
      </p:sp>
    </p:spTree>
    <p:extLst>
      <p:ext uri="{BB962C8B-B14F-4D97-AF65-F5344CB8AC3E}">
        <p14:creationId xmlns:p14="http://schemas.microsoft.com/office/powerpoint/2010/main" val="2485378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b="1" kern="1200" dirty="0" smtClean="0">
                <a:solidFill>
                  <a:schemeClr val="tx1"/>
                </a:solidFill>
                <a:effectLst/>
                <a:latin typeface="+mn-lt"/>
                <a:ea typeface="+mn-ea"/>
                <a:cs typeface="+mn-cs"/>
              </a:rPr>
              <a:t>a) Articulación de la planificación y ordenamiento territorial multinivel: </a:t>
            </a:r>
            <a:r>
              <a:rPr lang="es-EC" sz="1200" kern="1200" dirty="0" smtClean="0">
                <a:solidFill>
                  <a:schemeClr val="tx1"/>
                </a:solidFill>
                <a:effectLst/>
                <a:latin typeface="+mn-lt"/>
                <a:ea typeface="+mn-ea"/>
                <a:cs typeface="+mn-cs"/>
              </a:rPr>
              <a:t>La planificación territorial se encuentra como competencia en todos los niveles de gobierno y en consideración a ello los cuerpos legales que rigen el ordenamiento, han definido los elementos que deberán de ser atendidos de manera prioritaria por cada nivel como se señaló antes, sin embargo este proceso requiere de alta coordinación y de trabajo conjunto entre los gobiernos, situación que en la mayoría de los casos no fue atendida dele todo por los GAD; las diferencias políticas y en algunos casos el sentido de autonomía se ha convertido en anarquía y aislamiento, en el que los GAD se consideran autosuficientes para resolver todo lo que ocurre en su circunscripción territorial, sin proponer articulaciones con los otros niveles de gobierno y en la mayoría de los casos desentendiéndose de las afectaciones negativas que pueden suscitarse a partir de las decisiones tomadas en su circunscripción que afectan al territorio fuera de su perímetro. Como ejemplo de ello podemos citar el manejo de las aguas residuales y su desfogue sin tratamiento a lechos de ríos o la irregularidad en la conectividad vial entre provincias o cantones. </a:t>
            </a:r>
          </a:p>
          <a:p>
            <a:r>
              <a:rPr lang="es-EC" sz="1200" kern="1200" dirty="0" smtClean="0">
                <a:solidFill>
                  <a:schemeClr val="tx1"/>
                </a:solidFill>
                <a:effectLst/>
                <a:latin typeface="+mn-lt"/>
                <a:ea typeface="+mn-ea"/>
                <a:cs typeface="+mn-cs"/>
              </a:rPr>
              <a:t>Con el objetivo de mitigar esta problemática, los espacios de articulación que han sido establecidos por Senplades, deben ser potenciados y principalmente los GAD deberán ser los gestores de los mismos, permitiendo resolver de manera puntual los cuellos de botella encontrados en sus instrumentos de desarrollo debido a incompatibilidades o duplicación de uso de recursos.  Estos espacios serán oportunos y pertinentes, en relación directa con cuanta participación exista en todos los niveles de gobierno y en considerando que a través de su autonomía, los GAD están en capacidad de mediante sus propios marcos legales, establecer mecanismos vinculantes o de observancia para las principales determinantes establecidas en los espacios de articulación y contenidas en la legislación nacional. </a:t>
            </a:r>
          </a:p>
          <a:p>
            <a:endParaRPr lang="es-EC" dirty="0"/>
          </a:p>
        </p:txBody>
      </p:sp>
      <p:sp>
        <p:nvSpPr>
          <p:cNvPr id="4" name="Marcador de número de diapositiva 3"/>
          <p:cNvSpPr>
            <a:spLocks noGrp="1"/>
          </p:cNvSpPr>
          <p:nvPr>
            <p:ph type="sldNum" sz="quarter" idx="10"/>
          </p:nvPr>
        </p:nvSpPr>
        <p:spPr/>
        <p:txBody>
          <a:bodyPr/>
          <a:lstStyle/>
          <a:p>
            <a:fld id="{97A3A7CB-6408-4349-99DC-640C116F60FD}" type="slidenum">
              <a:rPr lang="es-ES" smtClean="0"/>
              <a:pPr/>
              <a:t>19</a:t>
            </a:fld>
            <a:endParaRPr lang="es-ES"/>
          </a:p>
        </p:txBody>
      </p:sp>
    </p:spTree>
    <p:extLst>
      <p:ext uri="{BB962C8B-B14F-4D97-AF65-F5344CB8AC3E}">
        <p14:creationId xmlns:p14="http://schemas.microsoft.com/office/powerpoint/2010/main" val="1567916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b="1" kern="1200" dirty="0" smtClean="0">
                <a:solidFill>
                  <a:schemeClr val="tx1"/>
                </a:solidFill>
                <a:effectLst/>
                <a:latin typeface="+mn-lt"/>
                <a:ea typeface="+mn-ea"/>
                <a:cs typeface="+mn-cs"/>
              </a:rPr>
              <a:t>b) Institucionalización de la planificación y el ordenamiento territorial, con mayor respaldo e involucramiento político: </a:t>
            </a:r>
            <a:r>
              <a:rPr lang="es-EC" sz="1200" kern="1200" dirty="0" smtClean="0">
                <a:solidFill>
                  <a:schemeClr val="tx1"/>
                </a:solidFill>
                <a:effectLst/>
                <a:latin typeface="+mn-lt"/>
                <a:ea typeface="+mn-ea"/>
                <a:cs typeface="+mn-cs"/>
              </a:rPr>
              <a:t>El avance y maduración de la institucionalidad de la planificación en el Ecuador ha sido alto, sin embargo aún persisten rezagos, sobre todo en autoridades que consideran el marco legal como un elemento que únicamente debe ser cumplido pero que no ofrece mayores beneficios a su gestión.  Las autoridades deben ser más cercanas al proceso de formulación de sus planes, pues contendrá las acciones a ser desarrolladas y emprendidas durante todo su mandato, evitando atender el clientelismo existente en nuestra sociedad y priorizando el desarrollo colectivo, esto no elimina la posibilidad de realizar acciones emergentes y necesarias por fuera de lo dispuesto en el plan, pues para ello los mecanismos de aprobación y la libertad total para actualizar su instrumento siempre será el camino que permita una planificación dinámica y flexible de acuerdo a las realidades territoriales y temporales.</a:t>
            </a:r>
          </a:p>
          <a:p>
            <a:r>
              <a:rPr lang="es-EC" sz="1200" b="1" kern="1200" dirty="0" smtClean="0">
                <a:solidFill>
                  <a:schemeClr val="tx1"/>
                </a:solidFill>
                <a:effectLst/>
                <a:latin typeface="+mn-lt"/>
                <a:ea typeface="+mn-ea"/>
                <a:cs typeface="+mn-cs"/>
              </a:rPr>
              <a:t>c) Articulación y vinculación entre la planificación con su presupuesto y su ejecución: “</a:t>
            </a:r>
            <a:r>
              <a:rPr lang="es-EC" sz="1200" i="1" kern="1200" dirty="0" smtClean="0">
                <a:solidFill>
                  <a:schemeClr val="tx1"/>
                </a:solidFill>
                <a:effectLst/>
                <a:latin typeface="+mn-lt"/>
                <a:ea typeface="+mn-ea"/>
                <a:cs typeface="+mn-cs"/>
              </a:rPr>
              <a:t>Las políticas y los programas públicos deben enmarcarse en una visión de conjunto y una estrategia de largo plazo que les den sentido y coherencia. En consecuencia, han ido ganando cuerpo los esfuerzos por reconstituir la programación presupuestaria como algo que va más allá de la buena técnica y, en especial, más allá de la política fiscal y que, por tanto, requiere un esfuerzo a nivel del gabinete en su conjunto, y no sólo la negociación (o conflicto).” </a:t>
            </a:r>
            <a:r>
              <a:rPr lang="es-EC" sz="1200" i="0" kern="1200" dirty="0" smtClean="0">
                <a:solidFill>
                  <a:schemeClr val="tx1"/>
                </a:solidFill>
                <a:effectLst/>
                <a:latin typeface="+mn-lt"/>
                <a:ea typeface="+mn-ea"/>
                <a:cs typeface="+mn-cs"/>
              </a:rPr>
              <a:t>(Ivette Flores Jiménez)</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El modelo de gestión de los PDOT debe contar con cronogramas valorados de las inversiones que el GAD va a realizar durante su período de administración, sin embargo a pesar de ser un elemento crucial en la diaria gestión de las autoridades, la media del estado actual en el que se encuentra este componente del plan aún debe ser fortalecido.  El presupuesto debe atender a las prioridades del territorio en consideración de los recursos, su formulación debe ser resuelta de manera progresiva en consideración de los ingresos permanentes y no permanentes que tiene y tendrá un GAD, provenientes tanto del Estado Central como de la capacidad de generación de recursos propios, estos últimos sobre todo para los casos de los GAD provinciales y cantonales.</a:t>
            </a:r>
          </a:p>
          <a:p>
            <a:r>
              <a:rPr lang="es-EC" sz="1200" kern="1200" dirty="0" smtClean="0">
                <a:solidFill>
                  <a:schemeClr val="tx1"/>
                </a:solidFill>
                <a:effectLst/>
                <a:latin typeface="+mn-lt"/>
                <a:ea typeface="+mn-ea"/>
                <a:cs typeface="+mn-cs"/>
              </a:rPr>
              <a:t>Por otro lado, no menos importante es que su desarrollo, seguimiento e implementación se lo realice de manera integral y desde todas las áreas involucradas, puesto que no es responsabilidad exclusiva de una unidad financiera o planificadora alcanzar el éxito de la articulación de la planificación y el presupuesto; evidentemente, el proceso evolucionará acorde a la experticia del GAD a través de su talento humano, siendo fundamental mecanismos de coordinación entre unidades para mejorar la eficiencia y eficacia del presupuesto así como disminuir paulatinamente procesos de reestructuración del presupuesto debido a omisión en la observancia a lo planificado o vacíos en la misma.</a:t>
            </a:r>
            <a:endParaRPr lang="es-EC" dirty="0"/>
          </a:p>
        </p:txBody>
      </p:sp>
      <p:sp>
        <p:nvSpPr>
          <p:cNvPr id="4" name="Marcador de número de diapositiva 3"/>
          <p:cNvSpPr>
            <a:spLocks noGrp="1"/>
          </p:cNvSpPr>
          <p:nvPr>
            <p:ph type="sldNum" sz="quarter" idx="10"/>
          </p:nvPr>
        </p:nvSpPr>
        <p:spPr/>
        <p:txBody>
          <a:bodyPr/>
          <a:lstStyle/>
          <a:p>
            <a:fld id="{97A3A7CB-6408-4349-99DC-640C116F60FD}" type="slidenum">
              <a:rPr lang="es-ES" smtClean="0"/>
              <a:pPr/>
              <a:t>20</a:t>
            </a:fld>
            <a:endParaRPr lang="es-ES"/>
          </a:p>
        </p:txBody>
      </p:sp>
    </p:spTree>
    <p:extLst>
      <p:ext uri="{BB962C8B-B14F-4D97-AF65-F5344CB8AC3E}">
        <p14:creationId xmlns:p14="http://schemas.microsoft.com/office/powerpoint/2010/main" val="1244953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La conceptualización de los instrumentos de planificación que forman parte del SNDPP, así como su ámbito de acción y relacionamiento y sus características están definidas en el Acuerdo Ministerial Nro. 75 de Senplades en el año 2015.</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En la construcción de los instrumentos del SNDPP Ecuador ha planteado orientaciones programáticas que apuntan a garantizar el cumplimiento de los derechos civiles, políticos, económicos, sociales y culturales, y de solidaridad plasmados en los instrumentos internacionales de derechos humanos; así como de los derechos para el buen vivir plasmados en la Constitución de la República. Todos ellos parten de la premisa fundamental de los Derechos Humanos que es la </a:t>
            </a:r>
            <a:r>
              <a:rPr lang="es-EC" sz="1200" b="1" kern="1200" dirty="0" smtClean="0">
                <a:solidFill>
                  <a:schemeClr val="tx1"/>
                </a:solidFill>
                <a:effectLst/>
                <a:latin typeface="+mn-lt"/>
                <a:ea typeface="+mn-ea"/>
                <a:cs typeface="+mn-cs"/>
              </a:rPr>
              <a:t>construcción de la igualdad y la no discriminación. </a:t>
            </a:r>
            <a:endParaRPr lang="es-EC" sz="1200" kern="1200" dirty="0" smtClean="0">
              <a:solidFill>
                <a:schemeClr val="tx1"/>
              </a:solidFill>
              <a:effectLst/>
              <a:latin typeface="+mn-lt"/>
              <a:ea typeface="+mn-ea"/>
              <a:cs typeface="+mn-cs"/>
            </a:endParaRPr>
          </a:p>
          <a:p>
            <a:pPr lvl="3"/>
            <a:r>
              <a:rPr lang="es-EC" sz="1200" kern="1200" dirty="0" smtClean="0">
                <a:solidFill>
                  <a:schemeClr val="tx1"/>
                </a:solidFill>
                <a:effectLst/>
                <a:latin typeface="+mn-lt"/>
                <a:ea typeface="+mn-ea"/>
                <a:cs typeface="+mn-cs"/>
              </a:rPr>
              <a:t>PNBV</a:t>
            </a:r>
          </a:p>
          <a:p>
            <a:pPr lvl="3"/>
            <a:r>
              <a:rPr lang="es-EC" sz="1200" kern="1200" dirty="0" smtClean="0">
                <a:solidFill>
                  <a:schemeClr val="tx1"/>
                </a:solidFill>
                <a:effectLst/>
                <a:latin typeface="+mn-lt"/>
                <a:ea typeface="+mn-ea"/>
                <a:cs typeface="+mn-cs"/>
              </a:rPr>
              <a:t>Agendas Nacionales para la igualdad</a:t>
            </a:r>
          </a:p>
          <a:p>
            <a:pPr lvl="3"/>
            <a:r>
              <a:rPr lang="es-EC" sz="1200" kern="1200" dirty="0" smtClean="0">
                <a:solidFill>
                  <a:schemeClr val="tx1"/>
                </a:solidFill>
                <a:effectLst/>
                <a:latin typeface="+mn-lt"/>
                <a:ea typeface="+mn-ea"/>
                <a:cs typeface="+mn-cs"/>
              </a:rPr>
              <a:t>Estrategias Nacionales para la igualdad y la erradicación de la pobreza y para la transformación productiva. </a:t>
            </a:r>
          </a:p>
          <a:p>
            <a:pPr lvl="3"/>
            <a:r>
              <a:rPr lang="es-EC" sz="1200" kern="1200" dirty="0" smtClean="0">
                <a:solidFill>
                  <a:schemeClr val="tx1"/>
                </a:solidFill>
                <a:effectLst/>
                <a:latin typeface="+mn-lt"/>
                <a:ea typeface="+mn-ea"/>
                <a:cs typeface="+mn-cs"/>
              </a:rPr>
              <a:t>Agendas de Coordinación Intersectorial</a:t>
            </a:r>
          </a:p>
          <a:p>
            <a:pPr lvl="3"/>
            <a:r>
              <a:rPr lang="es-EC" sz="1200" kern="1200" dirty="0" smtClean="0">
                <a:solidFill>
                  <a:schemeClr val="tx1"/>
                </a:solidFill>
                <a:effectLst/>
                <a:latin typeface="+mn-lt"/>
                <a:ea typeface="+mn-ea"/>
                <a:cs typeface="+mn-cs"/>
              </a:rPr>
              <a:t>Planes Binacionales</a:t>
            </a:r>
          </a:p>
          <a:p>
            <a:pPr lvl="3"/>
            <a:r>
              <a:rPr lang="es-EC" sz="1200" kern="1200" dirty="0" smtClean="0">
                <a:solidFill>
                  <a:schemeClr val="tx1"/>
                </a:solidFill>
                <a:effectLst/>
                <a:latin typeface="+mn-lt"/>
                <a:ea typeface="+mn-ea"/>
                <a:cs typeface="+mn-cs"/>
              </a:rPr>
              <a:t>Planes de Regímenes Especiales</a:t>
            </a:r>
          </a:p>
          <a:p>
            <a:pPr lvl="3"/>
            <a:r>
              <a:rPr lang="es-EC" sz="1200" kern="1200" dirty="0" smtClean="0">
                <a:solidFill>
                  <a:schemeClr val="tx1"/>
                </a:solidFill>
                <a:effectLst/>
                <a:latin typeface="+mn-lt"/>
                <a:ea typeface="+mn-ea"/>
                <a:cs typeface="+mn-cs"/>
              </a:rPr>
              <a:t>Agendas Zonales</a:t>
            </a:r>
          </a:p>
          <a:p>
            <a:pPr lvl="3"/>
            <a:r>
              <a:rPr lang="es-EC" sz="1200" kern="1200" dirty="0" smtClean="0">
                <a:solidFill>
                  <a:schemeClr val="tx1"/>
                </a:solidFill>
                <a:effectLst/>
                <a:latin typeface="+mn-lt"/>
                <a:ea typeface="+mn-ea"/>
                <a:cs typeface="+mn-cs"/>
              </a:rPr>
              <a:t>PDOT</a:t>
            </a:r>
          </a:p>
          <a:p>
            <a:pPr marL="0" marR="0" indent="0" algn="l" defTabSz="4572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Este</a:t>
            </a:r>
            <a:r>
              <a:rPr lang="es-EC" sz="1200" kern="1200" baseline="0" dirty="0" smtClean="0">
                <a:solidFill>
                  <a:schemeClr val="tx1"/>
                </a:solidFill>
                <a:effectLst/>
                <a:latin typeface="+mn-lt"/>
                <a:ea typeface="+mn-ea"/>
                <a:cs typeface="+mn-cs"/>
              </a:rPr>
              <a:t> acuerdo </a:t>
            </a:r>
            <a:r>
              <a:rPr lang="es-EC" sz="1200" kern="1200" dirty="0" smtClean="0">
                <a:solidFill>
                  <a:schemeClr val="tx1"/>
                </a:solidFill>
                <a:effectLst/>
                <a:latin typeface="+mn-lt"/>
                <a:ea typeface="+mn-ea"/>
                <a:cs typeface="+mn-cs"/>
              </a:rPr>
              <a:t>señala que los PDOT son instrumentos de ámbito territorial provincial, cantonal y parroquial que plasman la planificación de los GAD en el ejercicio de sus competencias exclusivas y concurrentes, articulan acciones con otros niveles de gobierno y plantean las líneas estratégicas de desarrollo en la circunscripción territorial.</a:t>
            </a:r>
          </a:p>
          <a:p>
            <a:endParaRPr lang="es-EC" dirty="0"/>
          </a:p>
        </p:txBody>
      </p:sp>
      <p:sp>
        <p:nvSpPr>
          <p:cNvPr id="4" name="Marcador de número de diapositiva 3"/>
          <p:cNvSpPr>
            <a:spLocks noGrp="1"/>
          </p:cNvSpPr>
          <p:nvPr>
            <p:ph type="sldNum" sz="quarter" idx="10"/>
          </p:nvPr>
        </p:nvSpPr>
        <p:spPr/>
        <p:txBody>
          <a:bodyPr/>
          <a:lstStyle/>
          <a:p>
            <a:fld id="{97A3A7CB-6408-4349-99DC-640C116F60FD}" type="slidenum">
              <a:rPr lang="es-ES" smtClean="0"/>
              <a:pPr/>
              <a:t>3</a:t>
            </a:fld>
            <a:endParaRPr lang="es-ES"/>
          </a:p>
        </p:txBody>
      </p:sp>
    </p:spTree>
    <p:extLst>
      <p:ext uri="{BB962C8B-B14F-4D97-AF65-F5344CB8AC3E}">
        <p14:creationId xmlns:p14="http://schemas.microsoft.com/office/powerpoint/2010/main" val="4259923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b="1" kern="1200" dirty="0" smtClean="0">
                <a:solidFill>
                  <a:schemeClr val="tx1"/>
                </a:solidFill>
                <a:effectLst/>
                <a:latin typeface="+mn-lt"/>
                <a:ea typeface="+mn-ea"/>
                <a:cs typeface="+mn-cs"/>
              </a:rPr>
              <a:t>d) Consolidar y fortalecer el seguimiento y evaluación de los PDOT: </a:t>
            </a:r>
            <a:r>
              <a:rPr lang="es-EC" sz="1200" kern="1200" dirty="0" smtClean="0">
                <a:solidFill>
                  <a:schemeClr val="tx1"/>
                </a:solidFill>
                <a:effectLst/>
                <a:latin typeface="+mn-lt"/>
                <a:ea typeface="+mn-ea"/>
                <a:cs typeface="+mn-cs"/>
              </a:rPr>
              <a:t>La planificación y el ordenamiento territorial como toda disciplina no solamente se la realiza a través de una satisfactoria formulación, sino a partir de su correspondiente implementación con la cual entramos en el mundo de la praxis, que requiere una evaluación continua para identificar el cumplimiento de las hipótesis planteadas, para ello es fundamental el correcto seguimiento y evaluación de los indicadores de gestión e impacto propuestos, así como su modificación o planteamiento de nuevos, según lo amerite el caso.  </a:t>
            </a:r>
          </a:p>
          <a:p>
            <a:r>
              <a:rPr lang="es-EC" sz="1200" kern="1200" dirty="0" smtClean="0">
                <a:solidFill>
                  <a:schemeClr val="tx1"/>
                </a:solidFill>
                <a:effectLst/>
                <a:latin typeface="+mn-lt"/>
                <a:ea typeface="+mn-ea"/>
                <a:cs typeface="+mn-cs"/>
              </a:rPr>
              <a:t>Este ejercicio tiene aún una implementación débil en los GAD, la mayoría de los cuales otorgan el seguimiento puntual de las acciones a cada una de sus unidades pero descuidando el monitoreo del impacto que realizan las acciones aisladas o la interacción existente entre ellas, no debemos olvidar que la base estructural del planteamiento del desarrollo obedece a un horizonte integral de mediano plazo, por lo que las acciones individuales y recogidas a través de la gestión diaria no deben perder de vista el objetivo macro planteado.</a:t>
            </a:r>
          </a:p>
          <a:p>
            <a:r>
              <a:rPr lang="es-EC" sz="1200" b="1" kern="1200" dirty="0" smtClean="0">
                <a:solidFill>
                  <a:schemeClr val="tx1"/>
                </a:solidFill>
                <a:effectLst/>
                <a:latin typeface="+mn-lt"/>
                <a:ea typeface="+mn-ea"/>
                <a:cs typeface="+mn-cs"/>
              </a:rPr>
              <a:t>e) Fortalecer la participación de la ciudadanía, mediante el ejercicio de sus atribuciones y responsabilidades en la gestión de los PDOT: </a:t>
            </a:r>
            <a:r>
              <a:rPr lang="es-EC" sz="1200" kern="1200" dirty="0" smtClean="0">
                <a:solidFill>
                  <a:schemeClr val="tx1"/>
                </a:solidFill>
                <a:effectLst/>
                <a:latin typeface="+mn-lt"/>
                <a:ea typeface="+mn-ea"/>
                <a:cs typeface="+mn-cs"/>
              </a:rPr>
              <a:t>El tejido social es la base para el desarrollo territorial, puesto que sus características y capacidades son también producto de las condiciones que el territorio a formado, se debe resaltar la corresponsabilidad que reside en la sociedad sobre el éxito proceso, pasar de ser sujeto de acción a responsable del mismo, ya que desde la formulación del instrumento y su posterior favorabilidad al planteamiento de la administración, la participación ciudadana ejerce sus atribuciones.  La sociedad debe utilizar los mecanismos dispuestos en la Ley, como los Consejos Locales de Planificación y las Asambleas Locales, quienes tienen atribuciones para verificar la coherencia de los presupuestos y el plan, exigir el cumplimiento de lo establecido en el instrumento de planificación, proponer programas y políticas locales de desarrollo, entre otras; razones por las cuales su rol debe ser continuo y en paralelo a la ejecución y monitoreo del plan.   La ciudadanía como fin principal de las acciones propuestas, debe conocer y priorizar los desequilibrios existentes y saber transmitir de manera correcta los mismos para que desde las instancias técnicas y políticas se planteen soluciones y teniendo presente que están también en capacidad de realizar aportes altamente técnicos y políticos, fortaleciendo el nexo entre los Consejos y Asambleas con los gremios profesionales y la sociedad civil organizada. </a:t>
            </a:r>
          </a:p>
          <a:p>
            <a:endParaRPr lang="es-EC" dirty="0"/>
          </a:p>
        </p:txBody>
      </p:sp>
      <p:sp>
        <p:nvSpPr>
          <p:cNvPr id="4" name="Marcador de número de diapositiva 3"/>
          <p:cNvSpPr>
            <a:spLocks noGrp="1"/>
          </p:cNvSpPr>
          <p:nvPr>
            <p:ph type="sldNum" sz="quarter" idx="10"/>
          </p:nvPr>
        </p:nvSpPr>
        <p:spPr/>
        <p:txBody>
          <a:bodyPr/>
          <a:lstStyle/>
          <a:p>
            <a:fld id="{97A3A7CB-6408-4349-99DC-640C116F60FD}" type="slidenum">
              <a:rPr lang="es-ES" smtClean="0"/>
              <a:pPr/>
              <a:t>21</a:t>
            </a:fld>
            <a:endParaRPr lang="es-ES"/>
          </a:p>
        </p:txBody>
      </p:sp>
    </p:spTree>
    <p:extLst>
      <p:ext uri="{BB962C8B-B14F-4D97-AF65-F5344CB8AC3E}">
        <p14:creationId xmlns:p14="http://schemas.microsoft.com/office/powerpoint/2010/main" val="2111954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b="1" kern="1200" dirty="0" smtClean="0">
                <a:solidFill>
                  <a:schemeClr val="tx1"/>
                </a:solidFill>
                <a:effectLst/>
                <a:latin typeface="+mn-lt"/>
                <a:ea typeface="+mn-ea"/>
                <a:cs typeface="+mn-cs"/>
              </a:rPr>
              <a:t>f) Implementación de los Sistemas de Información Locales (SIL) - Acceso a la información pública y eficiencia en la gestión: </a:t>
            </a:r>
            <a:r>
              <a:rPr lang="es-EC" sz="1200" kern="1200" dirty="0" smtClean="0">
                <a:solidFill>
                  <a:schemeClr val="tx1"/>
                </a:solidFill>
                <a:effectLst/>
                <a:latin typeface="+mn-lt"/>
                <a:ea typeface="+mn-ea"/>
                <a:cs typeface="+mn-cs"/>
              </a:rPr>
              <a:t>¿Cómo combatir los desequilibrios territoriales, si no disponemos de información oportuna y pertinente para conocerlos profundamente?, y una vez conocidos, ¿es posible resolverlos de manera más eficiente si los mecanismos para coordinación entre unidades no son los adecuados o inexistentes, impidiendo además la transmisión de las acciones a los ciudadanos que las reciben?.  Estas dos preguntas buscan ser atendidas, no únicamente pero si en gran medida, a través de Sistemas de Información Locales (SIL) que permitan que la información esté disponible para su consideración, que cada unidad que genera información sea productor y receptor, que su gestión produzca nueva información relevante para la toma de decisiones, y que sea transparente y accesible tanto al interior del GAD como para la ciudadanía.  Contar con la información del accionar de la administración del GAD, en cada uno de los momentos en el que existe cambio de autoridades, es una de las principales dificultades que asume la nueva administración del GAD, a pesar de que todas los productos desarrollados son susceptibles de transformarse en información y han sido elaborados con fondos públicos, su disponibilidad es limitada para la nueva administración, más aún para otros niveles de gobierno que requieren de la misma para trabajar en la articulación de acciones. </a:t>
            </a:r>
            <a:endParaRPr lang="es-EC" dirty="0"/>
          </a:p>
        </p:txBody>
      </p:sp>
      <p:sp>
        <p:nvSpPr>
          <p:cNvPr id="4" name="Marcador de número de diapositiva 3"/>
          <p:cNvSpPr>
            <a:spLocks noGrp="1"/>
          </p:cNvSpPr>
          <p:nvPr>
            <p:ph type="sldNum" sz="quarter" idx="10"/>
          </p:nvPr>
        </p:nvSpPr>
        <p:spPr/>
        <p:txBody>
          <a:bodyPr/>
          <a:lstStyle/>
          <a:p>
            <a:fld id="{97A3A7CB-6408-4349-99DC-640C116F60FD}" type="slidenum">
              <a:rPr lang="es-ES" smtClean="0"/>
              <a:pPr/>
              <a:t>22</a:t>
            </a:fld>
            <a:endParaRPr lang="es-ES"/>
          </a:p>
        </p:txBody>
      </p:sp>
    </p:spTree>
    <p:extLst>
      <p:ext uri="{BB962C8B-B14F-4D97-AF65-F5344CB8AC3E}">
        <p14:creationId xmlns:p14="http://schemas.microsoft.com/office/powerpoint/2010/main" val="473008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C" sz="1200" b="1" kern="1200" dirty="0" smtClean="0">
                <a:solidFill>
                  <a:schemeClr val="tx1"/>
                </a:solidFill>
                <a:effectLst/>
                <a:latin typeface="+mn-lt"/>
                <a:ea typeface="+mn-ea"/>
                <a:cs typeface="+mn-cs"/>
              </a:rPr>
              <a:t>g) Correspondencia entre los instrumentos actualizados, su marco legal y la gestión: </a:t>
            </a:r>
            <a:r>
              <a:rPr lang="es-EC" sz="1200" kern="1200" dirty="0" smtClean="0">
                <a:solidFill>
                  <a:schemeClr val="tx1"/>
                </a:solidFill>
                <a:effectLst/>
                <a:latin typeface="+mn-lt"/>
                <a:ea typeface="+mn-ea"/>
                <a:cs typeface="+mn-cs"/>
              </a:rPr>
              <a:t>El marco legal relativo al ordenamiento territorial, ha respondido acorde a las necesidades del proceso de planificación territorial y a su constante evolución; la Ley Orgánica de Ordenamiento Territorial, Uso y Gestión del Suelo, aprobada en junio del presente año, demanda un análisis riguroso de los instrumentos de planificación y ordenamiento territorial vigentes.  Es importante señalar que la mencionada Ley, coadyuva e insiste en la necesidad de desarrollar instrumentos complementarios al PDOT, muchos de los cuales se encuentran propuestos en los actuales PDOT, con la finalidad de satisfacer las demandas del territorio: entre ellos podemos citar: los planes de uso y gestión de suelo, planes urbanísticos complementarios o formar parte de un catastro nacional integrado </a:t>
            </a:r>
            <a:r>
              <a:rPr lang="es-EC" sz="1200" kern="1200" dirty="0" err="1" smtClean="0">
                <a:solidFill>
                  <a:schemeClr val="tx1"/>
                </a:solidFill>
                <a:effectLst/>
                <a:latin typeface="+mn-lt"/>
                <a:ea typeface="+mn-ea"/>
                <a:cs typeface="+mn-cs"/>
              </a:rPr>
              <a:t>georrefenciado</a:t>
            </a:r>
            <a:r>
              <a:rPr lang="es-EC" sz="1200" kern="1200" dirty="0" smtClean="0">
                <a:solidFill>
                  <a:schemeClr val="tx1"/>
                </a:solidFill>
                <a:effectLst/>
                <a:latin typeface="+mn-lt"/>
                <a:ea typeface="+mn-ea"/>
                <a:cs typeface="+mn-cs"/>
              </a:rPr>
              <a:t>, entre otros.</a:t>
            </a:r>
          </a:p>
          <a:p>
            <a:endParaRPr lang="es-EC" dirty="0"/>
          </a:p>
        </p:txBody>
      </p:sp>
      <p:sp>
        <p:nvSpPr>
          <p:cNvPr id="4" name="Marcador de número de diapositiva 3"/>
          <p:cNvSpPr>
            <a:spLocks noGrp="1"/>
          </p:cNvSpPr>
          <p:nvPr>
            <p:ph type="sldNum" sz="quarter" idx="10"/>
          </p:nvPr>
        </p:nvSpPr>
        <p:spPr/>
        <p:txBody>
          <a:bodyPr/>
          <a:lstStyle/>
          <a:p>
            <a:fld id="{97A3A7CB-6408-4349-99DC-640C116F60FD}" type="slidenum">
              <a:rPr lang="es-ES" smtClean="0"/>
              <a:pPr/>
              <a:t>23</a:t>
            </a:fld>
            <a:endParaRPr lang="es-ES"/>
          </a:p>
        </p:txBody>
      </p:sp>
    </p:spTree>
    <p:extLst>
      <p:ext uri="{BB962C8B-B14F-4D97-AF65-F5344CB8AC3E}">
        <p14:creationId xmlns:p14="http://schemas.microsoft.com/office/powerpoint/2010/main" val="3989808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dirty="0" smtClean="0"/>
              <a:t>Según</a:t>
            </a:r>
            <a:r>
              <a:rPr lang="es-EC" baseline="0" dirty="0" smtClean="0"/>
              <a:t> </a:t>
            </a:r>
            <a:r>
              <a:rPr lang="es-EC" baseline="0" dirty="0" smtClean="0"/>
              <a:t>el </a:t>
            </a:r>
            <a:r>
              <a:rPr lang="es-EC" b="1" u="sng" baseline="0" dirty="0" smtClean="0"/>
              <a:t>Art. 3 del Acuerdo Ministerial 075 </a:t>
            </a:r>
            <a:r>
              <a:rPr lang="es-EC" baseline="0" dirty="0" smtClean="0"/>
              <a:t>que define los </a:t>
            </a:r>
            <a:r>
              <a:rPr lang="es-EC" b="1" u="sng" baseline="0" dirty="0" smtClean="0"/>
              <a:t>instrumentos del SNDPP </a:t>
            </a:r>
            <a:r>
              <a:rPr lang="es-EC" baseline="0" dirty="0" smtClean="0"/>
              <a:t>los PDOT son :</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s-EC" sz="1200" dirty="0" smtClean="0">
                <a:latin typeface="Arial" panose="020B0604020202020204" pitchFamily="34" charset="0"/>
                <a:ea typeface="Calibri" panose="020F0502020204030204" pitchFamily="34" charset="0"/>
                <a:cs typeface="Times New Roman" panose="02020603050405020304" pitchFamily="18" charset="0"/>
              </a:rPr>
              <a:t>Instrumentos de ámbito territorial</a:t>
            </a:r>
            <a:r>
              <a:rPr lang="es-EC" sz="1200" dirty="0" smtClean="0">
                <a:latin typeface="Calibri" panose="020F0502020204030204" pitchFamily="34" charset="0"/>
                <a:ea typeface="Calibri" panose="020F0502020204030204" pitchFamily="34" charset="0"/>
                <a:cs typeface="Times New Roman" panose="02020603050405020304" pitchFamily="18" charset="0"/>
              </a:rPr>
              <a:t> </a:t>
            </a:r>
            <a:r>
              <a:rPr lang="es-EC" sz="1200" dirty="0" smtClean="0">
                <a:latin typeface="Calibri" panose="020F0502020204030204" pitchFamily="34" charset="0"/>
                <a:ea typeface="Calibri" panose="020F0502020204030204" pitchFamily="34" charset="0"/>
                <a:cs typeface="Times New Roman" panose="02020603050405020304" pitchFamily="18" charset="0"/>
              </a:rPr>
              <a:t>regional, </a:t>
            </a:r>
            <a:r>
              <a:rPr lang="es-EC" sz="1200" dirty="0" smtClean="0">
                <a:latin typeface="Arial" panose="020B0604020202020204" pitchFamily="34" charset="0"/>
                <a:ea typeface="Calibri" panose="020F0502020204030204" pitchFamily="34" charset="0"/>
                <a:cs typeface="Times New Roman" panose="02020603050405020304" pitchFamily="18" charset="0"/>
              </a:rPr>
              <a:t>provincial</a:t>
            </a:r>
            <a:r>
              <a:rPr lang="es-EC" sz="1200" dirty="0" smtClean="0">
                <a:latin typeface="Arial" panose="020B0604020202020204" pitchFamily="34" charset="0"/>
                <a:ea typeface="Calibri" panose="020F0502020204030204" pitchFamily="34" charset="0"/>
                <a:cs typeface="Times New Roman" panose="02020603050405020304" pitchFamily="18" charset="0"/>
              </a:rPr>
              <a:t>, cantonal y parroquial. </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s-EC" sz="1200" dirty="0" smtClean="0">
                <a:latin typeface="Arial" panose="020B0604020202020204" pitchFamily="34" charset="0"/>
                <a:ea typeface="Calibri" panose="020F0502020204030204" pitchFamily="34" charset="0"/>
                <a:cs typeface="Times New Roman" panose="02020603050405020304" pitchFamily="18" charset="0"/>
              </a:rPr>
              <a:t>Plasman la planificación de los gobiernos autónomos descentralizados en el ejercicio de sus competencias exclusivas y concurrentes.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s-EC" sz="1200" dirty="0" smtClean="0">
                <a:latin typeface="Arial" panose="020B0604020202020204" pitchFamily="34" charset="0"/>
                <a:ea typeface="Calibri" panose="020F0502020204030204" pitchFamily="34" charset="0"/>
                <a:cs typeface="Times New Roman" panose="02020603050405020304" pitchFamily="18" charset="0"/>
              </a:rPr>
              <a:t>Articulan las acciones de otros niveles de gobierno; y plantean las líneas estratégicas de desarrollo de la circunscripción territorial local para llegar al MT deseado ; vinculando a las prioridades y objetivos nacionales de desarrollo.</a:t>
            </a:r>
            <a:endParaRPr lang="es-EC" dirty="0" smtClean="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C" sz="1200" dirty="0" smtClean="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C" sz="1200" dirty="0" smtClean="0"/>
          </a:p>
          <a:p>
            <a:pPr marL="171450" indent="-171450">
              <a:buFont typeface="Arial" panose="020B0604020202020204" pitchFamily="34" charset="0"/>
              <a:buChar char="•"/>
            </a:pPr>
            <a:endParaRPr lang="es-EC" dirty="0" smtClean="0"/>
          </a:p>
        </p:txBody>
      </p:sp>
      <p:sp>
        <p:nvSpPr>
          <p:cNvPr id="4" name="Marcador de número de diapositiva 3"/>
          <p:cNvSpPr>
            <a:spLocks noGrp="1"/>
          </p:cNvSpPr>
          <p:nvPr>
            <p:ph type="sldNum" sz="quarter" idx="10"/>
          </p:nvPr>
        </p:nvSpPr>
        <p:spPr/>
        <p:txBody>
          <a:bodyPr/>
          <a:lstStyle/>
          <a:p>
            <a:fld id="{97A3A7CB-6408-4349-99DC-640C116F60FD}" type="slidenum">
              <a:rPr lang="es-ES" smtClean="0"/>
              <a:pPr/>
              <a:t>4</a:t>
            </a:fld>
            <a:endParaRPr lang="es-ES"/>
          </a:p>
        </p:txBody>
      </p:sp>
    </p:spTree>
    <p:extLst>
      <p:ext uri="{BB962C8B-B14F-4D97-AF65-F5344CB8AC3E}">
        <p14:creationId xmlns:p14="http://schemas.microsoft.com/office/powerpoint/2010/main" val="3147248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lvl="0" indent="-171450">
              <a:buFont typeface="Arial" panose="020B0604020202020204" pitchFamily="34" charset="0"/>
              <a:buChar char="•"/>
            </a:pPr>
            <a:r>
              <a:rPr lang="es-EC" dirty="0" smtClean="0"/>
              <a:t>Según lo establecido en la </a:t>
            </a:r>
            <a:r>
              <a:rPr lang="es-EC" b="1" u="sng" dirty="0" smtClean="0"/>
              <a:t>LOOTUGS en</a:t>
            </a:r>
            <a:r>
              <a:rPr lang="es-EC" b="1" u="sng" baseline="0" dirty="0" smtClean="0"/>
              <a:t> el Art. 12</a:t>
            </a:r>
            <a:r>
              <a:rPr lang="es-EC" baseline="0" dirty="0" smtClean="0"/>
              <a:t> los PDOT son </a:t>
            </a:r>
            <a:r>
              <a:rPr lang="es-EC" b="1" u="sng" baseline="0" dirty="0" smtClean="0"/>
              <a:t>instrumentos de Ordenamiento Territorial </a:t>
            </a:r>
            <a:r>
              <a:rPr lang="es-EC" baseline="0" dirty="0" smtClean="0"/>
              <a:t>de alcance </a:t>
            </a:r>
            <a:r>
              <a:rPr lang="es-EC" sz="1200" b="1" dirty="0" smtClean="0"/>
              <a:t>Regional</a:t>
            </a:r>
            <a:r>
              <a:rPr lang="es-EC" sz="1200" b="1" baseline="0" dirty="0" smtClean="0"/>
              <a:t> - </a:t>
            </a:r>
            <a:r>
              <a:rPr lang="es-EC" sz="1200" b="1" dirty="0" smtClean="0"/>
              <a:t>Provincial –</a:t>
            </a:r>
            <a:r>
              <a:rPr lang="es-EC" sz="1200" b="1" baseline="0" dirty="0" smtClean="0"/>
              <a:t> </a:t>
            </a:r>
            <a:r>
              <a:rPr lang="es-EC" sz="1200" b="1" dirty="0" smtClean="0"/>
              <a:t>Cantonal –Parroquial</a:t>
            </a:r>
            <a:r>
              <a:rPr lang="es-EC" sz="1200" b="1" baseline="0" dirty="0" smtClean="0"/>
              <a:t> - </a:t>
            </a:r>
            <a:r>
              <a:rPr lang="es-EC" sz="1200" b="1" dirty="0" smtClean="0"/>
              <a:t>Regímenes Especiales;</a:t>
            </a:r>
            <a:r>
              <a:rPr lang="es-EC" sz="1200" b="1" baseline="0" dirty="0" smtClean="0"/>
              <a:t> </a:t>
            </a:r>
            <a:r>
              <a:rPr lang="es-EC" sz="1200" b="0" baseline="0" dirty="0" smtClean="0"/>
              <a:t>son aprobados por los GAD y regímenes especiales en coherencia con las competencias respectivas. </a:t>
            </a:r>
            <a:endParaRPr lang="es-EC" sz="1200" b="1" dirty="0" smtClean="0"/>
          </a:p>
        </p:txBody>
      </p:sp>
      <p:sp>
        <p:nvSpPr>
          <p:cNvPr id="4" name="Marcador de número de diapositiva 3"/>
          <p:cNvSpPr>
            <a:spLocks noGrp="1"/>
          </p:cNvSpPr>
          <p:nvPr>
            <p:ph type="sldNum" sz="quarter" idx="10"/>
          </p:nvPr>
        </p:nvSpPr>
        <p:spPr/>
        <p:txBody>
          <a:bodyPr/>
          <a:lstStyle/>
          <a:p>
            <a:fld id="{97A3A7CB-6408-4349-99DC-640C116F60FD}" type="slidenum">
              <a:rPr lang="es-ES" smtClean="0"/>
              <a:pPr/>
              <a:t>5</a:t>
            </a:fld>
            <a:endParaRPr lang="es-ES"/>
          </a:p>
        </p:txBody>
      </p:sp>
    </p:spTree>
    <p:extLst>
      <p:ext uri="{BB962C8B-B14F-4D97-AF65-F5344CB8AC3E}">
        <p14:creationId xmlns:p14="http://schemas.microsoft.com/office/powerpoint/2010/main" val="1263772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C" sz="1200" kern="1200" dirty="0" smtClean="0">
                <a:solidFill>
                  <a:schemeClr val="tx1"/>
                </a:solidFill>
                <a:effectLst/>
                <a:latin typeface="+mn-lt"/>
                <a:ea typeface="+mn-ea"/>
                <a:cs typeface="+mn-cs"/>
              </a:rPr>
              <a:t>GAD Regionales:</a:t>
            </a:r>
          </a:p>
          <a:p>
            <a:pPr lvl="1"/>
            <a:r>
              <a:rPr lang="es-EC" sz="1200" kern="1200" dirty="0" smtClean="0">
                <a:solidFill>
                  <a:schemeClr val="tx1"/>
                </a:solidFill>
                <a:effectLst/>
                <a:latin typeface="+mn-lt"/>
                <a:ea typeface="+mn-ea"/>
                <a:cs typeface="+mn-cs"/>
              </a:rPr>
              <a:t>Delimitarán los ecosistemas de escala regional; las cuencas hidrográficas.</a:t>
            </a:r>
          </a:p>
          <a:p>
            <a:pPr lvl="1"/>
            <a:r>
              <a:rPr lang="es-EC" sz="1200" kern="1200" dirty="0" smtClean="0">
                <a:solidFill>
                  <a:schemeClr val="tx1"/>
                </a:solidFill>
                <a:effectLst/>
                <a:latin typeface="+mn-lt"/>
                <a:ea typeface="+mn-ea"/>
                <a:cs typeface="+mn-cs"/>
              </a:rPr>
              <a:t>Localizarán infraestructuras hidrológicas, de conformidad con las directrices de la Autoridad Única del Agua; la infraestructura de transporte y tránsito, así como el sistema vial de ámbito regional.</a:t>
            </a:r>
          </a:p>
          <a:p>
            <a:pPr lvl="0"/>
            <a:r>
              <a:rPr lang="es-EC" sz="1200" kern="1200" dirty="0" smtClean="0">
                <a:solidFill>
                  <a:schemeClr val="tx1"/>
                </a:solidFill>
                <a:effectLst/>
                <a:latin typeface="+mn-lt"/>
                <a:ea typeface="+mn-ea"/>
                <a:cs typeface="+mn-cs"/>
              </a:rPr>
              <a:t>GAD Provinciales:</a:t>
            </a:r>
          </a:p>
          <a:p>
            <a:pPr lvl="1"/>
            <a:r>
              <a:rPr lang="es-EC" sz="1200" kern="1200" dirty="0" smtClean="0">
                <a:solidFill>
                  <a:schemeClr val="tx1"/>
                </a:solidFill>
                <a:effectLst/>
                <a:latin typeface="+mn-lt"/>
                <a:ea typeface="+mn-ea"/>
                <a:cs typeface="+mn-cs"/>
              </a:rPr>
              <a:t>Integrarán el componente de ordenamiento territorial de los cantones que forman parte de su territorio en función del modelo económico productivo, de infraestructura y de conectividad de la provincia.</a:t>
            </a:r>
          </a:p>
          <a:p>
            <a:endParaRPr lang="es-EC" dirty="0"/>
          </a:p>
        </p:txBody>
      </p:sp>
      <p:sp>
        <p:nvSpPr>
          <p:cNvPr id="4" name="Marcador de número de diapositiva 3"/>
          <p:cNvSpPr>
            <a:spLocks noGrp="1"/>
          </p:cNvSpPr>
          <p:nvPr>
            <p:ph type="sldNum" sz="quarter" idx="10"/>
          </p:nvPr>
        </p:nvSpPr>
        <p:spPr/>
        <p:txBody>
          <a:bodyPr/>
          <a:lstStyle/>
          <a:p>
            <a:fld id="{97A3A7CB-6408-4349-99DC-640C116F60FD}" type="slidenum">
              <a:rPr lang="es-ES" smtClean="0"/>
              <a:pPr/>
              <a:t>6</a:t>
            </a:fld>
            <a:endParaRPr lang="es-ES"/>
          </a:p>
        </p:txBody>
      </p:sp>
    </p:spTree>
    <p:extLst>
      <p:ext uri="{BB962C8B-B14F-4D97-AF65-F5344CB8AC3E}">
        <p14:creationId xmlns:p14="http://schemas.microsoft.com/office/powerpoint/2010/main" val="856886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C" sz="1200" kern="1200" dirty="0" smtClean="0">
                <a:solidFill>
                  <a:schemeClr val="tx1"/>
                </a:solidFill>
                <a:effectLst/>
                <a:latin typeface="+mn-lt"/>
                <a:ea typeface="+mn-ea"/>
                <a:cs typeface="+mn-cs"/>
              </a:rPr>
              <a:t>GAD Municipales o Metropolitanos:</a:t>
            </a:r>
          </a:p>
          <a:p>
            <a:pPr lvl="1"/>
            <a:r>
              <a:rPr lang="es-EC" sz="1200" kern="1200" dirty="0" smtClean="0">
                <a:solidFill>
                  <a:schemeClr val="tx1"/>
                </a:solidFill>
                <a:effectLst/>
                <a:latin typeface="+mn-lt"/>
                <a:ea typeface="+mn-ea"/>
                <a:cs typeface="+mn-cs"/>
              </a:rPr>
              <a:t>Clasificarán todo el suelo cantonal o distrital, en urbano y rural. Definirán el uso y la gestión del suelo.</a:t>
            </a:r>
          </a:p>
          <a:p>
            <a:pPr lvl="1"/>
            <a:r>
              <a:rPr lang="es-EC" sz="1200" kern="1200" dirty="0" smtClean="0">
                <a:solidFill>
                  <a:schemeClr val="tx1"/>
                </a:solidFill>
                <a:effectLst/>
                <a:latin typeface="+mn-lt"/>
                <a:ea typeface="+mn-ea"/>
                <a:cs typeface="+mn-cs"/>
              </a:rPr>
              <a:t>Identificarán los riesgos naturales y antrópicos de ámbito cantonal o distrital.</a:t>
            </a:r>
          </a:p>
          <a:p>
            <a:pPr lvl="1"/>
            <a:r>
              <a:rPr lang="es-EC" sz="1200" kern="1200" dirty="0" smtClean="0">
                <a:solidFill>
                  <a:schemeClr val="tx1"/>
                </a:solidFill>
                <a:effectLst/>
                <a:latin typeface="+mn-lt"/>
                <a:ea typeface="+mn-ea"/>
                <a:cs typeface="+mn-cs"/>
              </a:rPr>
              <a:t>Fomentarán la calidad ambiental, la seguridad, la cohesión social y la accesibilidad del medio urbano y rural.</a:t>
            </a:r>
          </a:p>
          <a:p>
            <a:pPr lvl="1"/>
            <a:r>
              <a:rPr lang="es-EC" sz="1200" kern="1200" dirty="0" smtClean="0">
                <a:solidFill>
                  <a:schemeClr val="tx1"/>
                </a:solidFill>
                <a:effectLst/>
                <a:latin typeface="+mn-lt"/>
                <a:ea typeface="+mn-ea"/>
                <a:cs typeface="+mn-cs"/>
              </a:rPr>
              <a:t>Establecerán las debidas garantías para la movilidad y el acceso a los servicios básicos y a los espacios públicos de toda la población.</a:t>
            </a:r>
          </a:p>
          <a:p>
            <a:pPr lvl="1"/>
            <a:r>
              <a:rPr lang="es-EC" sz="1200" kern="1200" dirty="0" smtClean="0">
                <a:solidFill>
                  <a:schemeClr val="tx1"/>
                </a:solidFill>
                <a:effectLst/>
                <a:latin typeface="+mn-lt"/>
                <a:ea typeface="+mn-ea"/>
                <a:cs typeface="+mn-cs"/>
              </a:rPr>
              <a:t>Las decisiones de ordenamiento territorial, de uso y ocupación del suelo de este nivel de gobierno racionalizarán las intervenciones en el territorio de los otros niveles de gobierno.</a:t>
            </a:r>
          </a:p>
          <a:p>
            <a:pPr lvl="0"/>
            <a:r>
              <a:rPr lang="es-EC" sz="1200" kern="1200" dirty="0" smtClean="0">
                <a:solidFill>
                  <a:schemeClr val="tx1"/>
                </a:solidFill>
                <a:effectLst/>
                <a:latin typeface="+mn-lt"/>
                <a:ea typeface="+mn-ea"/>
                <a:cs typeface="+mn-cs"/>
              </a:rPr>
              <a:t>GAD Parroquiales:</a:t>
            </a:r>
          </a:p>
          <a:p>
            <a:pPr lvl="1"/>
            <a:r>
              <a:rPr lang="es-EC" sz="1200" kern="1200" dirty="0" smtClean="0">
                <a:solidFill>
                  <a:schemeClr val="tx1"/>
                </a:solidFill>
                <a:effectLst/>
                <a:latin typeface="+mn-lt"/>
                <a:ea typeface="+mn-ea"/>
                <a:cs typeface="+mn-cs"/>
              </a:rPr>
              <a:t>Acogerán el diagnóstico y modelo territorial del nivel cantonal y provincial, y podrán, en el ámbito de su territorio, especificar el detalle de dicha información. </a:t>
            </a:r>
          </a:p>
          <a:p>
            <a:pPr lvl="1"/>
            <a:r>
              <a:rPr lang="es-EC" sz="1200" kern="1200" dirty="0" smtClean="0">
                <a:solidFill>
                  <a:schemeClr val="tx1"/>
                </a:solidFill>
                <a:effectLst/>
                <a:latin typeface="+mn-lt"/>
                <a:ea typeface="+mn-ea"/>
                <a:cs typeface="+mn-cs"/>
              </a:rPr>
              <a:t>Los planes de desarrollo y ordenamiento territorial deben contemplar el territorio que ordenan como un todo inescindible y, en consecuencia, considerarán todos los valores y todos los usos presentes en él, así como los previstos en cualquier otro plan o proyecto, aunque este sea de la competencia de otro nivel de gobierno, de manera articulada con el Plan Nacional de Desarrollo vigente.</a:t>
            </a:r>
          </a:p>
          <a:p>
            <a:pPr lvl="1"/>
            <a:endParaRPr lang="es-EC" sz="1200" kern="1200" dirty="0" smtClean="0">
              <a:solidFill>
                <a:schemeClr val="tx1"/>
              </a:solidFill>
              <a:effectLst/>
              <a:latin typeface="+mn-lt"/>
              <a:ea typeface="+mn-ea"/>
              <a:cs typeface="+mn-cs"/>
            </a:endParaRPr>
          </a:p>
          <a:p>
            <a:pPr lvl="1"/>
            <a:r>
              <a:rPr lang="es-EC" sz="1200" kern="1200" dirty="0" smtClean="0">
                <a:solidFill>
                  <a:schemeClr val="tx1"/>
                </a:solidFill>
                <a:effectLst/>
                <a:latin typeface="+mn-lt"/>
                <a:ea typeface="+mn-ea"/>
                <a:cs typeface="+mn-cs"/>
              </a:rPr>
              <a:t>En consideración de las prioridades de atención de cada nivel de gobierno antes señaladas, bajo la premisa de su cumplimiento, podríamos establecer que la correspondencia entre ellas y las competencias exclusivas señaladas en la Constitución son concordantes.  De esta forma se establece como la directriz de planificación pública para subsanar los desequilibrios territoriales existentes. </a:t>
            </a:r>
          </a:p>
          <a:p>
            <a:pPr lvl="1"/>
            <a:endParaRPr lang="es-EC"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97A3A7CB-6408-4349-99DC-640C116F60FD}" type="slidenum">
              <a:rPr lang="es-ES" smtClean="0"/>
              <a:pPr/>
              <a:t>7</a:t>
            </a:fld>
            <a:endParaRPr lang="es-ES"/>
          </a:p>
        </p:txBody>
      </p:sp>
    </p:spTree>
    <p:extLst>
      <p:ext uri="{BB962C8B-B14F-4D97-AF65-F5344CB8AC3E}">
        <p14:creationId xmlns:p14="http://schemas.microsoft.com/office/powerpoint/2010/main" val="4287302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La maduración e institucionalidad del proceso PDOT en los GAD, ha sido la decisión adoptada por el país para responder de manera planificada a las necesidades territoriales y alcanzar el desarrollo desde los gobiernos locales.   Decisión que ha tenido una respuesta acorde a las necesidades por parte de los gobiernos locales, permitiendo pasar de los instrumentos elaborados en el período 2011-2014, en el cual los GAD únicamente reportaban la planificación de su inversión pública, al proceso actual en el que adicional al reporte, se incrementa el cumplimiento riguroso de los plazos dispuestos por el Consejo Nacional de Planificación, para el primer paso del proceso, es decir, para su diseño, formulación o actualización, permitiendo así que los GAD cuenten con el tiempo necesario para la ejecución, seguimiento y evaluación, y de esta manera a inicios del segundo trimestre del año 2016, los GAD cuentan con la planificación reportada y están preparados para cumplir sus planes hasta el año 2019.</a:t>
            </a:r>
          </a:p>
          <a:p>
            <a:r>
              <a:rPr lang="es-EC" sz="1200" b="1" kern="1200" dirty="0" smtClean="0">
                <a:solidFill>
                  <a:schemeClr val="tx1"/>
                </a:solidFill>
                <a:effectLst/>
                <a:latin typeface="+mn-lt"/>
                <a:ea typeface="+mn-ea"/>
                <a:cs typeface="+mn-cs"/>
              </a:rPr>
              <a:t> </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El país responde de esta manera con un proceso propio, en el cual todos los actores vinculados al proceso de planificación aportan desde distintos sectores y espacios, en la consolidación del sistema y el logro de los principios aprobados en la constitución.  Entre los aportes que han marcado el resultado del proceso tenemos:</a:t>
            </a:r>
          </a:p>
          <a:p>
            <a:r>
              <a:rPr lang="es-EC" sz="1200" kern="1200" dirty="0" smtClean="0">
                <a:solidFill>
                  <a:schemeClr val="tx1"/>
                </a:solidFill>
                <a:effectLst/>
                <a:latin typeface="+mn-lt"/>
                <a:ea typeface="+mn-ea"/>
                <a:cs typeface="+mn-cs"/>
              </a:rPr>
              <a:t> </a:t>
            </a:r>
          </a:p>
          <a:p>
            <a:pPr marL="75565" marR="279400">
              <a:spcBef>
                <a:spcPts val="5"/>
              </a:spcBef>
              <a:spcAft>
                <a:spcPts val="0"/>
              </a:spcAft>
            </a:pPr>
            <a:endParaRPr lang="es-EC" sz="1200" b="0" dirty="0" smtClean="0">
              <a:latin typeface="Calibri" panose="020F0502020204030204" pitchFamily="34" charset="0"/>
              <a:ea typeface="Calibri" panose="020F0502020204030204" pitchFamily="34" charset="0"/>
            </a:endParaRPr>
          </a:p>
          <a:p>
            <a:pPr marL="75565" marR="279400">
              <a:spcBef>
                <a:spcPts val="5"/>
              </a:spcBef>
              <a:spcAft>
                <a:spcPts val="0"/>
              </a:spcAft>
            </a:pPr>
            <a:endParaRPr lang="es-EC" sz="1200" b="0" dirty="0" smtClean="0">
              <a:latin typeface="Calibri" panose="020F0502020204030204" pitchFamily="34" charset="0"/>
              <a:ea typeface="Calibri" panose="020F0502020204030204" pitchFamily="34" charset="0"/>
            </a:endParaRPr>
          </a:p>
          <a:p>
            <a:pPr marL="75565" marR="279400">
              <a:spcBef>
                <a:spcPts val="5"/>
              </a:spcBef>
              <a:spcAft>
                <a:spcPts val="0"/>
              </a:spcAft>
            </a:pPr>
            <a:endParaRPr lang="es-EC" sz="1200" b="0" dirty="0" smtClean="0">
              <a:latin typeface="Calibri" panose="020F0502020204030204" pitchFamily="34" charset="0"/>
              <a:ea typeface="Calibri" panose="020F0502020204030204" pitchFamily="34" charset="0"/>
            </a:endParaRPr>
          </a:p>
          <a:p>
            <a:pPr marL="75565" marR="279400">
              <a:spcBef>
                <a:spcPts val="5"/>
              </a:spcBef>
              <a:spcAft>
                <a:spcPts val="0"/>
              </a:spcAft>
            </a:pPr>
            <a:r>
              <a:rPr lang="es-EC" sz="1200" b="0" dirty="0" smtClean="0">
                <a:latin typeface="Calibri" panose="020F0502020204030204" pitchFamily="34" charset="0"/>
                <a:ea typeface="Calibri" panose="020F0502020204030204" pitchFamily="34" charset="0"/>
              </a:rPr>
              <a:t>En </a:t>
            </a:r>
            <a:r>
              <a:rPr lang="es-EC" sz="1200" b="0" dirty="0" smtClean="0">
                <a:latin typeface="Calibri" panose="020F0502020204030204" pitchFamily="34" charset="0"/>
                <a:ea typeface="Calibri" panose="020F0502020204030204" pitchFamily="34" charset="0"/>
              </a:rPr>
              <a:t>el período 2011-2014 ;  los</a:t>
            </a:r>
            <a:r>
              <a:rPr lang="es-EC" sz="1200" b="0" baseline="0" dirty="0" smtClean="0">
                <a:latin typeface="Calibri" panose="020F0502020204030204" pitchFamily="34" charset="0"/>
                <a:ea typeface="Calibri" panose="020F0502020204030204" pitchFamily="34" charset="0"/>
              </a:rPr>
              <a:t> GAD debían reportar al SIGAD al Módulo de Inversión el ICM ; sin reportar información del PDOT ; es así que para la actualización de los PDOT en el período 2014 – 2019 se inicia el proceso con las resoluciones emitidas por el CNP : </a:t>
            </a:r>
          </a:p>
          <a:p>
            <a:pPr marL="75565" marR="279400">
              <a:spcBef>
                <a:spcPts val="5"/>
              </a:spcBef>
              <a:spcAft>
                <a:spcPts val="0"/>
              </a:spcAft>
            </a:pPr>
            <a:r>
              <a:rPr lang="es-EC" sz="1200" b="1" dirty="0" smtClean="0">
                <a:latin typeface="Calibri" panose="020F0502020204030204" pitchFamily="34" charset="0"/>
                <a:ea typeface="Calibri" panose="020F0502020204030204" pitchFamily="34" charset="0"/>
              </a:rPr>
              <a:t>El 05/06/2014</a:t>
            </a:r>
            <a:r>
              <a:rPr lang="es-EC" sz="1200" dirty="0" smtClean="0">
                <a:latin typeface="Calibri" panose="020F0502020204030204" pitchFamily="34" charset="0"/>
                <a:ea typeface="Calibri" panose="020F0502020204030204" pitchFamily="34" charset="0"/>
              </a:rPr>
              <a:t>: CNP expide resolución 003 – 2014 con los </a:t>
            </a:r>
            <a:r>
              <a:rPr lang="es-EC" sz="1200" b="1" i="0" dirty="0" smtClean="0">
                <a:latin typeface="Calibri" panose="020F0502020204030204" pitchFamily="34" charset="0"/>
                <a:ea typeface="Calibri" panose="020F0502020204030204" pitchFamily="34" charset="0"/>
              </a:rPr>
              <a:t>lineamientos y  directrices  para  la  actualización y reporte  de  los  PDOT  de  los  GAD,  a  través  del  SIGAD</a:t>
            </a:r>
            <a:r>
              <a:rPr lang="es-EC" sz="1200" dirty="0" smtClean="0">
                <a:latin typeface="Calibri" panose="020F0502020204030204" pitchFamily="34" charset="0"/>
                <a:ea typeface="Calibri" panose="020F0502020204030204" pitchFamily="34" charset="0"/>
              </a:rPr>
              <a:t>.  Indicando</a:t>
            </a:r>
            <a:r>
              <a:rPr lang="es-EC" sz="1200" baseline="0" dirty="0" smtClean="0">
                <a:latin typeface="Calibri" panose="020F0502020204030204" pitchFamily="34" charset="0"/>
                <a:ea typeface="Calibri" panose="020F0502020204030204" pitchFamily="34" charset="0"/>
              </a:rPr>
              <a:t> las fechas de plazos para reportes por fase del PDOT. (Diagnóstico –Propuesta-Modelo de gestión ; doc. habilitantes).</a:t>
            </a:r>
          </a:p>
          <a:p>
            <a:pPr marL="75565" marR="279400">
              <a:spcBef>
                <a:spcPts val="5"/>
              </a:spcBef>
              <a:spcAft>
                <a:spcPts val="0"/>
              </a:spcAft>
            </a:pPr>
            <a:r>
              <a:rPr lang="es-EC" sz="1200" b="1" dirty="0" smtClean="0">
                <a:latin typeface="Calibri" panose="020F0502020204030204" pitchFamily="34" charset="0"/>
                <a:ea typeface="Calibri" panose="020F0502020204030204" pitchFamily="34" charset="0"/>
              </a:rPr>
              <a:t>El 24/01/2015</a:t>
            </a:r>
            <a:r>
              <a:rPr lang="es-EC" sz="1200" dirty="0" smtClean="0">
                <a:latin typeface="Calibri" panose="020F0502020204030204" pitchFamily="34" charset="0"/>
                <a:ea typeface="Calibri" panose="020F0502020204030204" pitchFamily="34" charset="0"/>
              </a:rPr>
              <a:t>: CNP envió un informe a las autoridades y los miembros  de los consejos  de planificación  de los  GAD  cantonales  con  los  avances  en  la  actualización  de  los  PDOT  subida  al</a:t>
            </a:r>
            <a:r>
              <a:rPr lang="es-EC" sz="1200" spc="210" dirty="0" smtClean="0">
                <a:latin typeface="Calibri" panose="020F0502020204030204" pitchFamily="34" charset="0"/>
                <a:ea typeface="Calibri" panose="020F0502020204030204" pitchFamily="34" charset="0"/>
              </a:rPr>
              <a:t> </a:t>
            </a:r>
            <a:r>
              <a:rPr lang="es-EC" sz="1200" dirty="0" smtClean="0">
                <a:latin typeface="Calibri" panose="020F0502020204030204" pitchFamily="34" charset="0"/>
                <a:ea typeface="Calibri" panose="020F0502020204030204" pitchFamily="34" charset="0"/>
              </a:rPr>
              <a:t>SIGAD.</a:t>
            </a:r>
          </a:p>
          <a:p>
            <a:pPr marL="75565" marR="279400">
              <a:spcBef>
                <a:spcPts val="60"/>
              </a:spcBef>
              <a:spcAft>
                <a:spcPts val="0"/>
              </a:spcAft>
            </a:pPr>
            <a:r>
              <a:rPr lang="es-EC" sz="1200" b="1" dirty="0" smtClean="0">
                <a:latin typeface="Calibri" panose="020F0502020204030204" pitchFamily="34" charset="0"/>
                <a:ea typeface="Calibri" panose="020F0502020204030204" pitchFamily="34" charset="0"/>
              </a:rPr>
              <a:t>La  Senplades  </a:t>
            </a:r>
            <a:r>
              <a:rPr lang="es-EC" sz="1200" dirty="0" smtClean="0">
                <a:latin typeface="Calibri" panose="020F0502020204030204" pitchFamily="34" charset="0"/>
                <a:ea typeface="Calibri" panose="020F0502020204030204" pitchFamily="34" charset="0"/>
              </a:rPr>
              <a:t>informó  sobre  de  los  resultados  parciales  reportados  al  SIGAD  a:  AME   (28/09/2015); CONGOPE (09/09/2015) y CONAGOPARE (24/12/2015).</a:t>
            </a:r>
          </a:p>
          <a:p>
            <a:pPr marL="75565" marR="279400">
              <a:spcAft>
                <a:spcPts val="0"/>
              </a:spcAft>
            </a:pPr>
            <a:r>
              <a:rPr lang="es-EC" sz="1200" b="1" dirty="0" smtClean="0">
                <a:latin typeface="Calibri" panose="020F0502020204030204" pitchFamily="34" charset="0"/>
                <a:ea typeface="Calibri" panose="020F0502020204030204" pitchFamily="34" charset="0"/>
              </a:rPr>
              <a:t>El 04/03/2016: </a:t>
            </a:r>
            <a:r>
              <a:rPr lang="es-EC" sz="1200" dirty="0" smtClean="0">
                <a:latin typeface="Calibri" panose="020F0502020204030204" pitchFamily="34" charset="0"/>
                <a:ea typeface="Calibri" panose="020F0502020204030204" pitchFamily="34" charset="0"/>
              </a:rPr>
              <a:t>CNP expide resolución para la ampliación de los plazos de reporte de los PDOT en el SIGAD.(Reapertura</a:t>
            </a:r>
            <a:r>
              <a:rPr lang="es-EC" sz="1200" baseline="0" dirty="0" smtClean="0">
                <a:latin typeface="Calibri" panose="020F0502020204030204" pitchFamily="34" charset="0"/>
                <a:ea typeface="Calibri" panose="020F0502020204030204" pitchFamily="34" charset="0"/>
              </a:rPr>
              <a:t> SIGAD)</a:t>
            </a:r>
            <a:endParaRPr lang="es-EC" sz="1200" dirty="0" smtClean="0">
              <a:latin typeface="Calibri" panose="020F0502020204030204" pitchFamily="34" charset="0"/>
              <a:ea typeface="Calibri" panose="020F0502020204030204" pitchFamily="34" charset="0"/>
            </a:endParaRPr>
          </a:p>
          <a:p>
            <a:pPr marL="75565" marR="279400">
              <a:spcAft>
                <a:spcPts val="0"/>
              </a:spcAft>
            </a:pPr>
            <a:r>
              <a:rPr lang="en-US" sz="1200" dirty="0" smtClean="0">
                <a:latin typeface="Calibri" panose="020F0502020204030204" pitchFamily="34" charset="0"/>
                <a:ea typeface="Calibri" panose="020F0502020204030204" pitchFamily="34" charset="0"/>
              </a:rPr>
              <a:t>Fechas de cierre: municipal (15/04/2016); provincial (16/05/2016); Parroquial (02/07/2016) y Galápagos (25/04/2016).</a:t>
            </a:r>
            <a:endParaRPr lang="es-EC" sz="1200" dirty="0" smtClean="0">
              <a:effectLst/>
              <a:latin typeface="Calibri" panose="020F0502020204030204" pitchFamily="34" charset="0"/>
              <a:ea typeface="Calibri" panose="020F0502020204030204" pitchFamily="34" charset="0"/>
            </a:endParaRPr>
          </a:p>
          <a:p>
            <a:endParaRPr lang="es-EC" dirty="0" smtClean="0"/>
          </a:p>
        </p:txBody>
      </p:sp>
      <p:sp>
        <p:nvSpPr>
          <p:cNvPr id="4" name="Marcador de número de diapositiva 3"/>
          <p:cNvSpPr>
            <a:spLocks noGrp="1"/>
          </p:cNvSpPr>
          <p:nvPr>
            <p:ph type="sldNum" sz="quarter" idx="10"/>
          </p:nvPr>
        </p:nvSpPr>
        <p:spPr/>
        <p:txBody>
          <a:bodyPr/>
          <a:lstStyle/>
          <a:p>
            <a:fld id="{97A3A7CB-6408-4349-99DC-640C116F60FD}" type="slidenum">
              <a:rPr lang="es-ES" smtClean="0"/>
              <a:pPr/>
              <a:t>8</a:t>
            </a:fld>
            <a:endParaRPr lang="es-ES"/>
          </a:p>
        </p:txBody>
      </p:sp>
    </p:spTree>
    <p:extLst>
      <p:ext uri="{BB962C8B-B14F-4D97-AF65-F5344CB8AC3E}">
        <p14:creationId xmlns:p14="http://schemas.microsoft.com/office/powerpoint/2010/main" val="2375946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b="1" i="0" u="sng" strike="noStrike" kern="1200" baseline="0" dirty="0" smtClean="0">
                <a:solidFill>
                  <a:schemeClr val="tx1"/>
                </a:solidFill>
                <a:latin typeface="+mn-lt"/>
                <a:ea typeface="+mn-ea"/>
                <a:cs typeface="+mn-cs"/>
              </a:rPr>
              <a:t>Guías Metodológicas </a:t>
            </a:r>
          </a:p>
          <a:p>
            <a:endParaRPr lang="es-EC" sz="1200" b="1" i="0" u="none" strike="noStrike" kern="1200" baseline="0" dirty="0" smtClean="0">
              <a:solidFill>
                <a:schemeClr val="tx1"/>
              </a:solidFill>
              <a:latin typeface="+mn-lt"/>
              <a:ea typeface="+mn-ea"/>
              <a:cs typeface="+mn-cs"/>
            </a:endParaRPr>
          </a:p>
          <a:p>
            <a:r>
              <a:rPr lang="es-EC" sz="1200" b="1" i="0" u="none" strike="noStrike" kern="1200" baseline="0" dirty="0" smtClean="0">
                <a:solidFill>
                  <a:schemeClr val="tx1"/>
                </a:solidFill>
                <a:latin typeface="+mn-lt"/>
                <a:ea typeface="+mn-ea"/>
                <a:cs typeface="+mn-cs"/>
              </a:rPr>
              <a:t>LOOTUGS -Art. 4</a:t>
            </a:r>
            <a:r>
              <a:rPr lang="es-EC" sz="1200" b="0" i="0" u="none" strike="noStrike" kern="1200" baseline="0" dirty="0" smtClean="0">
                <a:solidFill>
                  <a:schemeClr val="tx1"/>
                </a:solidFill>
                <a:latin typeface="+mn-lt"/>
                <a:ea typeface="+mn-ea"/>
                <a:cs typeface="+mn-cs"/>
              </a:rPr>
              <a:t>.- Metodologías.- La Secretaría Nacional de Planificación y Desarrollo, de conformidad a lo dispuesto en el Código Orgánico de Planificación y Finanzas Públicas y su Reglamento General, será la responsable de elaborar, actualizar y socializar las metodologías para la formulación de los instrumentos de planificación regulados en este acuerdo.</a:t>
            </a:r>
            <a:endParaRPr lang="es-EC" sz="1200" dirty="0" smtClean="0">
              <a:solidFill>
                <a:srgbClr val="000000"/>
              </a:solidFill>
              <a:latin typeface="Calibri" panose="020F0502020204030204" pitchFamily="34" charset="0"/>
            </a:endParaRPr>
          </a:p>
          <a:p>
            <a:pPr algn="just"/>
            <a:endParaRPr lang="es-EC" sz="1200" dirty="0" smtClean="0">
              <a:solidFill>
                <a:srgbClr val="000000"/>
              </a:solidFill>
              <a:latin typeface="Calibri" panose="020F0502020204030204" pitchFamily="34" charset="0"/>
            </a:endParaRPr>
          </a:p>
          <a:p>
            <a:pPr algn="just"/>
            <a:r>
              <a:rPr lang="es-EC" sz="1200" b="1" u="sng" dirty="0" smtClean="0">
                <a:solidFill>
                  <a:srgbClr val="000000"/>
                </a:solidFill>
                <a:latin typeface="Calibri" panose="020F0502020204030204" pitchFamily="34" charset="0"/>
              </a:rPr>
              <a:t>SIGAD Módulo de planificación </a:t>
            </a:r>
            <a:endParaRPr lang="es-EC" sz="1200" b="0" u="none" dirty="0" smtClean="0">
              <a:solidFill>
                <a:srgbClr val="000000"/>
              </a:solidFill>
              <a:latin typeface="Calibri" panose="020F0502020204030204" pitchFamily="34" charset="0"/>
            </a:endParaRPr>
          </a:p>
          <a:p>
            <a:pPr algn="just"/>
            <a:endParaRPr lang="es-EC" sz="1200" b="1" u="sng" dirty="0" smtClean="0">
              <a:solidFill>
                <a:srgbClr val="000000"/>
              </a:solidFill>
              <a:latin typeface="Calibri" panose="020F0502020204030204" pitchFamily="34" charset="0"/>
            </a:endParaRPr>
          </a:p>
          <a:p>
            <a:pPr algn="just"/>
            <a:r>
              <a:rPr lang="es-EC" sz="1200" dirty="0" smtClean="0">
                <a:solidFill>
                  <a:srgbClr val="000000"/>
                </a:solidFill>
                <a:latin typeface="Calibri" panose="020F0502020204030204" pitchFamily="34" charset="0"/>
              </a:rPr>
              <a:t>-Se reporta la planificación de manera integral diagnóstico-propuesta y modelo de gestión y además la aprobación del instrumento de planificación para su vigencia.  </a:t>
            </a:r>
          </a:p>
          <a:p>
            <a:pPr algn="just"/>
            <a:r>
              <a:rPr lang="es-EC" sz="1200" dirty="0" smtClean="0">
                <a:solidFill>
                  <a:srgbClr val="000000"/>
                </a:solidFill>
                <a:latin typeface="Calibri" panose="020F0502020204030204" pitchFamily="34" charset="0"/>
              </a:rPr>
              <a:t>-Intervenciones públicas y la coordinación multinivel de gobierno (disposición Constitucional) requieren, entre otras cosas, un análisis de las propuestas de desarrollo desde los gobiernos locales y su alineación al -Plan Nacional de Desarrollo.</a:t>
            </a:r>
          </a:p>
          <a:p>
            <a:pPr algn="just"/>
            <a:r>
              <a:rPr lang="es-EC" sz="1200" dirty="0" smtClean="0">
                <a:solidFill>
                  <a:srgbClr val="000000"/>
                </a:solidFill>
                <a:latin typeface="Calibri" panose="020F0502020204030204" pitchFamily="34" charset="0"/>
              </a:rPr>
              <a:t>Recoger información más amplia sobre las propuestas de desarrollo e intervenciones puntuales desde los niveles descentralizados, para evidenciar un cumplimiento de las metas atada a la gestión de los GAD.</a:t>
            </a:r>
          </a:p>
          <a:p>
            <a:endParaRPr lang="es-EC" dirty="0"/>
          </a:p>
        </p:txBody>
      </p:sp>
      <p:sp>
        <p:nvSpPr>
          <p:cNvPr id="4" name="Marcador de número de diapositiva 3"/>
          <p:cNvSpPr>
            <a:spLocks noGrp="1"/>
          </p:cNvSpPr>
          <p:nvPr>
            <p:ph type="sldNum" sz="quarter" idx="10"/>
          </p:nvPr>
        </p:nvSpPr>
        <p:spPr/>
        <p:txBody>
          <a:bodyPr/>
          <a:lstStyle/>
          <a:p>
            <a:fld id="{97A3A7CB-6408-4349-99DC-640C116F60FD}" type="slidenum">
              <a:rPr lang="es-ES" smtClean="0"/>
              <a:pPr/>
              <a:t>9</a:t>
            </a:fld>
            <a:endParaRPr lang="es-ES"/>
          </a:p>
        </p:txBody>
      </p:sp>
    </p:spTree>
    <p:extLst>
      <p:ext uri="{BB962C8B-B14F-4D97-AF65-F5344CB8AC3E}">
        <p14:creationId xmlns:p14="http://schemas.microsoft.com/office/powerpoint/2010/main" val="1361192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Se cuenta con las Guías Metodológicas para la</a:t>
            </a:r>
            <a:r>
              <a:rPr lang="es-EC" baseline="0" dirty="0" smtClean="0"/>
              <a:t> formulación y/o actualización de los PDOT de todos los niveles de Gobierno ; socializadas por la SENPLADES según lo dispuesto en el COPyFP y la LOOTUGS , por medio de capacitaciones ,asesorías técnicas y acompañamientos al personal responsable de la elaboración del instrumento de planificación (consultores , técnicos del GAD).</a:t>
            </a:r>
            <a:endParaRPr lang="es-EC" dirty="0"/>
          </a:p>
        </p:txBody>
      </p:sp>
      <p:sp>
        <p:nvSpPr>
          <p:cNvPr id="4" name="Marcador de número de diapositiva 3"/>
          <p:cNvSpPr>
            <a:spLocks noGrp="1"/>
          </p:cNvSpPr>
          <p:nvPr>
            <p:ph type="sldNum" sz="quarter" idx="10"/>
          </p:nvPr>
        </p:nvSpPr>
        <p:spPr/>
        <p:txBody>
          <a:bodyPr/>
          <a:lstStyle/>
          <a:p>
            <a:fld id="{97A3A7CB-6408-4349-99DC-640C116F60FD}" type="slidenum">
              <a:rPr lang="es-ES" smtClean="0"/>
              <a:pPr/>
              <a:t>10</a:t>
            </a:fld>
            <a:endParaRPr lang="es-ES"/>
          </a:p>
        </p:txBody>
      </p:sp>
    </p:spTree>
    <p:extLst>
      <p:ext uri="{BB962C8B-B14F-4D97-AF65-F5344CB8AC3E}">
        <p14:creationId xmlns:p14="http://schemas.microsoft.com/office/powerpoint/2010/main" val="4063839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565DAE71-DB7A-B443-AD54-5E498DED6614}" type="datetimeFigureOut">
              <a:rPr lang="es-ES" smtClean="0"/>
              <a:pPr/>
              <a:t>20/09/2016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42C3441-62E0-EC43-A964-D50EF9690CD8}" type="slidenum">
              <a:rPr lang="es-ES" smtClean="0"/>
              <a:pPr/>
              <a:t>‹Nº›</a:t>
            </a:fld>
            <a:endParaRPr lang="es-ES"/>
          </a:p>
        </p:txBody>
      </p:sp>
    </p:spTree>
    <p:extLst>
      <p:ext uri="{BB962C8B-B14F-4D97-AF65-F5344CB8AC3E}">
        <p14:creationId xmlns:p14="http://schemas.microsoft.com/office/powerpoint/2010/main" val="2876639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565DAE71-DB7A-B443-AD54-5E498DED6614}" type="datetimeFigureOut">
              <a:rPr lang="es-ES" smtClean="0"/>
              <a:pPr/>
              <a:t>20/09/2016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42C3441-62E0-EC43-A964-D50EF9690CD8}" type="slidenum">
              <a:rPr lang="es-ES" smtClean="0"/>
              <a:pPr/>
              <a:t>‹Nº›</a:t>
            </a:fld>
            <a:endParaRPr lang="es-ES"/>
          </a:p>
        </p:txBody>
      </p:sp>
    </p:spTree>
    <p:extLst>
      <p:ext uri="{BB962C8B-B14F-4D97-AF65-F5344CB8AC3E}">
        <p14:creationId xmlns:p14="http://schemas.microsoft.com/office/powerpoint/2010/main" val="4222222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565DAE71-DB7A-B443-AD54-5E498DED6614}" type="datetimeFigureOut">
              <a:rPr lang="es-ES" smtClean="0"/>
              <a:pPr/>
              <a:t>20/09/2016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42C3441-62E0-EC43-A964-D50EF9690CD8}" type="slidenum">
              <a:rPr lang="es-ES" smtClean="0"/>
              <a:pPr/>
              <a:t>‹Nº›</a:t>
            </a:fld>
            <a:endParaRPr lang="es-ES"/>
          </a:p>
        </p:txBody>
      </p:sp>
    </p:spTree>
    <p:extLst>
      <p:ext uri="{BB962C8B-B14F-4D97-AF65-F5344CB8AC3E}">
        <p14:creationId xmlns:p14="http://schemas.microsoft.com/office/powerpoint/2010/main" val="1542081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565DAE71-DB7A-B443-AD54-5E498DED6614}" type="datetimeFigureOut">
              <a:rPr lang="es-ES" smtClean="0"/>
              <a:pPr/>
              <a:t>20/09/2016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42C3441-62E0-EC43-A964-D50EF9690CD8}" type="slidenum">
              <a:rPr lang="es-ES" smtClean="0"/>
              <a:pPr/>
              <a:t>‹Nº›</a:t>
            </a:fld>
            <a:endParaRPr lang="es-ES"/>
          </a:p>
        </p:txBody>
      </p:sp>
    </p:spTree>
    <p:extLst>
      <p:ext uri="{BB962C8B-B14F-4D97-AF65-F5344CB8AC3E}">
        <p14:creationId xmlns:p14="http://schemas.microsoft.com/office/powerpoint/2010/main" val="464180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565DAE71-DB7A-B443-AD54-5E498DED6614}" type="datetimeFigureOut">
              <a:rPr lang="es-ES" smtClean="0"/>
              <a:pPr/>
              <a:t>20/09/2016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42C3441-62E0-EC43-A964-D50EF9690CD8}" type="slidenum">
              <a:rPr lang="es-ES" smtClean="0"/>
              <a:pPr/>
              <a:t>‹Nº›</a:t>
            </a:fld>
            <a:endParaRPr lang="es-ES"/>
          </a:p>
        </p:txBody>
      </p:sp>
    </p:spTree>
    <p:extLst>
      <p:ext uri="{BB962C8B-B14F-4D97-AF65-F5344CB8AC3E}">
        <p14:creationId xmlns:p14="http://schemas.microsoft.com/office/powerpoint/2010/main" val="869035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565DAE71-DB7A-B443-AD54-5E498DED6614}" type="datetimeFigureOut">
              <a:rPr lang="es-ES" smtClean="0"/>
              <a:pPr/>
              <a:t>20/09/2016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42C3441-62E0-EC43-A964-D50EF9690CD8}" type="slidenum">
              <a:rPr lang="es-ES" smtClean="0"/>
              <a:pPr/>
              <a:t>‹Nº›</a:t>
            </a:fld>
            <a:endParaRPr lang="es-ES"/>
          </a:p>
        </p:txBody>
      </p:sp>
    </p:spTree>
    <p:extLst>
      <p:ext uri="{BB962C8B-B14F-4D97-AF65-F5344CB8AC3E}">
        <p14:creationId xmlns:p14="http://schemas.microsoft.com/office/powerpoint/2010/main" val="148261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565DAE71-DB7A-B443-AD54-5E498DED6614}" type="datetimeFigureOut">
              <a:rPr lang="es-ES" smtClean="0"/>
              <a:pPr/>
              <a:t>20/09/2016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42C3441-62E0-EC43-A964-D50EF9690CD8}" type="slidenum">
              <a:rPr lang="es-ES" smtClean="0"/>
              <a:pPr/>
              <a:t>‹Nº›</a:t>
            </a:fld>
            <a:endParaRPr lang="es-ES"/>
          </a:p>
        </p:txBody>
      </p:sp>
    </p:spTree>
    <p:extLst>
      <p:ext uri="{BB962C8B-B14F-4D97-AF65-F5344CB8AC3E}">
        <p14:creationId xmlns:p14="http://schemas.microsoft.com/office/powerpoint/2010/main" val="4261982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565DAE71-DB7A-B443-AD54-5E498DED6614}" type="datetimeFigureOut">
              <a:rPr lang="es-ES" smtClean="0"/>
              <a:pPr/>
              <a:t>20/09/2016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42C3441-62E0-EC43-A964-D50EF9690CD8}" type="slidenum">
              <a:rPr lang="es-ES" smtClean="0"/>
              <a:pPr/>
              <a:t>‹Nº›</a:t>
            </a:fld>
            <a:endParaRPr lang="es-ES"/>
          </a:p>
        </p:txBody>
      </p:sp>
    </p:spTree>
    <p:extLst>
      <p:ext uri="{BB962C8B-B14F-4D97-AF65-F5344CB8AC3E}">
        <p14:creationId xmlns:p14="http://schemas.microsoft.com/office/powerpoint/2010/main" val="3859835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65DAE71-DB7A-B443-AD54-5E498DED6614}" type="datetimeFigureOut">
              <a:rPr lang="es-ES" smtClean="0"/>
              <a:pPr/>
              <a:t>20/09/2016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42C3441-62E0-EC43-A964-D50EF9690CD8}" type="slidenum">
              <a:rPr lang="es-ES" smtClean="0"/>
              <a:pPr/>
              <a:t>‹Nº›</a:t>
            </a:fld>
            <a:endParaRPr lang="es-ES"/>
          </a:p>
        </p:txBody>
      </p:sp>
    </p:spTree>
    <p:extLst>
      <p:ext uri="{BB962C8B-B14F-4D97-AF65-F5344CB8AC3E}">
        <p14:creationId xmlns:p14="http://schemas.microsoft.com/office/powerpoint/2010/main" val="1858623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565DAE71-DB7A-B443-AD54-5E498DED6614}" type="datetimeFigureOut">
              <a:rPr lang="es-ES" smtClean="0"/>
              <a:pPr/>
              <a:t>20/09/2016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42C3441-62E0-EC43-A964-D50EF9690CD8}" type="slidenum">
              <a:rPr lang="es-ES" smtClean="0"/>
              <a:pPr/>
              <a:t>‹Nº›</a:t>
            </a:fld>
            <a:endParaRPr lang="es-ES"/>
          </a:p>
        </p:txBody>
      </p:sp>
    </p:spTree>
    <p:extLst>
      <p:ext uri="{BB962C8B-B14F-4D97-AF65-F5344CB8AC3E}">
        <p14:creationId xmlns:p14="http://schemas.microsoft.com/office/powerpoint/2010/main" val="1327282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565DAE71-DB7A-B443-AD54-5E498DED6614}" type="datetimeFigureOut">
              <a:rPr lang="es-ES" smtClean="0"/>
              <a:pPr/>
              <a:t>20/09/2016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42C3441-62E0-EC43-A964-D50EF9690CD8}" type="slidenum">
              <a:rPr lang="es-ES" smtClean="0"/>
              <a:pPr/>
              <a:t>‹Nº›</a:t>
            </a:fld>
            <a:endParaRPr lang="es-ES"/>
          </a:p>
        </p:txBody>
      </p:sp>
    </p:spTree>
    <p:extLst>
      <p:ext uri="{BB962C8B-B14F-4D97-AF65-F5344CB8AC3E}">
        <p14:creationId xmlns:p14="http://schemas.microsoft.com/office/powerpoint/2010/main" val="3065493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DAE71-DB7A-B443-AD54-5E498DED6614}" type="datetimeFigureOut">
              <a:rPr lang="es-ES" smtClean="0"/>
              <a:pPr/>
              <a:t>20/09/2016</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C3441-62E0-EC43-A964-D50EF9690CD8}" type="slidenum">
              <a:rPr lang="es-ES" smtClean="0"/>
              <a:pPr/>
              <a:t>‹Nº›</a:t>
            </a:fld>
            <a:endParaRPr lang="es-ES"/>
          </a:p>
        </p:txBody>
      </p:sp>
    </p:spTree>
    <p:extLst>
      <p:ext uri="{BB962C8B-B14F-4D97-AF65-F5344CB8AC3E}">
        <p14:creationId xmlns:p14="http://schemas.microsoft.com/office/powerpoint/2010/main" val="1822306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4.xml"/><Relationship Id="rId11" Type="http://schemas.openxmlformats.org/officeDocument/2006/relationships/image" Target="../media/image10.png"/><Relationship Id="rId5" Type="http://schemas.openxmlformats.org/officeDocument/2006/relationships/diagramQuickStyle" Target="../diagrams/quickStyle14.xml"/><Relationship Id="rId10" Type="http://schemas.openxmlformats.org/officeDocument/2006/relationships/image" Target="../media/image9.png"/><Relationship Id="rId4" Type="http://schemas.openxmlformats.org/officeDocument/2006/relationships/diagramLayout" Target="../diagrams/layout14.xml"/><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1.xml"/><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txBox="1">
            <a:spLocks/>
          </p:cNvSpPr>
          <p:nvPr/>
        </p:nvSpPr>
        <p:spPr>
          <a:xfrm>
            <a:off x="-18661" y="1654741"/>
            <a:ext cx="9018952" cy="28682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C" sz="3600" b="1" i="1" dirty="0"/>
              <a:t>“Planificación del Desarrollo y </a:t>
            </a:r>
            <a:endParaRPr lang="es-EC" sz="3600" b="1" i="1" dirty="0" smtClean="0"/>
          </a:p>
          <a:p>
            <a:pPr algn="r"/>
            <a:r>
              <a:rPr lang="es-EC" sz="3600" b="1" i="1" dirty="0" smtClean="0"/>
              <a:t>Ordenamiento </a:t>
            </a:r>
            <a:r>
              <a:rPr lang="es-EC" sz="3600" b="1" i="1" dirty="0"/>
              <a:t>Territorial;</a:t>
            </a:r>
          </a:p>
          <a:p>
            <a:pPr algn="r"/>
            <a:r>
              <a:rPr lang="es-EC" sz="3600" b="1" i="1" dirty="0"/>
              <a:t>resultados, logros y retos en el Ecuador.”</a:t>
            </a:r>
            <a:endParaRPr lang="es-EC" sz="3600" b="1" dirty="0" smtClean="0">
              <a:solidFill>
                <a:schemeClr val="tx1">
                  <a:lumMod val="75000"/>
                  <a:lumOff val="25000"/>
                </a:schemeClr>
              </a:solidFill>
            </a:endParaRPr>
          </a:p>
        </p:txBody>
      </p:sp>
      <p:sp>
        <p:nvSpPr>
          <p:cNvPr id="6" name="Rectángulo 5"/>
          <p:cNvSpPr/>
          <p:nvPr/>
        </p:nvSpPr>
        <p:spPr>
          <a:xfrm>
            <a:off x="6148449" y="6446984"/>
            <a:ext cx="2995551" cy="369332"/>
          </a:xfrm>
          <a:prstGeom prst="rect">
            <a:avLst/>
          </a:prstGeom>
        </p:spPr>
        <p:txBody>
          <a:bodyPr wrap="square">
            <a:spAutoFit/>
          </a:bodyPr>
          <a:lstStyle/>
          <a:p>
            <a:pPr algn="just"/>
            <a:r>
              <a:rPr lang="es-EC" b="1" dirty="0" smtClean="0">
                <a:solidFill>
                  <a:srgbClr val="003856"/>
                </a:solidFill>
                <a:latin typeface="Arial" panose="020B0604020202020204" pitchFamily="34" charset="0"/>
              </a:rPr>
              <a:t>Cuenca- Septiembre 2016</a:t>
            </a:r>
            <a:endParaRPr lang="es-EC" dirty="0"/>
          </a:p>
        </p:txBody>
      </p:sp>
      <p:cxnSp>
        <p:nvCxnSpPr>
          <p:cNvPr id="4" name="Conector recto 3"/>
          <p:cNvCxnSpPr/>
          <p:nvPr/>
        </p:nvCxnSpPr>
        <p:spPr>
          <a:xfrm>
            <a:off x="2500829" y="3993304"/>
            <a:ext cx="664317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1705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2671948" y="798412"/>
            <a:ext cx="6472052"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ángulo 5"/>
          <p:cNvSpPr/>
          <p:nvPr/>
        </p:nvSpPr>
        <p:spPr>
          <a:xfrm>
            <a:off x="1531917" y="78651"/>
            <a:ext cx="7612083" cy="707886"/>
          </a:xfrm>
          <a:prstGeom prst="rect">
            <a:avLst/>
          </a:prstGeom>
        </p:spPr>
        <p:txBody>
          <a:bodyPr wrap="square">
            <a:spAutoFit/>
          </a:bodyPr>
          <a:lstStyle/>
          <a:p>
            <a:pPr algn="r"/>
            <a:r>
              <a:rPr lang="es-EC" sz="2000" b="1" i="1" dirty="0"/>
              <a:t>“Planificación del Desarrollo y Ordenamiento Territorial;</a:t>
            </a:r>
          </a:p>
          <a:p>
            <a:pPr algn="r"/>
            <a:r>
              <a:rPr lang="es-EC" sz="2000" b="1" i="1" dirty="0"/>
              <a:t>resultados, logros y retos en el </a:t>
            </a:r>
            <a:r>
              <a:rPr lang="es-EC" sz="2000" b="1" i="1" dirty="0" smtClean="0"/>
              <a:t>Ecuador”</a:t>
            </a:r>
            <a:endParaRPr lang="es-EC" sz="2000" b="1" dirty="0">
              <a:solidFill>
                <a:schemeClr val="tx1">
                  <a:lumMod val="75000"/>
                  <a:lumOff val="25000"/>
                </a:schemeClr>
              </a:solidFill>
            </a:endParaRPr>
          </a:p>
        </p:txBody>
      </p:sp>
      <p:sp>
        <p:nvSpPr>
          <p:cNvPr id="15" name="Rectángulo 14"/>
          <p:cNvSpPr/>
          <p:nvPr/>
        </p:nvSpPr>
        <p:spPr>
          <a:xfrm>
            <a:off x="0" y="1368298"/>
            <a:ext cx="5994400" cy="590931"/>
          </a:xfrm>
          <a:prstGeom prst="rect">
            <a:avLst/>
          </a:prstGeom>
        </p:spPr>
        <p:txBody>
          <a:bodyPr wrap="square">
            <a:spAutoFit/>
          </a:bodyPr>
          <a:lstStyle/>
          <a:p>
            <a:pPr algn="just">
              <a:lnSpc>
                <a:spcPct val="90000"/>
              </a:lnSpc>
            </a:pPr>
            <a:r>
              <a:rPr lang="es-EC" b="1" u="sng" dirty="0">
                <a:ea typeface="Calibri" pitchFamily="-108" charset="0"/>
                <a:cs typeface="Calibri" pitchFamily="-108" charset="0"/>
              </a:rPr>
              <a:t> Generación de insumos para la planificación</a:t>
            </a:r>
          </a:p>
          <a:p>
            <a:pPr algn="just">
              <a:lnSpc>
                <a:spcPct val="90000"/>
              </a:lnSpc>
            </a:pPr>
            <a:endParaRPr lang="es-EC" dirty="0">
              <a:ea typeface="Calibri" pitchFamily="-108" charset="0"/>
              <a:cs typeface="Calibri" pitchFamily="-108" charset="0"/>
            </a:endParaRPr>
          </a:p>
        </p:txBody>
      </p:sp>
      <p:sp>
        <p:nvSpPr>
          <p:cNvPr id="26" name="Rectángulo 25"/>
          <p:cNvSpPr/>
          <p:nvPr/>
        </p:nvSpPr>
        <p:spPr>
          <a:xfrm>
            <a:off x="138575" y="1912515"/>
            <a:ext cx="8527753"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EC" b="1" dirty="0" smtClean="0"/>
              <a:t>Información </a:t>
            </a:r>
            <a:r>
              <a:rPr lang="es-EC" b="1" dirty="0"/>
              <a:t>estadística: </a:t>
            </a:r>
            <a:r>
              <a:rPr lang="es-EC" dirty="0"/>
              <a:t>Desagregación cantonal y provincial: Indicadores </a:t>
            </a:r>
            <a:r>
              <a:rPr lang="es-EC" dirty="0" smtClean="0"/>
              <a:t>mínimos, referenciales </a:t>
            </a:r>
            <a:r>
              <a:rPr lang="es-EC" dirty="0"/>
              <a:t>y estratégicos agrupados en temas económicos </a:t>
            </a:r>
            <a:r>
              <a:rPr lang="es-EC" dirty="0" smtClean="0"/>
              <a:t>productivos, asentamientos </a:t>
            </a:r>
            <a:r>
              <a:rPr lang="es-EC" dirty="0"/>
              <a:t>humanos, biofísicos, sociocultural, energía y </a:t>
            </a:r>
            <a:r>
              <a:rPr lang="es-EC" dirty="0" smtClean="0"/>
              <a:t>conectividad con sus respectivas fichas técnicas</a:t>
            </a:r>
          </a:p>
        </p:txBody>
      </p:sp>
      <p:sp>
        <p:nvSpPr>
          <p:cNvPr id="17" name="Rectángulo 16"/>
          <p:cNvSpPr/>
          <p:nvPr/>
        </p:nvSpPr>
        <p:spPr>
          <a:xfrm>
            <a:off x="138575" y="3642481"/>
            <a:ext cx="8527753"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EC" b="1" dirty="0" smtClean="0"/>
              <a:t>Información </a:t>
            </a:r>
            <a:r>
              <a:rPr lang="es-EC" b="1" dirty="0"/>
              <a:t>geográfica: </a:t>
            </a:r>
            <a:r>
              <a:rPr lang="es-EC" dirty="0"/>
              <a:t>Cartografía con desagregación cantonal y provincial: </a:t>
            </a:r>
            <a:r>
              <a:rPr lang="es-EC" dirty="0" smtClean="0"/>
              <a:t>Mapas de </a:t>
            </a:r>
            <a:r>
              <a:rPr lang="es-EC" dirty="0"/>
              <a:t>capacidad de uso de la tierra como insumo para la construcción de la </a:t>
            </a:r>
            <a:r>
              <a:rPr lang="es-EC" dirty="0" smtClean="0"/>
              <a:t>zonificación del </a:t>
            </a:r>
            <a:r>
              <a:rPr lang="es-EC" dirty="0"/>
              <a:t>cantón e información censal </a:t>
            </a:r>
            <a:r>
              <a:rPr lang="es-EC" dirty="0" smtClean="0"/>
              <a:t>geo referenciada.</a:t>
            </a:r>
          </a:p>
        </p:txBody>
      </p:sp>
      <p:sp>
        <p:nvSpPr>
          <p:cNvPr id="18" name="Rectángulo 17"/>
          <p:cNvSpPr/>
          <p:nvPr/>
        </p:nvSpPr>
        <p:spPr>
          <a:xfrm>
            <a:off x="138575" y="5095448"/>
            <a:ext cx="8527753"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EC" b="1" dirty="0" smtClean="0"/>
              <a:t>Otros: </a:t>
            </a:r>
          </a:p>
          <a:p>
            <a:pPr marL="285750" indent="-285750">
              <a:buFont typeface="Wingdings" panose="05000000000000000000" pitchFamily="2" charset="2"/>
              <a:buChar char="Ø"/>
            </a:pPr>
            <a:r>
              <a:rPr lang="es-EC" dirty="0" smtClean="0"/>
              <a:t>Instaladores </a:t>
            </a:r>
            <a:r>
              <a:rPr lang="es-EC" dirty="0"/>
              <a:t>de programas de software libre para el manejo de </a:t>
            </a:r>
            <a:r>
              <a:rPr lang="es-EC" dirty="0" smtClean="0"/>
              <a:t>información geográfica.</a:t>
            </a:r>
          </a:p>
          <a:p>
            <a:pPr marL="285750" indent="-285750">
              <a:buFont typeface="Wingdings" panose="05000000000000000000" pitchFamily="2" charset="2"/>
              <a:buChar char="Ø"/>
            </a:pPr>
            <a:r>
              <a:rPr lang="es-EC" dirty="0" smtClean="0"/>
              <a:t>Banco </a:t>
            </a:r>
            <a:r>
              <a:rPr lang="es-EC" dirty="0"/>
              <a:t>de políticas básicas para: Erradicación de la pobreza, pleno empleo </a:t>
            </a:r>
            <a:r>
              <a:rPr lang="es-EC" dirty="0" smtClean="0"/>
              <a:t>y trabajo </a:t>
            </a:r>
            <a:r>
              <a:rPr lang="es-EC" dirty="0"/>
              <a:t>digno, cambio de matriz productiva y sustentabilidad </a:t>
            </a:r>
            <a:r>
              <a:rPr lang="es-EC" dirty="0" smtClean="0"/>
              <a:t>ambiental.</a:t>
            </a:r>
          </a:p>
          <a:p>
            <a:pPr marL="285750" indent="-285750">
              <a:buFont typeface="Wingdings" panose="05000000000000000000" pitchFamily="2" charset="2"/>
              <a:buChar char="Ø"/>
            </a:pPr>
            <a:r>
              <a:rPr lang="es-EC" dirty="0" smtClean="0"/>
              <a:t>Fichas </a:t>
            </a:r>
            <a:r>
              <a:rPr lang="es-EC" dirty="0"/>
              <a:t>técnicas de programas y proyectos</a:t>
            </a:r>
            <a:r>
              <a:rPr lang="es-EC" dirty="0" smtClean="0"/>
              <a:t>.</a:t>
            </a:r>
          </a:p>
        </p:txBody>
      </p:sp>
      <p:sp>
        <p:nvSpPr>
          <p:cNvPr id="9" name="Rectángulo redondeado 8"/>
          <p:cNvSpPr/>
          <p:nvPr/>
        </p:nvSpPr>
        <p:spPr>
          <a:xfrm>
            <a:off x="5683704" y="822411"/>
            <a:ext cx="4388973" cy="553539"/>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000" b="1" dirty="0" smtClean="0">
                <a:solidFill>
                  <a:schemeClr val="tx1"/>
                </a:solidFill>
                <a:latin typeface="Arial Black"/>
                <a:cs typeface="Arial Black"/>
              </a:rPr>
              <a:t>Proceso PDOT </a:t>
            </a:r>
            <a:endParaRPr lang="es-EC" sz="2000" b="1" dirty="0">
              <a:solidFill>
                <a:schemeClr val="tx1"/>
              </a:solidFill>
              <a:latin typeface="Arial Black"/>
              <a:cs typeface="Arial Black"/>
            </a:endParaRPr>
          </a:p>
        </p:txBody>
      </p:sp>
    </p:spTree>
    <p:extLst>
      <p:ext uri="{BB962C8B-B14F-4D97-AF65-F5344CB8AC3E}">
        <p14:creationId xmlns:p14="http://schemas.microsoft.com/office/powerpoint/2010/main" val="765843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 name="Rectángulo redondeado 93"/>
          <p:cNvSpPr/>
          <p:nvPr/>
        </p:nvSpPr>
        <p:spPr>
          <a:xfrm>
            <a:off x="4509996" y="822411"/>
            <a:ext cx="4388973" cy="553539"/>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000" b="1" dirty="0" smtClean="0">
                <a:solidFill>
                  <a:schemeClr val="tx1"/>
                </a:solidFill>
                <a:latin typeface="Arial Black"/>
                <a:cs typeface="Arial Black"/>
              </a:rPr>
              <a:t>Atribuciones de Senplades</a:t>
            </a:r>
            <a:endParaRPr lang="es-EC" sz="2000" b="1" dirty="0">
              <a:solidFill>
                <a:schemeClr val="tx1"/>
              </a:solidFill>
              <a:latin typeface="Arial Black"/>
              <a:cs typeface="Arial Black"/>
            </a:endParaRPr>
          </a:p>
        </p:txBody>
      </p:sp>
      <p:cxnSp>
        <p:nvCxnSpPr>
          <p:cNvPr id="95" name="Conector recto 94"/>
          <p:cNvCxnSpPr/>
          <p:nvPr/>
        </p:nvCxnSpPr>
        <p:spPr>
          <a:xfrm>
            <a:off x="2671948" y="798412"/>
            <a:ext cx="6472052" cy="0"/>
          </a:xfrm>
          <a:prstGeom prst="line">
            <a:avLst/>
          </a:prstGeom>
        </p:spPr>
        <p:style>
          <a:lnRef idx="2">
            <a:schemeClr val="accent1"/>
          </a:lnRef>
          <a:fillRef idx="0">
            <a:schemeClr val="accent1"/>
          </a:fillRef>
          <a:effectRef idx="1">
            <a:schemeClr val="accent1"/>
          </a:effectRef>
          <a:fontRef idx="minor">
            <a:schemeClr val="tx1"/>
          </a:fontRef>
        </p:style>
      </p:cxnSp>
      <p:sp>
        <p:nvSpPr>
          <p:cNvPr id="96" name="Rectángulo 95"/>
          <p:cNvSpPr/>
          <p:nvPr/>
        </p:nvSpPr>
        <p:spPr>
          <a:xfrm>
            <a:off x="1531917" y="78651"/>
            <a:ext cx="7612083" cy="707886"/>
          </a:xfrm>
          <a:prstGeom prst="rect">
            <a:avLst/>
          </a:prstGeom>
        </p:spPr>
        <p:txBody>
          <a:bodyPr wrap="square">
            <a:spAutoFit/>
          </a:bodyPr>
          <a:lstStyle/>
          <a:p>
            <a:pPr algn="r"/>
            <a:r>
              <a:rPr lang="es-EC" sz="2000" b="1" i="1" dirty="0"/>
              <a:t>“Planificación del Desarrollo y Ordenamiento Territorial;</a:t>
            </a:r>
          </a:p>
          <a:p>
            <a:pPr algn="r"/>
            <a:r>
              <a:rPr lang="es-EC" sz="2000" b="1" i="1" dirty="0"/>
              <a:t>resultados, logros y retos en el </a:t>
            </a:r>
            <a:r>
              <a:rPr lang="es-EC" sz="2000" b="1" i="1" dirty="0" smtClean="0"/>
              <a:t>Ecuador”</a:t>
            </a:r>
            <a:endParaRPr lang="es-EC" sz="2000" b="1" dirty="0">
              <a:solidFill>
                <a:schemeClr val="tx1">
                  <a:lumMod val="75000"/>
                  <a:lumOff val="25000"/>
                </a:schemeClr>
              </a:solidFill>
            </a:endParaRPr>
          </a:p>
        </p:txBody>
      </p:sp>
      <p:grpSp>
        <p:nvGrpSpPr>
          <p:cNvPr id="10" name="Grupo 9"/>
          <p:cNvGrpSpPr/>
          <p:nvPr/>
        </p:nvGrpSpPr>
        <p:grpSpPr>
          <a:xfrm>
            <a:off x="341682" y="1078172"/>
            <a:ext cx="8351941" cy="5877027"/>
            <a:chOff x="1017690" y="1365531"/>
            <a:chExt cx="7932000" cy="5288000"/>
          </a:xfrm>
        </p:grpSpPr>
        <p:graphicFrame>
          <p:nvGraphicFramePr>
            <p:cNvPr id="9" name="Diagrama 8"/>
            <p:cNvGraphicFramePr/>
            <p:nvPr>
              <p:extLst>
                <p:ext uri="{D42A27DB-BD31-4B8C-83A1-F6EECF244321}">
                  <p14:modId xmlns:p14="http://schemas.microsoft.com/office/powerpoint/2010/main" val="3074806095"/>
                </p:ext>
              </p:extLst>
            </p:nvPr>
          </p:nvGraphicFramePr>
          <p:xfrm>
            <a:off x="1017690" y="1365531"/>
            <a:ext cx="7932000" cy="528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CuadroTexto 33"/>
            <p:cNvSpPr txBox="1"/>
            <p:nvPr/>
          </p:nvSpPr>
          <p:spPr>
            <a:xfrm>
              <a:off x="1276299" y="2196416"/>
              <a:ext cx="1122515" cy="400110"/>
            </a:xfrm>
            <a:prstGeom prst="rect">
              <a:avLst/>
            </a:prstGeom>
            <a:noFill/>
          </p:spPr>
          <p:txBody>
            <a:bodyPr wrap="square" rtlCol="0">
              <a:spAutoFit/>
            </a:bodyPr>
            <a:lstStyle/>
            <a:p>
              <a:pPr algn="just"/>
              <a:r>
                <a:rPr lang="es-EC" sz="2000" b="1" dirty="0" smtClean="0"/>
                <a:t>Art. 26</a:t>
              </a:r>
            </a:p>
          </p:txBody>
        </p:sp>
        <p:sp>
          <p:nvSpPr>
            <p:cNvPr id="35" name="CuadroTexto 34"/>
            <p:cNvSpPr txBox="1"/>
            <p:nvPr/>
          </p:nvSpPr>
          <p:spPr>
            <a:xfrm>
              <a:off x="1666205" y="3806350"/>
              <a:ext cx="1122515" cy="400110"/>
            </a:xfrm>
            <a:prstGeom prst="rect">
              <a:avLst/>
            </a:prstGeom>
            <a:noFill/>
          </p:spPr>
          <p:txBody>
            <a:bodyPr wrap="square" rtlCol="0">
              <a:spAutoFit/>
            </a:bodyPr>
            <a:lstStyle/>
            <a:p>
              <a:pPr algn="just"/>
              <a:r>
                <a:rPr lang="es-EC" sz="2000" b="1" dirty="0" smtClean="0"/>
                <a:t>Art. 50</a:t>
              </a:r>
            </a:p>
          </p:txBody>
        </p:sp>
        <p:sp>
          <p:nvSpPr>
            <p:cNvPr id="36" name="CuadroTexto 35"/>
            <p:cNvSpPr txBox="1"/>
            <p:nvPr/>
          </p:nvSpPr>
          <p:spPr>
            <a:xfrm>
              <a:off x="1240673" y="5416284"/>
              <a:ext cx="1122515" cy="400110"/>
            </a:xfrm>
            <a:prstGeom prst="rect">
              <a:avLst/>
            </a:prstGeom>
            <a:noFill/>
          </p:spPr>
          <p:txBody>
            <a:bodyPr wrap="square" rtlCol="0">
              <a:spAutoFit/>
            </a:bodyPr>
            <a:lstStyle/>
            <a:p>
              <a:pPr algn="just"/>
              <a:r>
                <a:rPr lang="es-EC" sz="2000" b="1" dirty="0" smtClean="0"/>
                <a:t>Art. 51</a:t>
              </a:r>
            </a:p>
          </p:txBody>
        </p:sp>
      </p:grpSp>
    </p:spTree>
    <p:extLst>
      <p:ext uri="{BB962C8B-B14F-4D97-AF65-F5344CB8AC3E}">
        <p14:creationId xmlns:p14="http://schemas.microsoft.com/office/powerpoint/2010/main" val="22906241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95" name="Conector recto 94"/>
          <p:cNvCxnSpPr/>
          <p:nvPr/>
        </p:nvCxnSpPr>
        <p:spPr>
          <a:xfrm>
            <a:off x="2671948" y="798412"/>
            <a:ext cx="6472052" cy="0"/>
          </a:xfrm>
          <a:prstGeom prst="line">
            <a:avLst/>
          </a:prstGeom>
        </p:spPr>
        <p:style>
          <a:lnRef idx="2">
            <a:schemeClr val="accent1"/>
          </a:lnRef>
          <a:fillRef idx="0">
            <a:schemeClr val="accent1"/>
          </a:fillRef>
          <a:effectRef idx="1">
            <a:schemeClr val="accent1"/>
          </a:effectRef>
          <a:fontRef idx="minor">
            <a:schemeClr val="tx1"/>
          </a:fontRef>
        </p:style>
      </p:cxnSp>
      <p:sp>
        <p:nvSpPr>
          <p:cNvPr id="96" name="Rectángulo 95"/>
          <p:cNvSpPr/>
          <p:nvPr/>
        </p:nvSpPr>
        <p:spPr>
          <a:xfrm>
            <a:off x="1531917" y="78651"/>
            <a:ext cx="7612083" cy="707886"/>
          </a:xfrm>
          <a:prstGeom prst="rect">
            <a:avLst/>
          </a:prstGeom>
        </p:spPr>
        <p:txBody>
          <a:bodyPr wrap="square">
            <a:spAutoFit/>
          </a:bodyPr>
          <a:lstStyle/>
          <a:p>
            <a:pPr algn="r"/>
            <a:r>
              <a:rPr lang="es-EC" sz="2000" b="1" i="1" dirty="0"/>
              <a:t>“Planificación del Desarrollo y Ordenamiento Territorial;</a:t>
            </a:r>
          </a:p>
          <a:p>
            <a:pPr algn="r"/>
            <a:r>
              <a:rPr lang="es-EC" sz="2000" b="1" i="1" dirty="0"/>
              <a:t>resultados, logros y retos en el </a:t>
            </a:r>
            <a:r>
              <a:rPr lang="es-EC" sz="2000" b="1" i="1" dirty="0" smtClean="0"/>
              <a:t>Ecuador”</a:t>
            </a:r>
            <a:endParaRPr lang="es-EC" sz="2000" b="1" dirty="0">
              <a:solidFill>
                <a:schemeClr val="tx1">
                  <a:lumMod val="75000"/>
                  <a:lumOff val="25000"/>
                </a:schemeClr>
              </a:solidFill>
            </a:endParaRPr>
          </a:p>
        </p:txBody>
      </p:sp>
      <p:sp>
        <p:nvSpPr>
          <p:cNvPr id="33" name="CuadroTexto 32"/>
          <p:cNvSpPr txBox="1"/>
          <p:nvPr/>
        </p:nvSpPr>
        <p:spPr>
          <a:xfrm flipH="1">
            <a:off x="5230189" y="1268241"/>
            <a:ext cx="1355570" cy="523220"/>
          </a:xfrm>
          <a:prstGeom prst="rect">
            <a:avLst/>
          </a:prstGeom>
          <a:noFill/>
        </p:spPr>
        <p:txBody>
          <a:bodyPr wrap="square" rtlCol="0">
            <a:spAutoFit/>
          </a:bodyPr>
          <a:lstStyle/>
          <a:p>
            <a:pPr algn="ctr"/>
            <a:r>
              <a:rPr lang="es-EC" sz="2800" b="1" dirty="0" smtClean="0"/>
              <a:t> SIGAD  </a:t>
            </a:r>
          </a:p>
        </p:txBody>
      </p:sp>
      <p:graphicFrame>
        <p:nvGraphicFramePr>
          <p:cNvPr id="8" name="Diagrama 7"/>
          <p:cNvGraphicFramePr/>
          <p:nvPr>
            <p:extLst>
              <p:ext uri="{D42A27DB-BD31-4B8C-83A1-F6EECF244321}">
                <p14:modId xmlns:p14="http://schemas.microsoft.com/office/powerpoint/2010/main" val="2288708356"/>
              </p:ext>
            </p:extLst>
          </p:nvPr>
        </p:nvGraphicFramePr>
        <p:xfrm>
          <a:off x="764275" y="1516314"/>
          <a:ext cx="7613333" cy="5075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redondeado 6"/>
          <p:cNvSpPr/>
          <p:nvPr/>
        </p:nvSpPr>
        <p:spPr>
          <a:xfrm>
            <a:off x="2947916" y="822411"/>
            <a:ext cx="5951053" cy="553539"/>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000" b="1" dirty="0" smtClean="0">
                <a:solidFill>
                  <a:schemeClr val="tx1"/>
                </a:solidFill>
                <a:latin typeface="Arial Black"/>
                <a:cs typeface="Arial Black"/>
              </a:rPr>
              <a:t>Mecanismo para su implementación</a:t>
            </a:r>
            <a:endParaRPr lang="es-EC" sz="2000" b="1" dirty="0">
              <a:solidFill>
                <a:schemeClr val="tx1"/>
              </a:solidFill>
              <a:latin typeface="Arial Black"/>
              <a:cs typeface="Arial Black"/>
            </a:endParaRPr>
          </a:p>
        </p:txBody>
      </p:sp>
    </p:spTree>
    <p:extLst>
      <p:ext uri="{BB962C8B-B14F-4D97-AF65-F5344CB8AC3E}">
        <p14:creationId xmlns:p14="http://schemas.microsoft.com/office/powerpoint/2010/main" val="33422924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7601639" y="810288"/>
            <a:ext cx="2001063" cy="553539"/>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000" b="1" dirty="0" smtClean="0">
                <a:solidFill>
                  <a:schemeClr val="tx1"/>
                </a:solidFill>
                <a:latin typeface="Arial Black"/>
                <a:cs typeface="Arial Black"/>
              </a:rPr>
              <a:t>Logros </a:t>
            </a:r>
            <a:endParaRPr lang="es-EC" sz="2000" b="1" dirty="0">
              <a:solidFill>
                <a:schemeClr val="tx1"/>
              </a:solidFill>
              <a:latin typeface="Arial Black"/>
              <a:cs typeface="Arial Black"/>
            </a:endParaRPr>
          </a:p>
        </p:txBody>
      </p:sp>
      <p:cxnSp>
        <p:nvCxnSpPr>
          <p:cNvPr id="5" name="Conector recto 4"/>
          <p:cNvCxnSpPr/>
          <p:nvPr/>
        </p:nvCxnSpPr>
        <p:spPr>
          <a:xfrm>
            <a:off x="2671948" y="798412"/>
            <a:ext cx="6472052"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ángulo 5"/>
          <p:cNvSpPr/>
          <p:nvPr/>
        </p:nvSpPr>
        <p:spPr>
          <a:xfrm>
            <a:off x="1531917" y="78651"/>
            <a:ext cx="7612083" cy="707886"/>
          </a:xfrm>
          <a:prstGeom prst="rect">
            <a:avLst/>
          </a:prstGeom>
        </p:spPr>
        <p:txBody>
          <a:bodyPr wrap="square">
            <a:spAutoFit/>
          </a:bodyPr>
          <a:lstStyle/>
          <a:p>
            <a:pPr algn="r"/>
            <a:r>
              <a:rPr lang="es-EC" sz="2000" b="1" i="1" dirty="0"/>
              <a:t>“Planificación del Desarrollo y Ordenamiento Territorial;</a:t>
            </a:r>
          </a:p>
          <a:p>
            <a:pPr algn="r"/>
            <a:r>
              <a:rPr lang="es-EC" sz="2000" b="1" i="1" dirty="0"/>
              <a:t>resultados, logros y retos en el </a:t>
            </a:r>
            <a:r>
              <a:rPr lang="es-EC" sz="2000" b="1" i="1" dirty="0" smtClean="0"/>
              <a:t>Ecuador”</a:t>
            </a:r>
            <a:endParaRPr lang="es-EC" sz="2000" b="1" dirty="0">
              <a:solidFill>
                <a:schemeClr val="tx1">
                  <a:lumMod val="75000"/>
                  <a:lumOff val="25000"/>
                </a:schemeClr>
              </a:solidFill>
            </a:endParaRPr>
          </a:p>
        </p:txBody>
      </p:sp>
      <p:sp>
        <p:nvSpPr>
          <p:cNvPr id="29" name="Rectángulo 28"/>
          <p:cNvSpPr/>
          <p:nvPr/>
        </p:nvSpPr>
        <p:spPr>
          <a:xfrm>
            <a:off x="239931" y="1937694"/>
            <a:ext cx="8107268" cy="3416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90000"/>
              </a:lnSpc>
            </a:pPr>
            <a:r>
              <a:rPr lang="es-EC" dirty="0" smtClean="0">
                <a:ea typeface="Calibri" pitchFamily="-108" charset="0"/>
                <a:cs typeface="Calibri" pitchFamily="-108" charset="0"/>
              </a:rPr>
              <a:t>Capacitaciones y asesorías técnicas a personal responsable del PDOT de los GAD. </a:t>
            </a:r>
            <a:endParaRPr lang="es-EC" dirty="0">
              <a:ea typeface="Calibri" pitchFamily="-108" charset="0"/>
              <a:cs typeface="Calibri" pitchFamily="-108" charset="0"/>
            </a:endParaRPr>
          </a:p>
        </p:txBody>
      </p:sp>
      <p:sp>
        <p:nvSpPr>
          <p:cNvPr id="41" name="Rectángulo 40"/>
          <p:cNvSpPr/>
          <p:nvPr/>
        </p:nvSpPr>
        <p:spPr>
          <a:xfrm>
            <a:off x="152400" y="1416863"/>
            <a:ext cx="5885543" cy="424732"/>
          </a:xfrm>
          <a:prstGeom prst="rect">
            <a:avLst/>
          </a:prstGeom>
        </p:spPr>
        <p:txBody>
          <a:bodyPr wrap="square">
            <a:spAutoFit/>
          </a:bodyPr>
          <a:lstStyle/>
          <a:p>
            <a:pPr algn="just">
              <a:lnSpc>
                <a:spcPct val="90000"/>
              </a:lnSpc>
            </a:pPr>
            <a:r>
              <a:rPr lang="es-EC" sz="2400" b="1" u="sng" dirty="0" smtClean="0">
                <a:solidFill>
                  <a:schemeClr val="tx2"/>
                </a:solidFill>
                <a:ea typeface="Calibri" pitchFamily="-108" charset="0"/>
                <a:cs typeface="Calibri" pitchFamily="-108" charset="0"/>
              </a:rPr>
              <a:t>Capacidades </a:t>
            </a:r>
            <a:r>
              <a:rPr lang="es-EC" sz="2400" b="1" u="sng" dirty="0">
                <a:solidFill>
                  <a:schemeClr val="tx2"/>
                </a:solidFill>
                <a:ea typeface="Calibri" pitchFamily="-108" charset="0"/>
                <a:cs typeface="Calibri" pitchFamily="-108" charset="0"/>
              </a:rPr>
              <a:t>institucionales fortalecidas</a:t>
            </a:r>
          </a:p>
        </p:txBody>
      </p:sp>
      <p:graphicFrame>
        <p:nvGraphicFramePr>
          <p:cNvPr id="2" name="Tabla 1"/>
          <p:cNvGraphicFramePr>
            <a:graphicFrameLocks noGrp="1"/>
          </p:cNvGraphicFramePr>
          <p:nvPr>
            <p:extLst>
              <p:ext uri="{D42A27DB-BD31-4B8C-83A1-F6EECF244321}">
                <p14:modId xmlns:p14="http://schemas.microsoft.com/office/powerpoint/2010/main" val="104522811"/>
              </p:ext>
            </p:extLst>
          </p:nvPr>
        </p:nvGraphicFramePr>
        <p:xfrm>
          <a:off x="239931" y="2982593"/>
          <a:ext cx="3711135" cy="1825581"/>
        </p:xfrm>
        <a:graphic>
          <a:graphicData uri="http://schemas.openxmlformats.org/drawingml/2006/table">
            <a:tbl>
              <a:tblPr firstRow="1" bandRow="1">
                <a:tableStyleId>{5C22544A-7EE6-4342-B048-85BDC9FD1C3A}</a:tableStyleId>
              </a:tblPr>
              <a:tblGrid>
                <a:gridCol w="1144915"/>
                <a:gridCol w="1076633"/>
                <a:gridCol w="1489587"/>
              </a:tblGrid>
              <a:tr h="254264">
                <a:tc rowSpan="2">
                  <a:txBody>
                    <a:bodyPr/>
                    <a:lstStyle/>
                    <a:p>
                      <a:pPr algn="ctr">
                        <a:lnSpc>
                          <a:spcPct val="107000"/>
                        </a:lnSpc>
                        <a:spcAft>
                          <a:spcPts val="0"/>
                        </a:spcAft>
                      </a:pPr>
                      <a:r>
                        <a:rPr lang="es-EC" sz="1600" dirty="0">
                          <a:effectLst/>
                        </a:rPr>
                        <a:t>GAD</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9920" marR="79920" marT="0" marB="0" anchor="ctr"/>
                </a:tc>
                <a:tc gridSpan="2">
                  <a:txBody>
                    <a:bodyPr/>
                    <a:lstStyle/>
                    <a:p>
                      <a:pPr algn="ctr">
                        <a:lnSpc>
                          <a:spcPct val="107000"/>
                        </a:lnSpc>
                        <a:spcAft>
                          <a:spcPts val="0"/>
                        </a:spcAft>
                      </a:pPr>
                      <a:r>
                        <a:rPr lang="es-EC" sz="1600" dirty="0" smtClean="0">
                          <a:effectLst/>
                        </a:rPr>
                        <a:t>Participación</a:t>
                      </a:r>
                    </a:p>
                    <a:p>
                      <a:pPr algn="ctr">
                        <a:lnSpc>
                          <a:spcPct val="107000"/>
                        </a:lnSpc>
                        <a:spcAft>
                          <a:spcPts val="0"/>
                        </a:spcAft>
                      </a:pP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9920" marR="79920" marT="0" marB="0" anchor="ctr"/>
                </a:tc>
                <a:tc hMerge="1">
                  <a:txBody>
                    <a:bodyPr/>
                    <a:lstStyle/>
                    <a:p>
                      <a:endParaRPr lang="es-EC"/>
                    </a:p>
                  </a:txBody>
                  <a:tcPr/>
                </a:tc>
              </a:tr>
              <a:tr h="254264">
                <a:tc vMerge="1">
                  <a:txBody>
                    <a:bodyPr/>
                    <a:lstStyle/>
                    <a:p>
                      <a:endParaRPr lang="es-EC"/>
                    </a:p>
                  </a:txBody>
                  <a:tcPr/>
                </a:tc>
                <a:tc>
                  <a:txBody>
                    <a:bodyPr/>
                    <a:lstStyle/>
                    <a:p>
                      <a:pPr algn="ctr">
                        <a:lnSpc>
                          <a:spcPct val="107000"/>
                        </a:lnSpc>
                        <a:spcAft>
                          <a:spcPts val="0"/>
                        </a:spcAft>
                      </a:pPr>
                      <a:r>
                        <a:rPr lang="es-EC" sz="1600">
                          <a:effectLst/>
                        </a:rPr>
                        <a:t>%</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79920" marR="79920" marT="0" marB="0" anchor="ctr"/>
                </a:tc>
                <a:tc>
                  <a:txBody>
                    <a:bodyPr/>
                    <a:lstStyle/>
                    <a:p>
                      <a:pPr algn="ctr">
                        <a:lnSpc>
                          <a:spcPct val="107000"/>
                        </a:lnSpc>
                        <a:spcAft>
                          <a:spcPts val="0"/>
                        </a:spcAft>
                      </a:pPr>
                      <a:r>
                        <a:rPr lang="es-EC" sz="1600">
                          <a:effectLst/>
                        </a:rPr>
                        <a:t># GAD</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79920" marR="79920" marT="0" marB="0" anchor="ctr"/>
                </a:tc>
              </a:tr>
              <a:tr h="393887">
                <a:tc>
                  <a:txBody>
                    <a:bodyPr/>
                    <a:lstStyle/>
                    <a:p>
                      <a:pPr algn="ctr">
                        <a:lnSpc>
                          <a:spcPct val="107000"/>
                        </a:lnSpc>
                        <a:spcAft>
                          <a:spcPts val="0"/>
                        </a:spcAft>
                      </a:pPr>
                      <a:r>
                        <a:rPr lang="es-EC" sz="1600">
                          <a:effectLst/>
                        </a:rPr>
                        <a:t>Provincial</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79920" marR="79920" marT="0" marB="0" anchor="ctr"/>
                </a:tc>
                <a:tc>
                  <a:txBody>
                    <a:bodyPr/>
                    <a:lstStyle/>
                    <a:p>
                      <a:pPr algn="ctr">
                        <a:lnSpc>
                          <a:spcPct val="107000"/>
                        </a:lnSpc>
                        <a:spcAft>
                          <a:spcPts val="0"/>
                        </a:spcAft>
                      </a:pPr>
                      <a:r>
                        <a:rPr lang="es-EC" sz="1600">
                          <a:effectLst/>
                        </a:rPr>
                        <a:t>71%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79920" marR="79920" marT="0" marB="0" anchor="ctr"/>
                </a:tc>
                <a:tc>
                  <a:txBody>
                    <a:bodyPr/>
                    <a:lstStyle/>
                    <a:p>
                      <a:pPr algn="ctr">
                        <a:lnSpc>
                          <a:spcPct val="107000"/>
                        </a:lnSpc>
                        <a:spcAft>
                          <a:spcPts val="0"/>
                        </a:spcAft>
                      </a:pPr>
                      <a:r>
                        <a:rPr lang="es-EC" sz="1600">
                          <a:effectLst/>
                        </a:rPr>
                        <a:t>17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79920" marR="79920" marT="0" marB="0" anchor="ctr"/>
                </a:tc>
              </a:tr>
              <a:tr h="265471">
                <a:tc>
                  <a:txBody>
                    <a:bodyPr/>
                    <a:lstStyle/>
                    <a:p>
                      <a:pPr algn="ctr">
                        <a:lnSpc>
                          <a:spcPct val="107000"/>
                        </a:lnSpc>
                        <a:spcAft>
                          <a:spcPts val="0"/>
                        </a:spcAft>
                      </a:pPr>
                      <a:r>
                        <a:rPr lang="es-EC" sz="1600">
                          <a:effectLst/>
                        </a:rPr>
                        <a:t>Cantonal</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79920" marR="79920" marT="0" marB="0" anchor="ctr"/>
                </a:tc>
                <a:tc>
                  <a:txBody>
                    <a:bodyPr/>
                    <a:lstStyle/>
                    <a:p>
                      <a:pPr algn="ctr">
                        <a:lnSpc>
                          <a:spcPct val="107000"/>
                        </a:lnSpc>
                        <a:spcAft>
                          <a:spcPts val="0"/>
                        </a:spcAft>
                      </a:pPr>
                      <a:r>
                        <a:rPr lang="es-EC" sz="1600">
                          <a:effectLst/>
                        </a:rPr>
                        <a:t>83%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79920" marR="79920" marT="0" marB="0" anchor="ctr"/>
                </a:tc>
                <a:tc>
                  <a:txBody>
                    <a:bodyPr/>
                    <a:lstStyle/>
                    <a:p>
                      <a:pPr algn="ctr">
                        <a:lnSpc>
                          <a:spcPct val="107000"/>
                        </a:lnSpc>
                        <a:spcAft>
                          <a:spcPts val="0"/>
                        </a:spcAft>
                      </a:pPr>
                      <a:r>
                        <a:rPr lang="es-EC" sz="1600">
                          <a:effectLst/>
                        </a:rPr>
                        <a:t>183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79920" marR="79920" marT="0" marB="0" anchor="ctr"/>
                </a:tc>
              </a:tr>
              <a:tr h="383458">
                <a:tc>
                  <a:txBody>
                    <a:bodyPr/>
                    <a:lstStyle/>
                    <a:p>
                      <a:pPr algn="ctr">
                        <a:lnSpc>
                          <a:spcPct val="107000"/>
                        </a:lnSpc>
                        <a:spcAft>
                          <a:spcPts val="0"/>
                        </a:spcAft>
                      </a:pPr>
                      <a:r>
                        <a:rPr lang="es-EC" sz="1600" dirty="0">
                          <a:effectLst/>
                        </a:rPr>
                        <a:t>Parroquial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9920" marR="79920" marT="0" marB="0" anchor="ctr"/>
                </a:tc>
                <a:tc>
                  <a:txBody>
                    <a:bodyPr/>
                    <a:lstStyle/>
                    <a:p>
                      <a:pPr algn="ctr">
                        <a:lnSpc>
                          <a:spcPct val="107000"/>
                        </a:lnSpc>
                        <a:spcAft>
                          <a:spcPts val="0"/>
                        </a:spcAft>
                      </a:pPr>
                      <a:r>
                        <a:rPr lang="es-EC" sz="1600">
                          <a:effectLst/>
                        </a:rPr>
                        <a:t>60%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79920" marR="79920" marT="0" marB="0" anchor="ctr"/>
                </a:tc>
                <a:tc>
                  <a:txBody>
                    <a:bodyPr/>
                    <a:lstStyle/>
                    <a:p>
                      <a:pPr algn="ctr">
                        <a:lnSpc>
                          <a:spcPct val="107000"/>
                        </a:lnSpc>
                        <a:spcAft>
                          <a:spcPts val="0"/>
                        </a:spcAft>
                      </a:pPr>
                      <a:r>
                        <a:rPr lang="es-EC" sz="1600" dirty="0">
                          <a:effectLst/>
                        </a:rPr>
                        <a:t>489</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9920" marR="79920" marT="0" marB="0" anchor="ctr"/>
                </a:tc>
              </a:tr>
            </a:tbl>
          </a:graphicData>
        </a:graphic>
      </p:graphicFrame>
      <p:grpSp>
        <p:nvGrpSpPr>
          <p:cNvPr id="3" name="Grupo 2"/>
          <p:cNvGrpSpPr/>
          <p:nvPr/>
        </p:nvGrpSpPr>
        <p:grpSpPr>
          <a:xfrm>
            <a:off x="4293565" y="2684366"/>
            <a:ext cx="4732447" cy="2839468"/>
            <a:chOff x="4293565" y="2950387"/>
            <a:chExt cx="4732447" cy="2839468"/>
          </a:xfrm>
        </p:grpSpPr>
        <p:graphicFrame>
          <p:nvGraphicFramePr>
            <p:cNvPr id="42" name="Gráfico 41"/>
            <p:cNvGraphicFramePr>
              <a:graphicFrameLocks/>
            </p:cNvGraphicFramePr>
            <p:nvPr>
              <p:extLst>
                <p:ext uri="{D42A27DB-BD31-4B8C-83A1-F6EECF244321}">
                  <p14:modId xmlns:p14="http://schemas.microsoft.com/office/powerpoint/2010/main" val="1650822371"/>
                </p:ext>
              </p:extLst>
            </p:nvPr>
          </p:nvGraphicFramePr>
          <p:xfrm>
            <a:off x="4293565" y="2950387"/>
            <a:ext cx="4732447" cy="2839468"/>
          </p:xfrm>
          <a:graphic>
            <a:graphicData uri="http://schemas.openxmlformats.org/drawingml/2006/chart">
              <c:chart xmlns:c="http://schemas.openxmlformats.org/drawingml/2006/chart" xmlns:r="http://schemas.openxmlformats.org/officeDocument/2006/relationships" r:id="rId3"/>
            </a:graphicData>
          </a:graphic>
        </p:graphicFrame>
        <p:sp>
          <p:nvSpPr>
            <p:cNvPr id="43" name="CuadroTexto 42"/>
            <p:cNvSpPr txBox="1"/>
            <p:nvPr/>
          </p:nvSpPr>
          <p:spPr>
            <a:xfrm>
              <a:off x="7601639" y="3432833"/>
              <a:ext cx="498855" cy="307777"/>
            </a:xfrm>
            <a:prstGeom prst="rect">
              <a:avLst/>
            </a:prstGeom>
            <a:noFill/>
          </p:spPr>
          <p:txBody>
            <a:bodyPr wrap="none" rtlCol="0">
              <a:spAutoFit/>
            </a:bodyPr>
            <a:lstStyle/>
            <a:p>
              <a:r>
                <a:rPr lang="es-EC" sz="1400" b="1" dirty="0" smtClean="0"/>
                <a:t>60%</a:t>
              </a:r>
              <a:endParaRPr lang="es-EC" sz="1400" b="1" dirty="0"/>
            </a:p>
          </p:txBody>
        </p:sp>
        <p:sp>
          <p:nvSpPr>
            <p:cNvPr id="44" name="CuadroTexto 43"/>
            <p:cNvSpPr txBox="1"/>
            <p:nvPr/>
          </p:nvSpPr>
          <p:spPr>
            <a:xfrm>
              <a:off x="8352742" y="4160420"/>
              <a:ext cx="498855" cy="307777"/>
            </a:xfrm>
            <a:prstGeom prst="rect">
              <a:avLst/>
            </a:prstGeom>
            <a:noFill/>
          </p:spPr>
          <p:txBody>
            <a:bodyPr wrap="none" rtlCol="0">
              <a:spAutoFit/>
            </a:bodyPr>
            <a:lstStyle/>
            <a:p>
              <a:r>
                <a:rPr lang="es-EC" sz="1400" b="1" dirty="0" smtClean="0"/>
                <a:t>83%</a:t>
              </a:r>
              <a:endParaRPr lang="es-EC" sz="1400" b="1" dirty="0"/>
            </a:p>
          </p:txBody>
        </p:sp>
        <p:sp>
          <p:nvSpPr>
            <p:cNvPr id="45" name="CuadroTexto 44"/>
            <p:cNvSpPr txBox="1"/>
            <p:nvPr/>
          </p:nvSpPr>
          <p:spPr>
            <a:xfrm>
              <a:off x="7949858" y="4895585"/>
              <a:ext cx="498855" cy="307777"/>
            </a:xfrm>
            <a:prstGeom prst="rect">
              <a:avLst/>
            </a:prstGeom>
            <a:noFill/>
          </p:spPr>
          <p:txBody>
            <a:bodyPr wrap="none" rtlCol="0">
              <a:spAutoFit/>
            </a:bodyPr>
            <a:lstStyle/>
            <a:p>
              <a:r>
                <a:rPr lang="es-EC" sz="1400" b="1" dirty="0" smtClean="0"/>
                <a:t>71%</a:t>
              </a:r>
              <a:endParaRPr lang="es-EC" sz="1400" b="1" dirty="0"/>
            </a:p>
          </p:txBody>
        </p:sp>
      </p:grpSp>
      <p:sp>
        <p:nvSpPr>
          <p:cNvPr id="46" name="Rectángulo 45"/>
          <p:cNvSpPr/>
          <p:nvPr/>
        </p:nvSpPr>
        <p:spPr>
          <a:xfrm>
            <a:off x="239931" y="2504508"/>
            <a:ext cx="7316010" cy="341632"/>
          </a:xfrm>
          <a:prstGeom prst="rect">
            <a:avLst/>
          </a:prstGeom>
        </p:spPr>
        <p:txBody>
          <a:bodyPr wrap="square">
            <a:spAutoFit/>
          </a:bodyPr>
          <a:lstStyle/>
          <a:p>
            <a:pPr algn="just">
              <a:lnSpc>
                <a:spcPct val="90000"/>
              </a:lnSpc>
            </a:pPr>
            <a:r>
              <a:rPr lang="es-EC" b="1" dirty="0" smtClean="0">
                <a:ea typeface="Calibri" pitchFamily="-108" charset="0"/>
                <a:cs typeface="Calibri" pitchFamily="-108" charset="0"/>
              </a:rPr>
              <a:t>Participación de los GAD en los talleres de capacitación – PDOT</a:t>
            </a:r>
            <a:endParaRPr lang="es-EC" b="1" dirty="0">
              <a:ea typeface="Calibri" pitchFamily="-108" charset="0"/>
              <a:cs typeface="Calibri" pitchFamily="-108" charset="0"/>
            </a:endParaRPr>
          </a:p>
        </p:txBody>
      </p:sp>
      <p:sp>
        <p:nvSpPr>
          <p:cNvPr id="47" name="Rectángulo 46"/>
          <p:cNvSpPr/>
          <p:nvPr/>
        </p:nvSpPr>
        <p:spPr>
          <a:xfrm>
            <a:off x="239931" y="4840012"/>
            <a:ext cx="3711136" cy="244682"/>
          </a:xfrm>
          <a:prstGeom prst="rect">
            <a:avLst/>
          </a:prstGeom>
        </p:spPr>
        <p:txBody>
          <a:bodyPr wrap="square">
            <a:spAutoFit/>
          </a:bodyPr>
          <a:lstStyle/>
          <a:p>
            <a:pPr algn="just">
              <a:lnSpc>
                <a:spcPct val="90000"/>
              </a:lnSpc>
            </a:pPr>
            <a:r>
              <a:rPr lang="es-EC" sz="1100" dirty="0" smtClean="0">
                <a:ea typeface="Calibri" pitchFamily="-108" charset="0"/>
                <a:cs typeface="Calibri" pitchFamily="-108" charset="0"/>
              </a:rPr>
              <a:t>Fuente y elaboración : SENPLADES. (</a:t>
            </a:r>
            <a:r>
              <a:rPr lang="es-EC" sz="1100" dirty="0" err="1" smtClean="0">
                <a:ea typeface="Calibri" pitchFamily="-108" charset="0"/>
                <a:cs typeface="Calibri" pitchFamily="-108" charset="0"/>
              </a:rPr>
              <a:t>Ago</a:t>
            </a:r>
            <a:r>
              <a:rPr lang="es-EC" sz="1100" dirty="0" smtClean="0">
                <a:ea typeface="Calibri" pitchFamily="-108" charset="0"/>
                <a:cs typeface="Calibri" pitchFamily="-108" charset="0"/>
              </a:rPr>
              <a:t> 2014- Mar 2015). </a:t>
            </a:r>
            <a:endParaRPr lang="es-EC" sz="1100" dirty="0">
              <a:ea typeface="Calibri" pitchFamily="-108" charset="0"/>
              <a:cs typeface="Calibri" pitchFamily="-108" charset="0"/>
            </a:endParaRPr>
          </a:p>
        </p:txBody>
      </p:sp>
      <p:sp>
        <p:nvSpPr>
          <p:cNvPr id="48" name="Rectángulo 47"/>
          <p:cNvSpPr/>
          <p:nvPr/>
        </p:nvSpPr>
        <p:spPr>
          <a:xfrm>
            <a:off x="239931" y="5867121"/>
            <a:ext cx="8699197" cy="5909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90000"/>
              </a:lnSpc>
            </a:pPr>
            <a:r>
              <a:rPr lang="es-EC" dirty="0" smtClean="0">
                <a:ea typeface="Calibri" pitchFamily="-108" charset="0"/>
                <a:cs typeface="Calibri" pitchFamily="-108" charset="0"/>
              </a:rPr>
              <a:t>Fortalecimiento institucional para </a:t>
            </a:r>
            <a:r>
              <a:rPr lang="es-EC" dirty="0">
                <a:ea typeface="Calibri" pitchFamily="-108" charset="0"/>
                <a:cs typeface="Calibri" pitchFamily="-108" charset="0"/>
              </a:rPr>
              <a:t>asumir la competencia de planificación y ordenamiento territorial.</a:t>
            </a:r>
          </a:p>
        </p:txBody>
      </p:sp>
    </p:spTree>
    <p:extLst>
      <p:ext uri="{BB962C8B-B14F-4D97-AF65-F5344CB8AC3E}">
        <p14:creationId xmlns:p14="http://schemas.microsoft.com/office/powerpoint/2010/main" val="37423982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7502487" y="829339"/>
            <a:ext cx="2001063" cy="553539"/>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000" b="1" dirty="0" smtClean="0">
                <a:solidFill>
                  <a:schemeClr val="tx1"/>
                </a:solidFill>
                <a:latin typeface="Arial Black"/>
                <a:cs typeface="Arial Black"/>
              </a:rPr>
              <a:t>Logros </a:t>
            </a:r>
            <a:endParaRPr lang="es-EC" sz="2000" b="1" dirty="0">
              <a:solidFill>
                <a:schemeClr val="tx1"/>
              </a:solidFill>
              <a:latin typeface="Arial Black"/>
              <a:cs typeface="Arial Black"/>
            </a:endParaRPr>
          </a:p>
        </p:txBody>
      </p:sp>
      <p:cxnSp>
        <p:nvCxnSpPr>
          <p:cNvPr id="5" name="Conector recto 4"/>
          <p:cNvCxnSpPr/>
          <p:nvPr/>
        </p:nvCxnSpPr>
        <p:spPr>
          <a:xfrm>
            <a:off x="2671948" y="798412"/>
            <a:ext cx="6472052"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ángulo 5"/>
          <p:cNvSpPr/>
          <p:nvPr/>
        </p:nvSpPr>
        <p:spPr>
          <a:xfrm>
            <a:off x="1531917" y="78651"/>
            <a:ext cx="7612083" cy="707886"/>
          </a:xfrm>
          <a:prstGeom prst="rect">
            <a:avLst/>
          </a:prstGeom>
        </p:spPr>
        <p:txBody>
          <a:bodyPr wrap="square">
            <a:spAutoFit/>
          </a:bodyPr>
          <a:lstStyle/>
          <a:p>
            <a:pPr algn="r"/>
            <a:r>
              <a:rPr lang="es-EC" sz="2000" b="1" i="1" dirty="0"/>
              <a:t>“Planificación del Desarrollo y Ordenamiento Territorial;</a:t>
            </a:r>
          </a:p>
          <a:p>
            <a:pPr algn="r"/>
            <a:r>
              <a:rPr lang="es-EC" sz="2000" b="1" i="1" dirty="0"/>
              <a:t>resultados, logros y retos en el </a:t>
            </a:r>
            <a:r>
              <a:rPr lang="es-EC" sz="2000" b="1" i="1" dirty="0" smtClean="0"/>
              <a:t>Ecuador”</a:t>
            </a:r>
            <a:endParaRPr lang="es-EC" sz="2000" b="1" dirty="0">
              <a:solidFill>
                <a:schemeClr val="tx1">
                  <a:lumMod val="75000"/>
                  <a:lumOff val="25000"/>
                </a:schemeClr>
              </a:solidFill>
            </a:endParaRPr>
          </a:p>
        </p:txBody>
      </p:sp>
      <p:sp>
        <p:nvSpPr>
          <p:cNvPr id="15" name="Rectángulo 14"/>
          <p:cNvSpPr/>
          <p:nvPr/>
        </p:nvSpPr>
        <p:spPr>
          <a:xfrm>
            <a:off x="232229" y="1110583"/>
            <a:ext cx="7294088" cy="757130"/>
          </a:xfrm>
          <a:prstGeom prst="rect">
            <a:avLst/>
          </a:prstGeom>
        </p:spPr>
        <p:txBody>
          <a:bodyPr wrap="square">
            <a:spAutoFit/>
          </a:bodyPr>
          <a:lstStyle/>
          <a:p>
            <a:pPr>
              <a:lnSpc>
                <a:spcPct val="90000"/>
              </a:lnSpc>
            </a:pPr>
            <a:r>
              <a:rPr lang="es-EC" sz="2400" b="1" u="sng" dirty="0" smtClean="0">
                <a:solidFill>
                  <a:schemeClr val="tx2"/>
                </a:solidFill>
                <a:ea typeface="Calibri" pitchFamily="-108" charset="0"/>
                <a:cs typeface="Calibri" pitchFamily="-108" charset="0"/>
              </a:rPr>
              <a:t> Avances normativos para la institucionalización del proceso </a:t>
            </a:r>
            <a:endParaRPr lang="es-EC" sz="2400" dirty="0">
              <a:solidFill>
                <a:schemeClr val="tx2"/>
              </a:solidFill>
              <a:ea typeface="Calibri" pitchFamily="-108" charset="0"/>
              <a:cs typeface="Calibri" pitchFamily="-108" charset="0"/>
            </a:endParaRPr>
          </a:p>
        </p:txBody>
      </p:sp>
      <p:graphicFrame>
        <p:nvGraphicFramePr>
          <p:cNvPr id="2" name="Diagrama 1"/>
          <p:cNvGraphicFramePr/>
          <p:nvPr>
            <p:extLst>
              <p:ext uri="{D42A27DB-BD31-4B8C-83A1-F6EECF244321}">
                <p14:modId xmlns:p14="http://schemas.microsoft.com/office/powerpoint/2010/main" val="1992536084"/>
              </p:ext>
            </p:extLst>
          </p:nvPr>
        </p:nvGraphicFramePr>
        <p:xfrm>
          <a:off x="63185" y="1863345"/>
          <a:ext cx="3534411" cy="46791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7" name="Grupo 26"/>
          <p:cNvGrpSpPr/>
          <p:nvPr/>
        </p:nvGrpSpPr>
        <p:grpSpPr>
          <a:xfrm>
            <a:off x="5039572" y="2550998"/>
            <a:ext cx="3663745" cy="3350058"/>
            <a:chOff x="652955" y="1540571"/>
            <a:chExt cx="2937420" cy="2685919"/>
          </a:xfrm>
        </p:grpSpPr>
        <p:sp>
          <p:nvSpPr>
            <p:cNvPr id="28" name="CuadroTexto 27"/>
            <p:cNvSpPr txBox="1"/>
            <p:nvPr/>
          </p:nvSpPr>
          <p:spPr>
            <a:xfrm>
              <a:off x="652955" y="1540571"/>
              <a:ext cx="2937420" cy="819036"/>
            </a:xfrm>
            <a:prstGeom prst="roundRect">
              <a:avLst/>
            </a:prstGeom>
            <a:solidFill>
              <a:schemeClr val="accent3">
                <a:lumMod val="50000"/>
              </a:schemeClr>
            </a:solidFill>
          </p:spPr>
          <p:txBody>
            <a:bodyPr wrap="square" rtlCol="0">
              <a:spAutoFit/>
            </a:bodyPr>
            <a:lstStyle/>
            <a:p>
              <a:pPr algn="ctr"/>
              <a:r>
                <a:rPr lang="es-EC" dirty="0" smtClean="0">
                  <a:solidFill>
                    <a:schemeClr val="bg1"/>
                  </a:solidFill>
                </a:rPr>
                <a:t>Guías Metodológicas que recogen los preceptos legales y orientan el trabajo de los equipos técnicos</a:t>
              </a:r>
              <a:endParaRPr lang="es-EC" dirty="0">
                <a:solidFill>
                  <a:schemeClr val="bg1"/>
                </a:solidFill>
              </a:endParaRPr>
            </a:p>
          </p:txBody>
        </p:sp>
        <p:sp>
          <p:nvSpPr>
            <p:cNvPr id="29" name="CuadroTexto 28"/>
            <p:cNvSpPr txBox="1"/>
            <p:nvPr/>
          </p:nvSpPr>
          <p:spPr>
            <a:xfrm>
              <a:off x="2005034" y="2864543"/>
              <a:ext cx="1115187" cy="327615"/>
            </a:xfrm>
            <a:prstGeom prst="roundRect">
              <a:avLst/>
            </a:prstGeom>
            <a:solidFill>
              <a:schemeClr val="accent3">
                <a:lumMod val="60000"/>
                <a:lumOff val="40000"/>
              </a:schemeClr>
            </a:solidFill>
          </p:spPr>
          <p:txBody>
            <a:bodyPr wrap="none" rtlCol="0">
              <a:spAutoFit/>
            </a:bodyPr>
            <a:lstStyle/>
            <a:p>
              <a:pPr algn="ctr"/>
              <a:r>
                <a:rPr lang="es-EC" dirty="0" smtClean="0"/>
                <a:t>Provinciales </a:t>
              </a:r>
              <a:endParaRPr lang="es-EC" dirty="0"/>
            </a:p>
          </p:txBody>
        </p:sp>
        <p:sp>
          <p:nvSpPr>
            <p:cNvPr id="30" name="CuadroTexto 29"/>
            <p:cNvSpPr txBox="1"/>
            <p:nvPr/>
          </p:nvSpPr>
          <p:spPr>
            <a:xfrm>
              <a:off x="1867162" y="3373874"/>
              <a:ext cx="1390935" cy="327615"/>
            </a:xfrm>
            <a:prstGeom prst="roundRect">
              <a:avLst/>
            </a:prstGeom>
            <a:solidFill>
              <a:schemeClr val="accent3">
                <a:lumMod val="40000"/>
                <a:lumOff val="60000"/>
              </a:schemeClr>
            </a:solidFill>
          </p:spPr>
          <p:txBody>
            <a:bodyPr wrap="square" rtlCol="0">
              <a:spAutoFit/>
            </a:bodyPr>
            <a:lstStyle/>
            <a:p>
              <a:pPr algn="ctr"/>
              <a:r>
                <a:rPr lang="es-EC" dirty="0" smtClean="0"/>
                <a:t>Cantonales </a:t>
              </a:r>
              <a:endParaRPr lang="es-EC" dirty="0"/>
            </a:p>
          </p:txBody>
        </p:sp>
        <p:sp>
          <p:nvSpPr>
            <p:cNvPr id="31" name="CuadroTexto 30"/>
            <p:cNvSpPr txBox="1"/>
            <p:nvPr/>
          </p:nvSpPr>
          <p:spPr>
            <a:xfrm>
              <a:off x="2009175" y="3898875"/>
              <a:ext cx="1148671" cy="327615"/>
            </a:xfrm>
            <a:prstGeom prst="roundRect">
              <a:avLst/>
            </a:prstGeom>
            <a:solidFill>
              <a:schemeClr val="accent3">
                <a:lumMod val="20000"/>
                <a:lumOff val="80000"/>
              </a:schemeClr>
            </a:solidFill>
          </p:spPr>
          <p:txBody>
            <a:bodyPr wrap="none" rtlCol="0">
              <a:spAutoFit/>
            </a:bodyPr>
            <a:lstStyle/>
            <a:p>
              <a:pPr algn="ctr"/>
              <a:r>
                <a:rPr lang="es-EC" dirty="0" smtClean="0"/>
                <a:t>Parroquiales </a:t>
              </a:r>
              <a:endParaRPr lang="es-EC" dirty="0"/>
            </a:p>
          </p:txBody>
        </p:sp>
        <p:sp>
          <p:nvSpPr>
            <p:cNvPr id="32" name="CuadroTexto 31"/>
            <p:cNvSpPr txBox="1"/>
            <p:nvPr/>
          </p:nvSpPr>
          <p:spPr>
            <a:xfrm>
              <a:off x="761083" y="3373873"/>
              <a:ext cx="514273" cy="327615"/>
            </a:xfrm>
            <a:prstGeom prst="roundRect">
              <a:avLst/>
            </a:prstGeom>
            <a:solidFill>
              <a:schemeClr val="accent3">
                <a:lumMod val="50000"/>
              </a:schemeClr>
            </a:solidFill>
          </p:spPr>
          <p:txBody>
            <a:bodyPr wrap="none" rtlCol="0">
              <a:spAutoFit/>
            </a:bodyPr>
            <a:lstStyle/>
            <a:p>
              <a:r>
                <a:rPr lang="es-EC" dirty="0" smtClean="0">
                  <a:solidFill>
                    <a:schemeClr val="bg1"/>
                  </a:solidFill>
                </a:rPr>
                <a:t>GAD</a:t>
              </a:r>
              <a:endParaRPr lang="es-EC" dirty="0">
                <a:solidFill>
                  <a:schemeClr val="bg1"/>
                </a:solidFill>
              </a:endParaRPr>
            </a:p>
          </p:txBody>
        </p:sp>
        <p:cxnSp>
          <p:nvCxnSpPr>
            <p:cNvPr id="33" name="Conector recto de flecha 32"/>
            <p:cNvCxnSpPr>
              <a:stCxn id="32" idx="3"/>
              <a:endCxn id="29" idx="1"/>
            </p:cNvCxnSpPr>
            <p:nvPr/>
          </p:nvCxnSpPr>
          <p:spPr>
            <a:xfrm flipV="1">
              <a:off x="1275355" y="3028351"/>
              <a:ext cx="729679" cy="509330"/>
            </a:xfrm>
            <a:prstGeom prst="straightConnector1">
              <a:avLst/>
            </a:prstGeom>
            <a:ln>
              <a:solidFill>
                <a:schemeClr val="accent3">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4" name="Conector recto de flecha 33"/>
            <p:cNvCxnSpPr>
              <a:stCxn id="32" idx="3"/>
              <a:endCxn id="30" idx="1"/>
            </p:cNvCxnSpPr>
            <p:nvPr/>
          </p:nvCxnSpPr>
          <p:spPr>
            <a:xfrm>
              <a:off x="1275355" y="3537681"/>
              <a:ext cx="591806" cy="1"/>
            </a:xfrm>
            <a:prstGeom prst="straightConnector1">
              <a:avLst/>
            </a:prstGeom>
            <a:ln>
              <a:solidFill>
                <a:schemeClr val="accent3">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5" name="Conector recto de flecha 34"/>
            <p:cNvCxnSpPr>
              <a:stCxn id="32" idx="3"/>
              <a:endCxn id="31" idx="1"/>
            </p:cNvCxnSpPr>
            <p:nvPr/>
          </p:nvCxnSpPr>
          <p:spPr>
            <a:xfrm>
              <a:off x="1275355" y="3537681"/>
              <a:ext cx="733820" cy="525002"/>
            </a:xfrm>
            <a:prstGeom prst="straightConnector1">
              <a:avLst/>
            </a:prstGeom>
            <a:ln>
              <a:solidFill>
                <a:schemeClr val="accent3">
                  <a:lumMod val="50000"/>
                </a:schemeClr>
              </a:solidFill>
              <a:tailEnd type="triangle"/>
            </a:ln>
          </p:spPr>
          <p:style>
            <a:lnRef idx="2">
              <a:schemeClr val="accent1"/>
            </a:lnRef>
            <a:fillRef idx="0">
              <a:schemeClr val="accent1"/>
            </a:fillRef>
            <a:effectRef idx="1">
              <a:schemeClr val="accent1"/>
            </a:effectRef>
            <a:fontRef idx="minor">
              <a:schemeClr val="tx1"/>
            </a:fontRef>
          </p:style>
        </p:cxnSp>
      </p:grpSp>
      <p:sp>
        <p:nvSpPr>
          <p:cNvPr id="17" name="Flecha derecha 16"/>
          <p:cNvSpPr/>
          <p:nvPr/>
        </p:nvSpPr>
        <p:spPr>
          <a:xfrm>
            <a:off x="3917703" y="3881050"/>
            <a:ext cx="524431" cy="68995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8322794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7502487" y="829339"/>
            <a:ext cx="2001063" cy="553539"/>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000" b="1" dirty="0" smtClean="0">
                <a:solidFill>
                  <a:schemeClr val="tx1"/>
                </a:solidFill>
                <a:latin typeface="Arial Black"/>
                <a:cs typeface="Arial Black"/>
              </a:rPr>
              <a:t>Logros </a:t>
            </a:r>
            <a:endParaRPr lang="es-EC" sz="2000" b="1" dirty="0">
              <a:solidFill>
                <a:schemeClr val="tx1"/>
              </a:solidFill>
              <a:latin typeface="Arial Black"/>
              <a:cs typeface="Arial Black"/>
            </a:endParaRPr>
          </a:p>
        </p:txBody>
      </p:sp>
      <p:cxnSp>
        <p:nvCxnSpPr>
          <p:cNvPr id="5" name="Conector recto 4"/>
          <p:cNvCxnSpPr/>
          <p:nvPr/>
        </p:nvCxnSpPr>
        <p:spPr>
          <a:xfrm>
            <a:off x="2671948" y="798412"/>
            <a:ext cx="6472052"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ángulo 5"/>
          <p:cNvSpPr/>
          <p:nvPr/>
        </p:nvSpPr>
        <p:spPr>
          <a:xfrm>
            <a:off x="1531917" y="78651"/>
            <a:ext cx="7612083" cy="707886"/>
          </a:xfrm>
          <a:prstGeom prst="rect">
            <a:avLst/>
          </a:prstGeom>
        </p:spPr>
        <p:txBody>
          <a:bodyPr wrap="square">
            <a:spAutoFit/>
          </a:bodyPr>
          <a:lstStyle/>
          <a:p>
            <a:pPr algn="r"/>
            <a:r>
              <a:rPr lang="es-EC" sz="2000" b="1" i="1" dirty="0"/>
              <a:t>“Planificación del Desarrollo y Ordenamiento Territorial;</a:t>
            </a:r>
          </a:p>
          <a:p>
            <a:pPr algn="r"/>
            <a:r>
              <a:rPr lang="es-EC" sz="2000" b="1" i="1" dirty="0"/>
              <a:t>resultados, logros y retos en el </a:t>
            </a:r>
            <a:r>
              <a:rPr lang="es-EC" sz="2000" b="1" i="1" dirty="0" smtClean="0"/>
              <a:t>Ecuador”</a:t>
            </a:r>
            <a:endParaRPr lang="es-EC" sz="2000" b="1" dirty="0">
              <a:solidFill>
                <a:schemeClr val="tx1">
                  <a:lumMod val="75000"/>
                  <a:lumOff val="25000"/>
                </a:schemeClr>
              </a:solidFill>
            </a:endParaRPr>
          </a:p>
        </p:txBody>
      </p:sp>
      <p:grpSp>
        <p:nvGrpSpPr>
          <p:cNvPr id="3" name="Grupo 2"/>
          <p:cNvGrpSpPr/>
          <p:nvPr/>
        </p:nvGrpSpPr>
        <p:grpSpPr>
          <a:xfrm>
            <a:off x="125332" y="1729534"/>
            <a:ext cx="4355372" cy="4988835"/>
            <a:chOff x="4722732" y="1958134"/>
            <a:chExt cx="4355372" cy="4988835"/>
          </a:xfrm>
        </p:grpSpPr>
        <p:sp>
          <p:nvSpPr>
            <p:cNvPr id="12" name="Rectángulo 11"/>
            <p:cNvSpPr/>
            <p:nvPr/>
          </p:nvSpPr>
          <p:spPr>
            <a:xfrm>
              <a:off x="4722732" y="2573511"/>
              <a:ext cx="4355371" cy="341632"/>
            </a:xfrm>
            <a:prstGeom prst="rect">
              <a:avLst/>
            </a:prstGeom>
            <a:solidFill>
              <a:schemeClr val="tx2">
                <a:lumMod val="40000"/>
                <a:lumOff val="60000"/>
              </a:schemeClr>
            </a:solidFill>
          </p:spPr>
          <p:txBody>
            <a:bodyPr wrap="square">
              <a:spAutoFit/>
            </a:bodyPr>
            <a:lstStyle/>
            <a:p>
              <a:pPr algn="ctr">
                <a:lnSpc>
                  <a:spcPct val="90000"/>
                </a:lnSpc>
              </a:pPr>
              <a:r>
                <a:rPr lang="es-EC" b="1" dirty="0" smtClean="0">
                  <a:ea typeface="Calibri" pitchFamily="-108" charset="0"/>
                  <a:cs typeface="Calibri" pitchFamily="-108" charset="0"/>
                </a:rPr>
                <a:t>Consejos de planificación de los GAD </a:t>
              </a:r>
            </a:p>
          </p:txBody>
        </p:sp>
        <p:sp>
          <p:nvSpPr>
            <p:cNvPr id="14" name="Rectángulo 13"/>
            <p:cNvSpPr/>
            <p:nvPr/>
          </p:nvSpPr>
          <p:spPr>
            <a:xfrm>
              <a:off x="4722733" y="2915096"/>
              <a:ext cx="4355371" cy="4031873"/>
            </a:xfrm>
            <a:prstGeom prst="rect">
              <a:avLst/>
            </a:prstGeom>
            <a:solidFill>
              <a:schemeClr val="accent1">
                <a:lumMod val="20000"/>
                <a:lumOff val="80000"/>
              </a:schemeClr>
            </a:solidFill>
          </p:spPr>
          <p:txBody>
            <a:bodyPr wrap="square">
              <a:spAutoFit/>
            </a:bodyPr>
            <a:lstStyle/>
            <a:p>
              <a:pPr marL="285750" indent="-285750" algn="just">
                <a:buFont typeface="Arial" panose="020B0604020202020204" pitchFamily="34" charset="0"/>
                <a:buChar char="•"/>
              </a:pPr>
              <a:endParaRPr lang="es-EC" sz="1600" b="1" dirty="0">
                <a:ea typeface="Calibri" pitchFamily="-108" charset="0"/>
                <a:cs typeface="Calibri" pitchFamily="-108" charset="0"/>
              </a:endParaRPr>
            </a:p>
            <a:p>
              <a:pPr marL="342900" lvl="0" indent="-342900" algn="just">
                <a:buFont typeface="Arial" panose="020B0604020202020204" pitchFamily="34" charset="0"/>
                <a:buChar char="•"/>
              </a:pPr>
              <a:r>
                <a:rPr lang="es-EC" sz="1500" dirty="0" smtClean="0"/>
                <a:t>Participar </a:t>
              </a:r>
              <a:r>
                <a:rPr lang="es-EC" sz="1500" dirty="0"/>
                <a:t>en el proceso de formulación de los </a:t>
              </a:r>
              <a:r>
                <a:rPr lang="es-EC" sz="1500" dirty="0" smtClean="0"/>
                <a:t>PDOT y emitir la Resolución favorable sobre el mismo. </a:t>
              </a:r>
            </a:p>
            <a:p>
              <a:pPr marL="342900" lvl="0" indent="-342900" algn="just">
                <a:buFont typeface="Arial" panose="020B0604020202020204" pitchFamily="34" charset="0"/>
                <a:buChar char="•"/>
              </a:pPr>
              <a:endParaRPr lang="es-EC" sz="1500" dirty="0" smtClean="0"/>
            </a:p>
            <a:p>
              <a:pPr marL="342900" lvl="0" indent="-342900" algn="just">
                <a:buFont typeface="Arial" panose="020B0604020202020204" pitchFamily="34" charset="0"/>
                <a:buChar char="•"/>
              </a:pPr>
              <a:r>
                <a:rPr lang="es-EC" sz="1500" dirty="0" smtClean="0"/>
                <a:t>Velar </a:t>
              </a:r>
              <a:r>
                <a:rPr lang="es-EC" sz="1500" dirty="0"/>
                <a:t>por la </a:t>
              </a:r>
              <a:r>
                <a:rPr lang="es-EC" sz="1500" dirty="0" smtClean="0"/>
                <a:t>articulación con los planes </a:t>
              </a:r>
              <a:r>
                <a:rPr lang="es-EC" sz="1500" dirty="0"/>
                <a:t>de los demás niveles de gobierno y el PNBV</a:t>
              </a:r>
              <a:r>
                <a:rPr lang="es-EC" sz="1500" dirty="0" smtClean="0"/>
                <a:t>.</a:t>
              </a:r>
            </a:p>
            <a:p>
              <a:pPr marL="342900" lvl="0" indent="-342900" algn="just">
                <a:buFont typeface="Arial" panose="020B0604020202020204" pitchFamily="34" charset="0"/>
                <a:buChar char="•"/>
              </a:pPr>
              <a:endParaRPr lang="es-EC" sz="1500" dirty="0" smtClean="0"/>
            </a:p>
            <a:p>
              <a:pPr marL="342900" lvl="0" indent="-342900" algn="just">
                <a:buFont typeface="Arial" panose="020B0604020202020204" pitchFamily="34" charset="0"/>
                <a:buChar char="•"/>
              </a:pPr>
              <a:r>
                <a:rPr lang="es-EC" sz="1500" dirty="0" smtClean="0"/>
                <a:t>Verificar la coherencia de la programación presupuestaria cuatrianual y los planes de inversión del PDOT. </a:t>
              </a:r>
            </a:p>
            <a:p>
              <a:pPr marL="342900" lvl="0" indent="-342900" algn="just">
                <a:buFont typeface="Arial" panose="020B0604020202020204" pitchFamily="34" charset="0"/>
                <a:buChar char="•"/>
              </a:pPr>
              <a:endParaRPr lang="es-EC" sz="1500" dirty="0" smtClean="0"/>
            </a:p>
            <a:p>
              <a:pPr marL="342900" lvl="0" indent="-342900" algn="just">
                <a:buFont typeface="Arial" panose="020B0604020202020204" pitchFamily="34" charset="0"/>
                <a:buChar char="•"/>
              </a:pPr>
              <a:r>
                <a:rPr lang="es-EC" sz="1500" dirty="0" smtClean="0"/>
                <a:t>Conocer los informes de seguimiento y evaluación de los PDOT.</a:t>
              </a:r>
            </a:p>
            <a:p>
              <a:pPr marL="342900" lvl="0" indent="-342900" algn="just">
                <a:buFont typeface="Arial" panose="020B0604020202020204" pitchFamily="34" charset="0"/>
                <a:buChar char="•"/>
              </a:pPr>
              <a:endParaRPr lang="es-EC" sz="1500" dirty="0" smtClean="0"/>
            </a:p>
            <a:p>
              <a:pPr marL="342900" lvl="0" indent="-342900" algn="just">
                <a:buFont typeface="Arial" panose="020B0604020202020204" pitchFamily="34" charset="0"/>
                <a:buChar char="•"/>
              </a:pPr>
              <a:r>
                <a:rPr lang="es-EC" sz="1500" dirty="0" smtClean="0"/>
                <a:t>Delegar la representación técnica ante la Asamblea territorial. </a:t>
              </a:r>
              <a:endParaRPr lang="es-EC" sz="1500" dirty="0"/>
            </a:p>
          </p:txBody>
        </p:sp>
        <p:sp>
          <p:nvSpPr>
            <p:cNvPr id="18" name="Rectángulo 17"/>
            <p:cNvSpPr/>
            <p:nvPr/>
          </p:nvSpPr>
          <p:spPr>
            <a:xfrm>
              <a:off x="4870657" y="1958134"/>
              <a:ext cx="2606355" cy="3416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r">
                <a:lnSpc>
                  <a:spcPct val="90000"/>
                </a:lnSpc>
              </a:pPr>
              <a:r>
                <a:rPr lang="es-EC" dirty="0" smtClean="0">
                  <a:ea typeface="Calibri" pitchFamily="-108" charset="0"/>
                  <a:cs typeface="Calibri" pitchFamily="-108" charset="0"/>
                </a:rPr>
                <a:t>COPFP Art. 29: Funciones </a:t>
              </a:r>
              <a:endParaRPr lang="es-EC" dirty="0">
                <a:ea typeface="Calibri" pitchFamily="-108" charset="0"/>
                <a:cs typeface="Calibri" pitchFamily="-108" charset="0"/>
              </a:endParaRPr>
            </a:p>
          </p:txBody>
        </p:sp>
      </p:grpSp>
      <p:sp>
        <p:nvSpPr>
          <p:cNvPr id="19" name="Rectángulo 18"/>
          <p:cNvSpPr/>
          <p:nvPr/>
        </p:nvSpPr>
        <p:spPr>
          <a:xfrm>
            <a:off x="0" y="1021514"/>
            <a:ext cx="6879771" cy="424732"/>
          </a:xfrm>
          <a:prstGeom prst="rect">
            <a:avLst/>
          </a:prstGeom>
        </p:spPr>
        <p:txBody>
          <a:bodyPr wrap="square">
            <a:spAutoFit/>
          </a:bodyPr>
          <a:lstStyle/>
          <a:p>
            <a:pPr algn="just">
              <a:lnSpc>
                <a:spcPct val="90000"/>
              </a:lnSpc>
            </a:pPr>
            <a:r>
              <a:rPr lang="es-EC" sz="2400" b="1" u="sng" dirty="0" smtClean="0">
                <a:solidFill>
                  <a:schemeClr val="tx2"/>
                </a:solidFill>
                <a:ea typeface="Calibri" pitchFamily="-108" charset="0"/>
                <a:cs typeface="Calibri" pitchFamily="-108" charset="0"/>
              </a:rPr>
              <a:t> Fortalecimiento de la Planificación Participativa</a:t>
            </a:r>
            <a:endParaRPr lang="es-EC" sz="2400" dirty="0">
              <a:solidFill>
                <a:schemeClr val="tx2"/>
              </a:solidFill>
              <a:ea typeface="Calibri" pitchFamily="-108" charset="0"/>
              <a:cs typeface="Calibri" pitchFamily="-108" charset="0"/>
            </a:endParaRPr>
          </a:p>
        </p:txBody>
      </p:sp>
      <p:sp>
        <p:nvSpPr>
          <p:cNvPr id="20" name="Rectángulo 19"/>
          <p:cNvSpPr/>
          <p:nvPr/>
        </p:nvSpPr>
        <p:spPr>
          <a:xfrm>
            <a:off x="4696732" y="2684288"/>
            <a:ext cx="4355371" cy="4062651"/>
          </a:xfrm>
          <a:prstGeom prst="rect">
            <a:avLst/>
          </a:prstGeom>
          <a:solidFill>
            <a:schemeClr val="accent3">
              <a:lumMod val="20000"/>
              <a:lumOff val="80000"/>
            </a:schemeClr>
          </a:solidFill>
        </p:spPr>
        <p:txBody>
          <a:bodyPr wrap="square">
            <a:spAutoFit/>
          </a:bodyPr>
          <a:lstStyle/>
          <a:p>
            <a:pPr marL="285750" indent="-285750" algn="just">
              <a:buFont typeface="Arial" panose="020B0604020202020204" pitchFamily="34" charset="0"/>
              <a:buChar char="•"/>
            </a:pPr>
            <a:r>
              <a:rPr lang="es-EC" sz="1500" dirty="0" smtClean="0">
                <a:solidFill>
                  <a:srgbClr val="000000"/>
                </a:solidFill>
              </a:rPr>
              <a:t>Respetar </a:t>
            </a:r>
            <a:r>
              <a:rPr lang="es-EC" sz="1500" dirty="0">
                <a:solidFill>
                  <a:srgbClr val="000000"/>
                </a:solidFill>
              </a:rPr>
              <a:t>los derechos y exigir su cumplimiento, particularmente, en lo que corresponde a </a:t>
            </a:r>
            <a:r>
              <a:rPr lang="es-EC" sz="1500" dirty="0" smtClean="0">
                <a:solidFill>
                  <a:srgbClr val="000000"/>
                </a:solidFill>
              </a:rPr>
              <a:t>los servicios públicos.</a:t>
            </a:r>
          </a:p>
          <a:p>
            <a:pPr marL="285750" indent="-285750" algn="just">
              <a:buFont typeface="Arial" panose="020B0604020202020204" pitchFamily="34" charset="0"/>
              <a:buChar char="•"/>
            </a:pPr>
            <a:endParaRPr lang="es-EC" sz="1200" dirty="0">
              <a:solidFill>
                <a:srgbClr val="000000"/>
              </a:solidFill>
            </a:endParaRPr>
          </a:p>
          <a:p>
            <a:pPr marL="285750" indent="-285750" algn="just">
              <a:buFont typeface="Arial" panose="020B0604020202020204" pitchFamily="34" charset="0"/>
              <a:buChar char="•"/>
            </a:pPr>
            <a:r>
              <a:rPr lang="es-EC" sz="1500" dirty="0" smtClean="0">
                <a:solidFill>
                  <a:srgbClr val="000000"/>
                </a:solidFill>
              </a:rPr>
              <a:t>Proponer </a:t>
            </a:r>
            <a:r>
              <a:rPr lang="es-EC" sz="1500" dirty="0">
                <a:solidFill>
                  <a:srgbClr val="000000"/>
                </a:solidFill>
              </a:rPr>
              <a:t>agendas de desarrollo, planes, programas y políticas públicas </a:t>
            </a:r>
            <a:r>
              <a:rPr lang="es-EC" sz="1500" dirty="0" smtClean="0">
                <a:solidFill>
                  <a:srgbClr val="000000"/>
                </a:solidFill>
              </a:rPr>
              <a:t>locales.</a:t>
            </a:r>
          </a:p>
          <a:p>
            <a:pPr marL="285750" indent="-285750" algn="just">
              <a:buFont typeface="Arial" panose="020B0604020202020204" pitchFamily="34" charset="0"/>
              <a:buChar char="•"/>
            </a:pPr>
            <a:endParaRPr lang="es-EC" sz="1200" dirty="0">
              <a:solidFill>
                <a:srgbClr val="000000"/>
              </a:solidFill>
            </a:endParaRPr>
          </a:p>
          <a:p>
            <a:pPr marL="285750" indent="-285750" algn="just">
              <a:buFont typeface="Arial" panose="020B0604020202020204" pitchFamily="34" charset="0"/>
              <a:buChar char="•"/>
            </a:pPr>
            <a:r>
              <a:rPr lang="es-EC" sz="1500" dirty="0" smtClean="0">
                <a:solidFill>
                  <a:srgbClr val="000000"/>
                </a:solidFill>
              </a:rPr>
              <a:t>Promover </a:t>
            </a:r>
            <a:r>
              <a:rPr lang="es-EC" sz="1500" dirty="0">
                <a:solidFill>
                  <a:srgbClr val="000000"/>
                </a:solidFill>
              </a:rPr>
              <a:t>la organización social y la formación de la </a:t>
            </a:r>
            <a:r>
              <a:rPr lang="es-EC" sz="1500" dirty="0" smtClean="0">
                <a:solidFill>
                  <a:srgbClr val="000000"/>
                </a:solidFill>
              </a:rPr>
              <a:t>ciudadanía relación a la participación </a:t>
            </a:r>
            <a:r>
              <a:rPr lang="es-EC" sz="1500" dirty="0">
                <a:solidFill>
                  <a:srgbClr val="000000"/>
                </a:solidFill>
              </a:rPr>
              <a:t>y el control </a:t>
            </a:r>
            <a:r>
              <a:rPr lang="es-EC" sz="1500" dirty="0" smtClean="0">
                <a:solidFill>
                  <a:srgbClr val="000000"/>
                </a:solidFill>
              </a:rPr>
              <a:t>social.</a:t>
            </a:r>
          </a:p>
          <a:p>
            <a:pPr marL="285750" indent="-285750" algn="just">
              <a:buFont typeface="Arial" panose="020B0604020202020204" pitchFamily="34" charset="0"/>
              <a:buChar char="•"/>
            </a:pPr>
            <a:endParaRPr lang="es-EC" sz="1200" dirty="0">
              <a:solidFill>
                <a:srgbClr val="000000"/>
              </a:solidFill>
            </a:endParaRPr>
          </a:p>
          <a:p>
            <a:pPr marL="285750" indent="-285750" algn="just">
              <a:buFont typeface="Arial" panose="020B0604020202020204" pitchFamily="34" charset="0"/>
              <a:buChar char="•"/>
            </a:pPr>
            <a:r>
              <a:rPr lang="es-EC" sz="1500" dirty="0" smtClean="0">
                <a:solidFill>
                  <a:srgbClr val="000000"/>
                </a:solidFill>
              </a:rPr>
              <a:t>Organizar </a:t>
            </a:r>
            <a:r>
              <a:rPr lang="es-EC" sz="1500" dirty="0">
                <a:solidFill>
                  <a:srgbClr val="000000"/>
                </a:solidFill>
              </a:rPr>
              <a:t>el ejercicio de rendición de cuentas al que estén </a:t>
            </a:r>
            <a:r>
              <a:rPr lang="es-EC" sz="1500" dirty="0" smtClean="0">
                <a:solidFill>
                  <a:srgbClr val="000000"/>
                </a:solidFill>
              </a:rPr>
              <a:t>obligadas las </a:t>
            </a:r>
            <a:r>
              <a:rPr lang="es-EC" sz="1500" dirty="0">
                <a:solidFill>
                  <a:srgbClr val="000000"/>
                </a:solidFill>
              </a:rPr>
              <a:t>autoridades electas</a:t>
            </a:r>
            <a:r>
              <a:rPr lang="es-EC" sz="1500" dirty="0" smtClean="0">
                <a:solidFill>
                  <a:srgbClr val="000000"/>
                </a:solidFill>
              </a:rPr>
              <a:t>;</a:t>
            </a:r>
          </a:p>
          <a:p>
            <a:pPr marL="285750" indent="-285750" algn="just">
              <a:buFont typeface="Arial" panose="020B0604020202020204" pitchFamily="34" charset="0"/>
              <a:buChar char="•"/>
            </a:pPr>
            <a:endParaRPr lang="es-EC" sz="1200" dirty="0">
              <a:solidFill>
                <a:srgbClr val="000000"/>
              </a:solidFill>
            </a:endParaRPr>
          </a:p>
          <a:p>
            <a:pPr marL="285750" indent="-285750" algn="just">
              <a:buFont typeface="Arial" panose="020B0604020202020204" pitchFamily="34" charset="0"/>
              <a:buChar char="•"/>
            </a:pPr>
            <a:r>
              <a:rPr lang="es-EC" sz="1500" dirty="0" smtClean="0">
                <a:solidFill>
                  <a:srgbClr val="000000"/>
                </a:solidFill>
              </a:rPr>
              <a:t>Propiciar </a:t>
            </a:r>
            <a:r>
              <a:rPr lang="es-EC" sz="1500" dirty="0">
                <a:solidFill>
                  <a:srgbClr val="000000"/>
                </a:solidFill>
              </a:rPr>
              <a:t>el debate, la deliberación y concertación sobre asuntos de interés </a:t>
            </a:r>
            <a:r>
              <a:rPr lang="es-EC" sz="1500" dirty="0" smtClean="0">
                <a:solidFill>
                  <a:srgbClr val="000000"/>
                </a:solidFill>
              </a:rPr>
              <a:t>general.</a:t>
            </a:r>
          </a:p>
          <a:p>
            <a:pPr marL="285750" indent="-285750" algn="just">
              <a:buFont typeface="Arial" panose="020B0604020202020204" pitchFamily="34" charset="0"/>
              <a:buChar char="•"/>
            </a:pPr>
            <a:endParaRPr lang="es-EC" sz="1200" dirty="0" smtClean="0">
              <a:solidFill>
                <a:srgbClr val="000000"/>
              </a:solidFill>
            </a:endParaRPr>
          </a:p>
          <a:p>
            <a:pPr marL="285750" indent="-285750" algn="just">
              <a:buFont typeface="Arial" panose="020B0604020202020204" pitchFamily="34" charset="0"/>
              <a:buChar char="•"/>
            </a:pPr>
            <a:r>
              <a:rPr lang="es-EC" sz="1500" dirty="0" smtClean="0">
                <a:solidFill>
                  <a:srgbClr val="000000"/>
                </a:solidFill>
              </a:rPr>
              <a:t>Ejecutar </a:t>
            </a:r>
            <a:r>
              <a:rPr lang="es-EC" sz="1500" dirty="0">
                <a:solidFill>
                  <a:srgbClr val="000000"/>
                </a:solidFill>
              </a:rPr>
              <a:t>el correspondiente control </a:t>
            </a:r>
            <a:r>
              <a:rPr lang="es-EC" sz="1500" dirty="0" smtClean="0">
                <a:solidFill>
                  <a:srgbClr val="000000"/>
                </a:solidFill>
              </a:rPr>
              <a:t>social.</a:t>
            </a:r>
            <a:endParaRPr lang="es-EC" sz="1500" dirty="0"/>
          </a:p>
        </p:txBody>
      </p:sp>
      <p:sp>
        <p:nvSpPr>
          <p:cNvPr id="21" name="Rectángulo 20"/>
          <p:cNvSpPr/>
          <p:nvPr/>
        </p:nvSpPr>
        <p:spPr>
          <a:xfrm>
            <a:off x="4696732" y="2327615"/>
            <a:ext cx="4355371" cy="341632"/>
          </a:xfrm>
          <a:prstGeom prst="rect">
            <a:avLst/>
          </a:prstGeom>
          <a:solidFill>
            <a:schemeClr val="accent3">
              <a:lumMod val="75000"/>
            </a:schemeClr>
          </a:solidFill>
        </p:spPr>
        <p:txBody>
          <a:bodyPr wrap="square">
            <a:spAutoFit/>
          </a:bodyPr>
          <a:lstStyle/>
          <a:p>
            <a:pPr algn="ctr">
              <a:lnSpc>
                <a:spcPct val="90000"/>
              </a:lnSpc>
            </a:pPr>
            <a:r>
              <a:rPr lang="es-EC" b="1" dirty="0" smtClean="0">
                <a:ea typeface="Calibri" pitchFamily="-108" charset="0"/>
                <a:cs typeface="Calibri" pitchFamily="-108" charset="0"/>
              </a:rPr>
              <a:t>Asambleas locales</a:t>
            </a:r>
          </a:p>
        </p:txBody>
      </p:sp>
      <p:sp>
        <p:nvSpPr>
          <p:cNvPr id="23" name="Rectángulo 22"/>
          <p:cNvSpPr/>
          <p:nvPr/>
        </p:nvSpPr>
        <p:spPr>
          <a:xfrm>
            <a:off x="4696732" y="1661999"/>
            <a:ext cx="3207738" cy="5909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a:lnSpc>
                <a:spcPct val="90000"/>
              </a:lnSpc>
            </a:pPr>
            <a:r>
              <a:rPr lang="es-EC" dirty="0" smtClean="0">
                <a:ea typeface="Calibri" pitchFamily="-108" charset="0"/>
                <a:cs typeface="Calibri" pitchFamily="-108" charset="0"/>
              </a:rPr>
              <a:t>Ley de Participación Ciudadana </a:t>
            </a:r>
          </a:p>
          <a:p>
            <a:pPr>
              <a:lnSpc>
                <a:spcPct val="90000"/>
              </a:lnSpc>
            </a:pPr>
            <a:r>
              <a:rPr lang="es-EC" dirty="0" smtClean="0">
                <a:ea typeface="Calibri" pitchFamily="-108" charset="0"/>
                <a:cs typeface="Calibri" pitchFamily="-108" charset="0"/>
              </a:rPr>
              <a:t>Art. 60 : Funciones </a:t>
            </a:r>
            <a:endParaRPr lang="es-EC" dirty="0">
              <a:ea typeface="Calibri" pitchFamily="-108" charset="0"/>
              <a:cs typeface="Calibri" pitchFamily="-108" charset="0"/>
            </a:endParaRPr>
          </a:p>
        </p:txBody>
      </p:sp>
    </p:spTree>
    <p:extLst>
      <p:ext uri="{BB962C8B-B14F-4D97-AF65-F5344CB8AC3E}">
        <p14:creationId xmlns:p14="http://schemas.microsoft.com/office/powerpoint/2010/main" val="6746344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image3.jpeg"/>
          <p:cNvPicPr>
            <a:picLocks noChangeAspect="1" noChangeArrowheads="1"/>
          </p:cNvPicPr>
          <p:nvPr/>
        </p:nvPicPr>
        <p:blipFill rotWithShape="1">
          <a:blip r:embed="rId3">
            <a:extLst>
              <a:ext uri="{28A0092B-C50C-407E-A947-70E740481C1C}">
                <a14:useLocalDpi xmlns:a14="http://schemas.microsoft.com/office/drawing/2010/main" val="0"/>
              </a:ext>
            </a:extLst>
          </a:blip>
          <a:srcRect l="5566" t="5242" r="14588" b="3790"/>
          <a:stretch/>
        </p:blipFill>
        <p:spPr bwMode="auto">
          <a:xfrm>
            <a:off x="3970784" y="1815420"/>
            <a:ext cx="5065872" cy="409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redondeado 3"/>
          <p:cNvSpPr/>
          <p:nvPr/>
        </p:nvSpPr>
        <p:spPr>
          <a:xfrm>
            <a:off x="7260116" y="829339"/>
            <a:ext cx="2001063" cy="553539"/>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000" b="1" dirty="0" smtClean="0">
                <a:solidFill>
                  <a:schemeClr val="tx1"/>
                </a:solidFill>
                <a:latin typeface="Arial Black"/>
                <a:cs typeface="Arial Black"/>
              </a:rPr>
              <a:t>Resultados</a:t>
            </a:r>
            <a:endParaRPr lang="es-EC" sz="2000" b="1" dirty="0">
              <a:solidFill>
                <a:schemeClr val="tx1"/>
              </a:solidFill>
              <a:latin typeface="Arial Black"/>
              <a:cs typeface="Arial Black"/>
            </a:endParaRPr>
          </a:p>
        </p:txBody>
      </p:sp>
      <p:cxnSp>
        <p:nvCxnSpPr>
          <p:cNvPr id="5" name="Conector recto 4"/>
          <p:cNvCxnSpPr/>
          <p:nvPr/>
        </p:nvCxnSpPr>
        <p:spPr>
          <a:xfrm>
            <a:off x="2671948" y="798412"/>
            <a:ext cx="6472052"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ángulo 5"/>
          <p:cNvSpPr/>
          <p:nvPr/>
        </p:nvSpPr>
        <p:spPr>
          <a:xfrm>
            <a:off x="1531917" y="78651"/>
            <a:ext cx="7612083" cy="707886"/>
          </a:xfrm>
          <a:prstGeom prst="rect">
            <a:avLst/>
          </a:prstGeom>
        </p:spPr>
        <p:txBody>
          <a:bodyPr wrap="square">
            <a:spAutoFit/>
          </a:bodyPr>
          <a:lstStyle/>
          <a:p>
            <a:pPr algn="r"/>
            <a:r>
              <a:rPr lang="es-EC" sz="2000" b="1" i="1" dirty="0"/>
              <a:t>“Planificación del Desarrollo y Ordenamiento Territorial;</a:t>
            </a:r>
          </a:p>
          <a:p>
            <a:pPr algn="r"/>
            <a:r>
              <a:rPr lang="es-EC" sz="2000" b="1" i="1" dirty="0"/>
              <a:t>resultados, logros y retos en el </a:t>
            </a:r>
            <a:r>
              <a:rPr lang="es-EC" sz="2000" b="1" i="1" dirty="0" smtClean="0"/>
              <a:t>Ecuador”</a:t>
            </a:r>
            <a:endParaRPr lang="es-EC" sz="2000" b="1" dirty="0">
              <a:solidFill>
                <a:schemeClr val="tx1">
                  <a:lumMod val="75000"/>
                  <a:lumOff val="25000"/>
                </a:schemeClr>
              </a:solidFill>
            </a:endParaRPr>
          </a:p>
        </p:txBody>
      </p:sp>
      <p:sp>
        <p:nvSpPr>
          <p:cNvPr id="52" name="CuadroTexto 51"/>
          <p:cNvSpPr txBox="1"/>
          <p:nvPr/>
        </p:nvSpPr>
        <p:spPr>
          <a:xfrm>
            <a:off x="4891313" y="1424534"/>
            <a:ext cx="4503836" cy="461665"/>
          </a:xfrm>
          <a:prstGeom prst="rect">
            <a:avLst/>
          </a:prstGeom>
          <a:noFill/>
        </p:spPr>
        <p:txBody>
          <a:bodyPr wrap="square" rtlCol="0">
            <a:spAutoFit/>
          </a:bodyPr>
          <a:lstStyle/>
          <a:p>
            <a:r>
              <a:rPr lang="es-EC" sz="2400" b="1" dirty="0" smtClean="0">
                <a:solidFill>
                  <a:schemeClr val="tx2"/>
                </a:solidFill>
              </a:rPr>
              <a:t>Reporte PDOT GAD Provinciales </a:t>
            </a:r>
            <a:endParaRPr lang="es-EC" sz="2400" b="1" dirty="0">
              <a:solidFill>
                <a:schemeClr val="tx2"/>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3244414072"/>
              </p:ext>
            </p:extLst>
          </p:nvPr>
        </p:nvGraphicFramePr>
        <p:xfrm>
          <a:off x="123769" y="1815420"/>
          <a:ext cx="3758626" cy="1154380"/>
        </p:xfrm>
        <a:graphic>
          <a:graphicData uri="http://schemas.openxmlformats.org/drawingml/2006/table">
            <a:tbl>
              <a:tblPr firstRow="1" firstCol="1" lastRow="1" bandRow="1">
                <a:tableStyleId>{5C22544A-7EE6-4342-B048-85BDC9FD1C3A}</a:tableStyleId>
              </a:tblPr>
              <a:tblGrid>
                <a:gridCol w="1029232"/>
                <a:gridCol w="762967"/>
                <a:gridCol w="551032"/>
                <a:gridCol w="788732"/>
                <a:gridCol w="626663"/>
              </a:tblGrid>
              <a:tr h="221568">
                <a:tc rowSpan="2">
                  <a:txBody>
                    <a:bodyPr/>
                    <a:lstStyle/>
                    <a:p>
                      <a:pPr algn="ctr">
                        <a:lnSpc>
                          <a:spcPct val="107000"/>
                        </a:lnSpc>
                        <a:spcAft>
                          <a:spcPts val="0"/>
                        </a:spcAft>
                      </a:pPr>
                      <a:r>
                        <a:rPr lang="es-EC" sz="1400" dirty="0">
                          <a:effectLst/>
                        </a:rPr>
                        <a:t>Reporte</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905" marR="66905" marT="0" marB="0" anchor="ctr"/>
                </a:tc>
                <a:tc gridSpan="2">
                  <a:txBody>
                    <a:bodyPr/>
                    <a:lstStyle/>
                    <a:p>
                      <a:pPr algn="ctr">
                        <a:lnSpc>
                          <a:spcPct val="107000"/>
                        </a:lnSpc>
                        <a:spcAft>
                          <a:spcPts val="0"/>
                        </a:spcAft>
                      </a:pPr>
                      <a:r>
                        <a:rPr lang="es-EC" sz="1400" dirty="0">
                          <a:effectLst/>
                        </a:rPr>
                        <a:t>08-ago-15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905" marR="66905" marT="0" marB="0" anchor="ctr"/>
                </a:tc>
                <a:tc hMerge="1">
                  <a:txBody>
                    <a:bodyPr/>
                    <a:lstStyle/>
                    <a:p>
                      <a:endParaRPr lang="es-EC"/>
                    </a:p>
                  </a:txBody>
                  <a:tcPr/>
                </a:tc>
                <a:tc gridSpan="2">
                  <a:txBody>
                    <a:bodyPr/>
                    <a:lstStyle/>
                    <a:p>
                      <a:pPr algn="ctr">
                        <a:lnSpc>
                          <a:spcPct val="107000"/>
                        </a:lnSpc>
                        <a:spcAft>
                          <a:spcPts val="0"/>
                        </a:spcAft>
                      </a:pPr>
                      <a:r>
                        <a:rPr lang="es-EC" sz="1400" dirty="0">
                          <a:effectLst/>
                        </a:rPr>
                        <a:t>16-may-16</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905" marR="66905" marT="0" marB="0" anchor="ctr"/>
                </a:tc>
                <a:tc hMerge="1">
                  <a:txBody>
                    <a:bodyPr/>
                    <a:lstStyle/>
                    <a:p>
                      <a:endParaRPr lang="es-EC"/>
                    </a:p>
                  </a:txBody>
                  <a:tcPr/>
                </a:tc>
              </a:tr>
              <a:tr h="233203">
                <a:tc vMerge="1">
                  <a:txBody>
                    <a:bodyPr/>
                    <a:lstStyle/>
                    <a:p>
                      <a:endParaRPr lang="es-EC"/>
                    </a:p>
                  </a:txBody>
                  <a:tcPr/>
                </a:tc>
                <a:tc>
                  <a:txBody>
                    <a:bodyPr/>
                    <a:lstStyle/>
                    <a:p>
                      <a:pPr algn="ctr">
                        <a:lnSpc>
                          <a:spcPct val="107000"/>
                        </a:lnSpc>
                        <a:spcAft>
                          <a:spcPts val="0"/>
                        </a:spcAft>
                      </a:pPr>
                      <a:r>
                        <a:rPr lang="es-EC" sz="1400" b="1" dirty="0" smtClean="0">
                          <a:effectLst/>
                          <a:latin typeface="+mn-lt"/>
                          <a:ea typeface="+mn-ea"/>
                          <a:cs typeface="+mn-cs"/>
                        </a:rPr>
                        <a:t>#</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905" marR="66905" marT="0" marB="0" anchor="ctr"/>
                </a:tc>
                <a:tc>
                  <a:txBody>
                    <a:bodyPr/>
                    <a:lstStyle/>
                    <a:p>
                      <a:pPr algn="ctr">
                        <a:lnSpc>
                          <a:spcPct val="107000"/>
                        </a:lnSpc>
                        <a:spcAft>
                          <a:spcPts val="0"/>
                        </a:spcAft>
                      </a:pPr>
                      <a:r>
                        <a:rPr lang="es-EC" sz="1400" b="1" dirty="0">
                          <a:effectLst/>
                        </a:rPr>
                        <a:t>%</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905" marR="66905" marT="0" marB="0" anchor="ctr"/>
                </a:tc>
                <a:tc>
                  <a:txBody>
                    <a:bodyPr/>
                    <a:lstStyle/>
                    <a:p>
                      <a:pPr algn="ctr">
                        <a:lnSpc>
                          <a:spcPct val="107000"/>
                        </a:lnSpc>
                        <a:spcAft>
                          <a:spcPts val="0"/>
                        </a:spcAft>
                      </a:pPr>
                      <a:r>
                        <a:rPr lang="es-EC" sz="1400" b="1" dirty="0" smtClean="0">
                          <a:effectLst/>
                        </a:rPr>
                        <a:t>#</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905" marR="66905" marT="0" marB="0" anchor="ctr"/>
                </a:tc>
                <a:tc>
                  <a:txBody>
                    <a:bodyPr/>
                    <a:lstStyle/>
                    <a:p>
                      <a:pPr algn="ctr">
                        <a:lnSpc>
                          <a:spcPct val="107000"/>
                        </a:lnSpc>
                        <a:spcAft>
                          <a:spcPts val="0"/>
                        </a:spcAft>
                      </a:pPr>
                      <a:r>
                        <a:rPr lang="es-EC" sz="1400" b="1" dirty="0">
                          <a:effectLst/>
                        </a:rPr>
                        <a:t>%</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905" marR="66905" marT="0" marB="0" anchor="ctr"/>
                </a:tc>
              </a:tr>
              <a:tr h="233203">
                <a:tc>
                  <a:txBody>
                    <a:bodyPr/>
                    <a:lstStyle/>
                    <a:p>
                      <a:pPr algn="ctr">
                        <a:lnSpc>
                          <a:spcPct val="107000"/>
                        </a:lnSpc>
                        <a:spcAft>
                          <a:spcPts val="0"/>
                        </a:spcAft>
                      </a:pPr>
                      <a:r>
                        <a:rPr lang="es-EC" sz="1400">
                          <a:effectLst/>
                        </a:rPr>
                        <a:t>Completo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6905" marR="66905" marT="0" marB="0" anchor="ctr"/>
                </a:tc>
                <a:tc>
                  <a:txBody>
                    <a:bodyPr/>
                    <a:lstStyle/>
                    <a:p>
                      <a:pPr algn="ctr">
                        <a:lnSpc>
                          <a:spcPct val="107000"/>
                        </a:lnSpc>
                        <a:spcAft>
                          <a:spcPts val="0"/>
                        </a:spcAft>
                      </a:pPr>
                      <a:r>
                        <a:rPr lang="es-EC" sz="1400" dirty="0">
                          <a:effectLst/>
                        </a:rPr>
                        <a:t>12</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905" marR="66905" marT="0" marB="0" anchor="ctr"/>
                </a:tc>
                <a:tc>
                  <a:txBody>
                    <a:bodyPr/>
                    <a:lstStyle/>
                    <a:p>
                      <a:pPr algn="ctr">
                        <a:lnSpc>
                          <a:spcPct val="107000"/>
                        </a:lnSpc>
                        <a:spcAft>
                          <a:spcPts val="0"/>
                        </a:spcAft>
                      </a:pPr>
                      <a:r>
                        <a:rPr lang="es-EC" sz="1400">
                          <a:effectLst/>
                        </a:rPr>
                        <a:t>53%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6905" marR="66905" marT="0" marB="0" anchor="ctr"/>
                </a:tc>
                <a:tc>
                  <a:txBody>
                    <a:bodyPr/>
                    <a:lstStyle/>
                    <a:p>
                      <a:pPr algn="ctr">
                        <a:lnSpc>
                          <a:spcPct val="107000"/>
                        </a:lnSpc>
                        <a:spcAft>
                          <a:spcPts val="0"/>
                        </a:spcAft>
                      </a:pPr>
                      <a:r>
                        <a:rPr lang="es-EC" sz="1400">
                          <a:effectLst/>
                        </a:rPr>
                        <a:t>21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6905" marR="66905" marT="0" marB="0" anchor="ctr"/>
                </a:tc>
                <a:tc>
                  <a:txBody>
                    <a:bodyPr/>
                    <a:lstStyle/>
                    <a:p>
                      <a:pPr algn="ctr">
                        <a:lnSpc>
                          <a:spcPct val="107000"/>
                        </a:lnSpc>
                        <a:spcAft>
                          <a:spcPts val="0"/>
                        </a:spcAft>
                      </a:pPr>
                      <a:r>
                        <a:rPr lang="es-EC" sz="1400">
                          <a:effectLst/>
                        </a:rPr>
                        <a:t>91%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6905" marR="66905" marT="0" marB="0" anchor="ctr"/>
                </a:tc>
              </a:tr>
              <a:tr h="233203">
                <a:tc>
                  <a:txBody>
                    <a:bodyPr/>
                    <a:lstStyle/>
                    <a:p>
                      <a:pPr algn="ctr">
                        <a:lnSpc>
                          <a:spcPct val="107000"/>
                        </a:lnSpc>
                        <a:spcAft>
                          <a:spcPts val="0"/>
                        </a:spcAft>
                      </a:pPr>
                      <a:r>
                        <a:rPr lang="es-EC" sz="1400">
                          <a:effectLst/>
                        </a:rPr>
                        <a:t>Incompleto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6905" marR="66905" marT="0" marB="0" anchor="ctr"/>
                </a:tc>
                <a:tc>
                  <a:txBody>
                    <a:bodyPr/>
                    <a:lstStyle/>
                    <a:p>
                      <a:pPr algn="ctr">
                        <a:lnSpc>
                          <a:spcPct val="107000"/>
                        </a:lnSpc>
                        <a:spcAft>
                          <a:spcPts val="0"/>
                        </a:spcAft>
                      </a:pPr>
                      <a:r>
                        <a:rPr lang="es-EC" sz="1400" dirty="0">
                          <a:effectLst/>
                        </a:rPr>
                        <a:t>11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905" marR="66905" marT="0" marB="0" anchor="ctr"/>
                </a:tc>
                <a:tc>
                  <a:txBody>
                    <a:bodyPr/>
                    <a:lstStyle/>
                    <a:p>
                      <a:pPr algn="ctr">
                        <a:lnSpc>
                          <a:spcPct val="107000"/>
                        </a:lnSpc>
                        <a:spcAft>
                          <a:spcPts val="0"/>
                        </a:spcAft>
                      </a:pPr>
                      <a:r>
                        <a:rPr lang="es-EC" sz="1400" dirty="0">
                          <a:effectLst/>
                        </a:rPr>
                        <a:t>47%</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905" marR="66905" marT="0" marB="0" anchor="ctr"/>
                </a:tc>
                <a:tc>
                  <a:txBody>
                    <a:bodyPr/>
                    <a:lstStyle/>
                    <a:p>
                      <a:pPr algn="ctr">
                        <a:lnSpc>
                          <a:spcPct val="107000"/>
                        </a:lnSpc>
                        <a:spcAft>
                          <a:spcPts val="0"/>
                        </a:spcAft>
                      </a:pPr>
                      <a:r>
                        <a:rPr lang="es-EC" sz="1400">
                          <a:effectLst/>
                        </a:rPr>
                        <a:t>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6905" marR="66905" marT="0" marB="0" anchor="ctr"/>
                </a:tc>
                <a:tc>
                  <a:txBody>
                    <a:bodyPr/>
                    <a:lstStyle/>
                    <a:p>
                      <a:pPr algn="ctr">
                        <a:lnSpc>
                          <a:spcPct val="107000"/>
                        </a:lnSpc>
                        <a:spcAft>
                          <a:spcPts val="0"/>
                        </a:spcAft>
                      </a:pPr>
                      <a:r>
                        <a:rPr lang="es-EC" sz="1400">
                          <a:effectLst/>
                        </a:rPr>
                        <a:t>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6905" marR="66905" marT="0" marB="0" anchor="ctr"/>
                </a:tc>
              </a:tr>
              <a:tr h="233203">
                <a:tc>
                  <a:txBody>
                    <a:bodyPr/>
                    <a:lstStyle/>
                    <a:p>
                      <a:pPr algn="ctr">
                        <a:lnSpc>
                          <a:spcPct val="107000"/>
                        </a:lnSpc>
                        <a:spcAft>
                          <a:spcPts val="0"/>
                        </a:spcAft>
                      </a:pPr>
                      <a:r>
                        <a:rPr lang="es-EC" sz="1400">
                          <a:effectLst/>
                        </a:rPr>
                        <a:t>Totales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6905" marR="66905" marT="0" marB="0" anchor="ctr"/>
                </a:tc>
                <a:tc>
                  <a:txBody>
                    <a:bodyPr/>
                    <a:lstStyle/>
                    <a:p>
                      <a:pPr algn="ctr">
                        <a:lnSpc>
                          <a:spcPct val="107000"/>
                        </a:lnSpc>
                        <a:spcAft>
                          <a:spcPts val="0"/>
                        </a:spcAft>
                      </a:pPr>
                      <a:r>
                        <a:rPr lang="es-EC" sz="1400" dirty="0">
                          <a:effectLst/>
                        </a:rPr>
                        <a:t>23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905" marR="66905" marT="0" marB="0" anchor="ctr"/>
                </a:tc>
                <a:tc>
                  <a:txBody>
                    <a:bodyPr/>
                    <a:lstStyle/>
                    <a:p>
                      <a:pPr algn="ctr">
                        <a:lnSpc>
                          <a:spcPct val="107000"/>
                        </a:lnSpc>
                        <a:spcAft>
                          <a:spcPts val="0"/>
                        </a:spcAft>
                      </a:pPr>
                      <a:r>
                        <a:rPr lang="es-EC" sz="1400" dirty="0">
                          <a:effectLst/>
                        </a:rPr>
                        <a:t>100%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905" marR="66905" marT="0" marB="0" anchor="ctr"/>
                </a:tc>
                <a:tc>
                  <a:txBody>
                    <a:bodyPr/>
                    <a:lstStyle/>
                    <a:p>
                      <a:pPr algn="ctr">
                        <a:lnSpc>
                          <a:spcPct val="107000"/>
                        </a:lnSpc>
                        <a:spcAft>
                          <a:spcPts val="0"/>
                        </a:spcAft>
                      </a:pPr>
                      <a:r>
                        <a:rPr lang="es-EC" sz="1400">
                          <a:effectLst/>
                        </a:rPr>
                        <a:t>23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6905" marR="66905" marT="0" marB="0" anchor="ctr"/>
                </a:tc>
                <a:tc>
                  <a:txBody>
                    <a:bodyPr/>
                    <a:lstStyle/>
                    <a:p>
                      <a:pPr algn="ctr">
                        <a:lnSpc>
                          <a:spcPct val="107000"/>
                        </a:lnSpc>
                        <a:spcAft>
                          <a:spcPts val="0"/>
                        </a:spcAft>
                      </a:pPr>
                      <a:r>
                        <a:rPr lang="es-EC" sz="1400" dirty="0">
                          <a:effectLst/>
                        </a:rPr>
                        <a:t>100%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905" marR="66905" marT="0" marB="0" anchor="ctr"/>
                </a:tc>
              </a:tr>
            </a:tbl>
          </a:graphicData>
        </a:graphic>
      </p:graphicFrame>
      <p:grpSp>
        <p:nvGrpSpPr>
          <p:cNvPr id="54" name="Grupo 53"/>
          <p:cNvGrpSpPr/>
          <p:nvPr/>
        </p:nvGrpSpPr>
        <p:grpSpPr>
          <a:xfrm>
            <a:off x="-389242" y="3301042"/>
            <a:ext cx="4653018" cy="2919959"/>
            <a:chOff x="-4242107" y="538265"/>
            <a:chExt cx="4572000" cy="2869116"/>
          </a:xfrm>
        </p:grpSpPr>
        <p:graphicFrame>
          <p:nvGraphicFramePr>
            <p:cNvPr id="55" name="Gráfico 54"/>
            <p:cNvGraphicFramePr>
              <a:graphicFrameLocks/>
            </p:cNvGraphicFramePr>
            <p:nvPr>
              <p:extLst>
                <p:ext uri="{D42A27DB-BD31-4B8C-83A1-F6EECF244321}">
                  <p14:modId xmlns:p14="http://schemas.microsoft.com/office/powerpoint/2010/main" val="4132719583"/>
                </p:ext>
              </p:extLst>
            </p:nvPr>
          </p:nvGraphicFramePr>
          <p:xfrm>
            <a:off x="-4242107" y="664181"/>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56" name="CuadroTexto 55"/>
            <p:cNvSpPr txBox="1"/>
            <p:nvPr/>
          </p:nvSpPr>
          <p:spPr>
            <a:xfrm>
              <a:off x="-2847971" y="2404135"/>
              <a:ext cx="528199" cy="325881"/>
            </a:xfrm>
            <a:prstGeom prst="rect">
              <a:avLst/>
            </a:prstGeom>
            <a:noFill/>
          </p:spPr>
          <p:txBody>
            <a:bodyPr wrap="none" rtlCol="0">
              <a:spAutoFit/>
            </a:bodyPr>
            <a:lstStyle/>
            <a:p>
              <a:r>
                <a:rPr lang="es-EC" sz="1400" b="1" dirty="0" smtClean="0"/>
                <a:t>53%</a:t>
              </a:r>
              <a:endParaRPr lang="es-EC" sz="1400" b="1" dirty="0"/>
            </a:p>
          </p:txBody>
        </p:sp>
        <p:sp>
          <p:nvSpPr>
            <p:cNvPr id="57" name="CuadroTexto 56"/>
            <p:cNvSpPr txBox="1"/>
            <p:nvPr/>
          </p:nvSpPr>
          <p:spPr>
            <a:xfrm>
              <a:off x="-3653237" y="2404135"/>
              <a:ext cx="528199" cy="325881"/>
            </a:xfrm>
            <a:prstGeom prst="rect">
              <a:avLst/>
            </a:prstGeom>
            <a:noFill/>
          </p:spPr>
          <p:txBody>
            <a:bodyPr wrap="none" rtlCol="0">
              <a:spAutoFit/>
            </a:bodyPr>
            <a:lstStyle/>
            <a:p>
              <a:r>
                <a:rPr lang="es-EC" sz="1400" b="1" dirty="0" smtClean="0"/>
                <a:t>47%</a:t>
              </a:r>
              <a:endParaRPr lang="es-EC" sz="1400" b="1" dirty="0"/>
            </a:p>
          </p:txBody>
        </p:sp>
        <p:sp>
          <p:nvSpPr>
            <p:cNvPr id="58" name="CuadroTexto 57"/>
            <p:cNvSpPr txBox="1"/>
            <p:nvPr/>
          </p:nvSpPr>
          <p:spPr>
            <a:xfrm>
              <a:off x="-695334" y="2404135"/>
              <a:ext cx="528199" cy="325881"/>
            </a:xfrm>
            <a:prstGeom prst="rect">
              <a:avLst/>
            </a:prstGeom>
            <a:noFill/>
          </p:spPr>
          <p:txBody>
            <a:bodyPr wrap="none" rtlCol="0">
              <a:spAutoFit/>
            </a:bodyPr>
            <a:lstStyle/>
            <a:p>
              <a:r>
                <a:rPr lang="es-EC" sz="1400" b="1" dirty="0" smtClean="0"/>
                <a:t>91%</a:t>
              </a:r>
              <a:endParaRPr lang="es-EC" sz="1400" b="1" dirty="0"/>
            </a:p>
          </p:txBody>
        </p:sp>
        <p:sp>
          <p:nvSpPr>
            <p:cNvPr id="59" name="CuadroTexto 58"/>
            <p:cNvSpPr txBox="1"/>
            <p:nvPr/>
          </p:nvSpPr>
          <p:spPr>
            <a:xfrm>
              <a:off x="-1514503" y="2404135"/>
              <a:ext cx="431453" cy="325881"/>
            </a:xfrm>
            <a:prstGeom prst="rect">
              <a:avLst/>
            </a:prstGeom>
            <a:noFill/>
          </p:spPr>
          <p:txBody>
            <a:bodyPr wrap="none" rtlCol="0">
              <a:spAutoFit/>
            </a:bodyPr>
            <a:lstStyle/>
            <a:p>
              <a:r>
                <a:rPr lang="es-EC" sz="1400" b="1" dirty="0" smtClean="0"/>
                <a:t>9%</a:t>
              </a:r>
              <a:endParaRPr lang="es-EC" sz="1400" b="1" dirty="0"/>
            </a:p>
          </p:txBody>
        </p:sp>
        <p:sp>
          <p:nvSpPr>
            <p:cNvPr id="60" name="CuadroTexto 59"/>
            <p:cNvSpPr txBox="1"/>
            <p:nvPr/>
          </p:nvSpPr>
          <p:spPr>
            <a:xfrm>
              <a:off x="-3471371" y="554999"/>
              <a:ext cx="932691" cy="307777"/>
            </a:xfrm>
            <a:prstGeom prst="rect">
              <a:avLst/>
            </a:prstGeom>
            <a:noFill/>
          </p:spPr>
          <p:txBody>
            <a:bodyPr wrap="none" rtlCol="0">
              <a:spAutoFit/>
            </a:bodyPr>
            <a:lstStyle/>
            <a:p>
              <a:r>
                <a:rPr lang="es-EC" sz="1400" b="1" dirty="0" smtClean="0"/>
                <a:t>AGO 2015</a:t>
              </a:r>
              <a:endParaRPr lang="es-EC" sz="1400" b="1" dirty="0"/>
            </a:p>
          </p:txBody>
        </p:sp>
        <p:sp>
          <p:nvSpPr>
            <p:cNvPr id="61" name="CuadroTexto 60"/>
            <p:cNvSpPr txBox="1"/>
            <p:nvPr/>
          </p:nvSpPr>
          <p:spPr>
            <a:xfrm>
              <a:off x="-1234218" y="538265"/>
              <a:ext cx="934679" cy="307777"/>
            </a:xfrm>
            <a:prstGeom prst="rect">
              <a:avLst/>
            </a:prstGeom>
            <a:noFill/>
          </p:spPr>
          <p:txBody>
            <a:bodyPr wrap="none" rtlCol="0">
              <a:spAutoFit/>
            </a:bodyPr>
            <a:lstStyle/>
            <a:p>
              <a:r>
                <a:rPr lang="es-EC" sz="1400" b="1" dirty="0" smtClean="0"/>
                <a:t>MAY 2016</a:t>
              </a:r>
              <a:endParaRPr lang="es-EC" sz="1400" b="1" dirty="0"/>
            </a:p>
          </p:txBody>
        </p:sp>
      </p:grpSp>
      <p:sp>
        <p:nvSpPr>
          <p:cNvPr id="22" name="CuadroTexto 21"/>
          <p:cNvSpPr txBox="1"/>
          <p:nvPr/>
        </p:nvSpPr>
        <p:spPr>
          <a:xfrm>
            <a:off x="7107394" y="5977069"/>
            <a:ext cx="2007281" cy="246221"/>
          </a:xfrm>
          <a:prstGeom prst="rect">
            <a:avLst/>
          </a:prstGeom>
          <a:noFill/>
        </p:spPr>
        <p:txBody>
          <a:bodyPr wrap="none" rtlCol="0">
            <a:spAutoFit/>
          </a:bodyPr>
          <a:lstStyle/>
          <a:p>
            <a:r>
              <a:rPr lang="es-EC" sz="1000" b="1" dirty="0" smtClean="0"/>
              <a:t>Fuente: Informe CNP /12-Jul/2016</a:t>
            </a:r>
            <a:endParaRPr lang="es-EC" sz="1000" b="1" dirty="0"/>
          </a:p>
        </p:txBody>
      </p:sp>
    </p:spTree>
    <p:extLst>
      <p:ext uri="{BB962C8B-B14F-4D97-AF65-F5344CB8AC3E}">
        <p14:creationId xmlns:p14="http://schemas.microsoft.com/office/powerpoint/2010/main" val="19660728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7260116" y="829339"/>
            <a:ext cx="2001063" cy="553539"/>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000" b="1" dirty="0" smtClean="0">
                <a:solidFill>
                  <a:schemeClr val="tx1"/>
                </a:solidFill>
                <a:latin typeface="Arial Black"/>
                <a:cs typeface="Arial Black"/>
              </a:rPr>
              <a:t>Resultados</a:t>
            </a:r>
            <a:endParaRPr lang="es-EC" sz="2000" b="1" dirty="0">
              <a:solidFill>
                <a:schemeClr val="tx1"/>
              </a:solidFill>
              <a:latin typeface="Arial Black"/>
              <a:cs typeface="Arial Black"/>
            </a:endParaRPr>
          </a:p>
        </p:txBody>
      </p:sp>
      <p:cxnSp>
        <p:nvCxnSpPr>
          <p:cNvPr id="5" name="Conector recto 4"/>
          <p:cNvCxnSpPr/>
          <p:nvPr/>
        </p:nvCxnSpPr>
        <p:spPr>
          <a:xfrm>
            <a:off x="2671948" y="798412"/>
            <a:ext cx="6472052"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ángulo 5"/>
          <p:cNvSpPr/>
          <p:nvPr/>
        </p:nvSpPr>
        <p:spPr>
          <a:xfrm>
            <a:off x="1531917" y="78651"/>
            <a:ext cx="7612083" cy="707886"/>
          </a:xfrm>
          <a:prstGeom prst="rect">
            <a:avLst/>
          </a:prstGeom>
        </p:spPr>
        <p:txBody>
          <a:bodyPr wrap="square">
            <a:spAutoFit/>
          </a:bodyPr>
          <a:lstStyle/>
          <a:p>
            <a:pPr algn="r"/>
            <a:r>
              <a:rPr lang="es-EC" sz="2000" b="1" i="1" dirty="0"/>
              <a:t>“Planificación del Desarrollo y Ordenamiento Territorial;</a:t>
            </a:r>
          </a:p>
          <a:p>
            <a:pPr algn="r"/>
            <a:r>
              <a:rPr lang="es-EC" sz="2000" b="1" i="1" dirty="0"/>
              <a:t>resultados, logros y retos en el </a:t>
            </a:r>
            <a:r>
              <a:rPr lang="es-EC" sz="2000" b="1" i="1" dirty="0" smtClean="0"/>
              <a:t>Ecuador”</a:t>
            </a:r>
            <a:endParaRPr lang="es-EC" sz="2000" b="1" dirty="0">
              <a:solidFill>
                <a:schemeClr val="tx1">
                  <a:lumMod val="75000"/>
                  <a:lumOff val="25000"/>
                </a:schemeClr>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2652878085"/>
              </p:ext>
            </p:extLst>
          </p:nvPr>
        </p:nvGraphicFramePr>
        <p:xfrm>
          <a:off x="170098" y="1814048"/>
          <a:ext cx="3992081" cy="1174242"/>
        </p:xfrm>
        <a:graphic>
          <a:graphicData uri="http://schemas.openxmlformats.org/drawingml/2006/table">
            <a:tbl>
              <a:tblPr firstRow="1" firstCol="1" lastRow="1" bandRow="1">
                <a:tableStyleId>{5C22544A-7EE6-4342-B048-85BDC9FD1C3A}</a:tableStyleId>
              </a:tblPr>
              <a:tblGrid>
                <a:gridCol w="899742"/>
                <a:gridCol w="692890"/>
                <a:gridCol w="654395"/>
                <a:gridCol w="782708"/>
                <a:gridCol w="962346"/>
              </a:tblGrid>
              <a:tr h="190500">
                <a:tc rowSpan="2">
                  <a:txBody>
                    <a:bodyPr/>
                    <a:lstStyle/>
                    <a:p>
                      <a:pPr algn="ctr">
                        <a:lnSpc>
                          <a:spcPct val="107000"/>
                        </a:lnSpc>
                        <a:spcAft>
                          <a:spcPts val="0"/>
                        </a:spcAft>
                      </a:pPr>
                      <a:r>
                        <a:rPr lang="es-EC" sz="1200" dirty="0">
                          <a:effectLst/>
                        </a:rPr>
                        <a:t>Reporte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0"/>
                        </a:spcAft>
                      </a:pPr>
                      <a:r>
                        <a:rPr lang="es-EC" sz="1200">
                          <a:effectLst/>
                        </a:rPr>
                        <a:t>15-mar-15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gridSpan="2">
                  <a:txBody>
                    <a:bodyPr/>
                    <a:lstStyle/>
                    <a:p>
                      <a:pPr algn="ctr">
                        <a:lnSpc>
                          <a:spcPct val="107000"/>
                        </a:lnSpc>
                        <a:spcAft>
                          <a:spcPts val="0"/>
                        </a:spcAft>
                      </a:pPr>
                      <a:r>
                        <a:rPr lang="es-EC" sz="1200">
                          <a:effectLst/>
                        </a:rPr>
                        <a:t>15-abr-16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r>
              <a:tr h="190500">
                <a:tc vMerge="1">
                  <a:txBody>
                    <a:bodyPr/>
                    <a:lstStyle/>
                    <a:p>
                      <a:endParaRPr lang="es-EC"/>
                    </a:p>
                  </a:txBody>
                  <a:tcPr/>
                </a:tc>
                <a:tc>
                  <a:txBody>
                    <a:bodyPr/>
                    <a:lstStyle/>
                    <a:p>
                      <a:pPr algn="ctr">
                        <a:lnSpc>
                          <a:spcPct val="107000"/>
                        </a:lnSpc>
                        <a:spcAft>
                          <a:spcPts val="0"/>
                        </a:spcAft>
                      </a:pPr>
                      <a:r>
                        <a:rPr lang="es-EC" sz="1200" b="1" dirty="0" smtClean="0">
                          <a:effectLst/>
                        </a:rPr>
                        <a:t># </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1" dirty="0">
                          <a:effectLst/>
                        </a:rPr>
                        <a:t>%</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1" dirty="0" smtClean="0">
                          <a:effectLst/>
                        </a:rPr>
                        <a:t># </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1" dirty="0">
                          <a:effectLst/>
                        </a:rPr>
                        <a:t>%</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gn="ctr">
                        <a:lnSpc>
                          <a:spcPct val="107000"/>
                        </a:lnSpc>
                        <a:spcAft>
                          <a:spcPts val="0"/>
                        </a:spcAft>
                      </a:pPr>
                      <a:r>
                        <a:rPr lang="es-EC" sz="1200">
                          <a:effectLst/>
                        </a:rPr>
                        <a:t>Completo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dirty="0" smtClean="0">
                          <a:effectLst/>
                        </a:rPr>
                        <a:t>119</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dirty="0">
                          <a:effectLst/>
                        </a:rPr>
                        <a:t>54%</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dirty="0" smtClean="0">
                          <a:effectLst/>
                        </a:rPr>
                        <a:t>181</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a:effectLst/>
                        </a:rPr>
                        <a:t>83%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gn="ctr">
                        <a:lnSpc>
                          <a:spcPct val="107000"/>
                        </a:lnSpc>
                        <a:spcAft>
                          <a:spcPts val="0"/>
                        </a:spcAft>
                      </a:pPr>
                      <a:r>
                        <a:rPr lang="es-EC" sz="1200">
                          <a:effectLst/>
                        </a:rPr>
                        <a:t>Incompleto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dirty="0">
                          <a:effectLst/>
                        </a:rPr>
                        <a:t> </a:t>
                      </a:r>
                      <a:r>
                        <a:rPr lang="es-EC" sz="1200" dirty="0" smtClean="0">
                          <a:effectLst/>
                        </a:rPr>
                        <a:t>2</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dirty="0" smtClean="0">
                          <a:effectLst/>
                        </a:rPr>
                        <a:t>1%</a:t>
                      </a:r>
                      <a:r>
                        <a:rPr lang="es-EC" sz="12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dirty="0" smtClean="0">
                          <a:effectLst/>
                        </a:rPr>
                        <a:t>35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dirty="0">
                          <a:effectLst/>
                        </a:rPr>
                        <a:t>15%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gn="ctr">
                        <a:lnSpc>
                          <a:spcPct val="107000"/>
                        </a:lnSpc>
                        <a:spcAft>
                          <a:spcPts val="0"/>
                        </a:spcAft>
                      </a:pPr>
                      <a:r>
                        <a:rPr lang="es-EC" sz="1200">
                          <a:effectLst/>
                        </a:rPr>
                        <a:t>No reporta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a:effectLst/>
                        </a:rPr>
                        <a:t>100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dirty="0" smtClean="0">
                          <a:effectLst/>
                        </a:rPr>
                        <a:t>45%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a:effectLst/>
                        </a:rPr>
                        <a:t>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algn="ctr">
                        <a:lnSpc>
                          <a:spcPct val="107000"/>
                        </a:lnSpc>
                        <a:spcAft>
                          <a:spcPts val="0"/>
                        </a:spcAft>
                      </a:pPr>
                      <a:r>
                        <a:rPr lang="es-EC" sz="1200">
                          <a:effectLst/>
                        </a:rPr>
                        <a:t>Totales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dirty="0" smtClean="0">
                          <a:effectLst/>
                        </a:rPr>
                        <a:t>221</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a:effectLst/>
                        </a:rPr>
                        <a:t>100%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dirty="0" smtClean="0">
                          <a:effectLst/>
                        </a:rPr>
                        <a:t>221</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dirty="0">
                          <a:effectLst/>
                        </a:rPr>
                        <a:t>100%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pSp>
        <p:nvGrpSpPr>
          <p:cNvPr id="11" name="Grupo 10"/>
          <p:cNvGrpSpPr/>
          <p:nvPr/>
        </p:nvGrpSpPr>
        <p:grpSpPr>
          <a:xfrm>
            <a:off x="-149762" y="3365392"/>
            <a:ext cx="4572000" cy="2899816"/>
            <a:chOff x="-149762" y="3449409"/>
            <a:chExt cx="4572000" cy="2899816"/>
          </a:xfrm>
        </p:grpSpPr>
        <p:graphicFrame>
          <p:nvGraphicFramePr>
            <p:cNvPr id="35" name="Gráfico 34"/>
            <p:cNvGraphicFramePr>
              <a:graphicFrameLocks/>
            </p:cNvGraphicFramePr>
            <p:nvPr>
              <p:extLst>
                <p:ext uri="{D42A27DB-BD31-4B8C-83A1-F6EECF244321}">
                  <p14:modId xmlns:p14="http://schemas.microsoft.com/office/powerpoint/2010/main" val="4226968229"/>
                </p:ext>
              </p:extLst>
            </p:nvPr>
          </p:nvGraphicFramePr>
          <p:xfrm>
            <a:off x="-149762" y="3606025"/>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6" name="CuadroTexto 35"/>
            <p:cNvSpPr txBox="1"/>
            <p:nvPr/>
          </p:nvSpPr>
          <p:spPr>
            <a:xfrm>
              <a:off x="582698" y="3449409"/>
              <a:ext cx="957313" cy="307777"/>
            </a:xfrm>
            <a:prstGeom prst="rect">
              <a:avLst/>
            </a:prstGeom>
            <a:noFill/>
          </p:spPr>
          <p:txBody>
            <a:bodyPr wrap="none" rtlCol="0">
              <a:spAutoFit/>
            </a:bodyPr>
            <a:lstStyle/>
            <a:p>
              <a:r>
                <a:rPr lang="es-EC" sz="1400" b="1" dirty="0" smtClean="0"/>
                <a:t>MAR 2015</a:t>
              </a:r>
              <a:endParaRPr lang="es-EC" sz="1400" b="1" dirty="0"/>
            </a:p>
          </p:txBody>
        </p:sp>
        <p:sp>
          <p:nvSpPr>
            <p:cNvPr id="37" name="CuadroTexto 36"/>
            <p:cNvSpPr txBox="1"/>
            <p:nvPr/>
          </p:nvSpPr>
          <p:spPr>
            <a:xfrm>
              <a:off x="2666355" y="3461642"/>
              <a:ext cx="901209" cy="307777"/>
            </a:xfrm>
            <a:prstGeom prst="rect">
              <a:avLst/>
            </a:prstGeom>
            <a:noFill/>
          </p:spPr>
          <p:txBody>
            <a:bodyPr wrap="none" rtlCol="0">
              <a:spAutoFit/>
            </a:bodyPr>
            <a:lstStyle/>
            <a:p>
              <a:r>
                <a:rPr lang="es-EC" sz="1400" b="1" dirty="0" smtClean="0"/>
                <a:t>ABR 2016</a:t>
              </a:r>
              <a:endParaRPr lang="es-EC" sz="1400" b="1" dirty="0"/>
            </a:p>
          </p:txBody>
        </p:sp>
      </p:grpSp>
      <p:sp>
        <p:nvSpPr>
          <p:cNvPr id="39" name="CuadroTexto 38"/>
          <p:cNvSpPr txBox="1"/>
          <p:nvPr/>
        </p:nvSpPr>
        <p:spPr>
          <a:xfrm>
            <a:off x="249427" y="5132059"/>
            <a:ext cx="498855" cy="307777"/>
          </a:xfrm>
          <a:prstGeom prst="rect">
            <a:avLst/>
          </a:prstGeom>
          <a:noFill/>
        </p:spPr>
        <p:txBody>
          <a:bodyPr wrap="none" rtlCol="0">
            <a:spAutoFit/>
          </a:bodyPr>
          <a:lstStyle/>
          <a:p>
            <a:r>
              <a:rPr lang="es-EC" sz="1400" b="1" dirty="0" smtClean="0"/>
              <a:t>54%</a:t>
            </a:r>
            <a:endParaRPr lang="es-EC" sz="1400" b="1" dirty="0"/>
          </a:p>
        </p:txBody>
      </p:sp>
      <p:sp>
        <p:nvSpPr>
          <p:cNvPr id="40" name="CuadroTexto 39"/>
          <p:cNvSpPr txBox="1"/>
          <p:nvPr/>
        </p:nvSpPr>
        <p:spPr>
          <a:xfrm>
            <a:off x="1392356" y="5132059"/>
            <a:ext cx="498855" cy="307777"/>
          </a:xfrm>
          <a:prstGeom prst="rect">
            <a:avLst/>
          </a:prstGeom>
          <a:noFill/>
        </p:spPr>
        <p:txBody>
          <a:bodyPr wrap="none" rtlCol="0">
            <a:spAutoFit/>
          </a:bodyPr>
          <a:lstStyle/>
          <a:p>
            <a:r>
              <a:rPr lang="es-EC" sz="1400" b="1" dirty="0" smtClean="0"/>
              <a:t>45%</a:t>
            </a:r>
            <a:endParaRPr lang="es-EC" sz="1400" b="1" dirty="0"/>
          </a:p>
        </p:txBody>
      </p:sp>
      <p:sp>
        <p:nvSpPr>
          <p:cNvPr id="41" name="CuadroTexto 40"/>
          <p:cNvSpPr txBox="1"/>
          <p:nvPr/>
        </p:nvSpPr>
        <p:spPr>
          <a:xfrm>
            <a:off x="2422520" y="5132059"/>
            <a:ext cx="498855" cy="307777"/>
          </a:xfrm>
          <a:prstGeom prst="rect">
            <a:avLst/>
          </a:prstGeom>
          <a:noFill/>
        </p:spPr>
        <p:txBody>
          <a:bodyPr wrap="none" rtlCol="0">
            <a:spAutoFit/>
          </a:bodyPr>
          <a:lstStyle/>
          <a:p>
            <a:r>
              <a:rPr lang="es-EC" sz="1400" b="1" dirty="0" smtClean="0"/>
              <a:t>83%</a:t>
            </a:r>
            <a:endParaRPr lang="es-EC" sz="1400" b="1" dirty="0"/>
          </a:p>
        </p:txBody>
      </p:sp>
      <p:sp>
        <p:nvSpPr>
          <p:cNvPr id="42" name="CuadroTexto 41"/>
          <p:cNvSpPr txBox="1"/>
          <p:nvPr/>
        </p:nvSpPr>
        <p:spPr>
          <a:xfrm>
            <a:off x="2977105" y="5132059"/>
            <a:ext cx="498855" cy="307777"/>
          </a:xfrm>
          <a:prstGeom prst="rect">
            <a:avLst/>
          </a:prstGeom>
          <a:noFill/>
        </p:spPr>
        <p:txBody>
          <a:bodyPr wrap="none" rtlCol="0">
            <a:spAutoFit/>
          </a:bodyPr>
          <a:lstStyle/>
          <a:p>
            <a:r>
              <a:rPr lang="es-EC" sz="1400" b="1" dirty="0" smtClean="0"/>
              <a:t>15%</a:t>
            </a:r>
            <a:endParaRPr lang="es-EC" sz="1400" b="1" dirty="0"/>
          </a:p>
        </p:txBody>
      </p:sp>
      <p:sp>
        <p:nvSpPr>
          <p:cNvPr id="43" name="CuadroTexto 42"/>
          <p:cNvSpPr txBox="1"/>
          <p:nvPr/>
        </p:nvSpPr>
        <p:spPr>
          <a:xfrm>
            <a:off x="3565449" y="5132059"/>
            <a:ext cx="407484" cy="307777"/>
          </a:xfrm>
          <a:prstGeom prst="rect">
            <a:avLst/>
          </a:prstGeom>
          <a:noFill/>
        </p:spPr>
        <p:txBody>
          <a:bodyPr wrap="none" rtlCol="0">
            <a:spAutoFit/>
          </a:bodyPr>
          <a:lstStyle/>
          <a:p>
            <a:r>
              <a:rPr lang="es-EC" sz="1400" b="1" dirty="0"/>
              <a:t>2</a:t>
            </a:r>
            <a:r>
              <a:rPr lang="es-EC" sz="1400" b="1" dirty="0" smtClean="0"/>
              <a:t>%</a:t>
            </a:r>
            <a:endParaRPr lang="es-EC" sz="1400" b="1" dirty="0"/>
          </a:p>
        </p:txBody>
      </p:sp>
      <p:sp>
        <p:nvSpPr>
          <p:cNvPr id="51" name="CuadroTexto 50"/>
          <p:cNvSpPr txBox="1"/>
          <p:nvPr/>
        </p:nvSpPr>
        <p:spPr>
          <a:xfrm>
            <a:off x="843056" y="5132059"/>
            <a:ext cx="407484" cy="307777"/>
          </a:xfrm>
          <a:prstGeom prst="rect">
            <a:avLst/>
          </a:prstGeom>
          <a:noFill/>
        </p:spPr>
        <p:txBody>
          <a:bodyPr wrap="none" rtlCol="0">
            <a:spAutoFit/>
          </a:bodyPr>
          <a:lstStyle/>
          <a:p>
            <a:r>
              <a:rPr lang="es-EC" sz="1400" b="1" dirty="0" smtClean="0"/>
              <a:t>1%</a:t>
            </a:r>
            <a:endParaRPr lang="es-EC" sz="1400" b="1" dirty="0"/>
          </a:p>
        </p:txBody>
      </p:sp>
      <p:sp>
        <p:nvSpPr>
          <p:cNvPr id="53" name="CuadroTexto 52"/>
          <p:cNvSpPr txBox="1"/>
          <p:nvPr/>
        </p:nvSpPr>
        <p:spPr>
          <a:xfrm>
            <a:off x="5033034" y="1403681"/>
            <a:ext cx="4928173" cy="461665"/>
          </a:xfrm>
          <a:prstGeom prst="rect">
            <a:avLst/>
          </a:prstGeom>
          <a:noFill/>
        </p:spPr>
        <p:txBody>
          <a:bodyPr wrap="square" rtlCol="0">
            <a:spAutoFit/>
          </a:bodyPr>
          <a:lstStyle/>
          <a:p>
            <a:r>
              <a:rPr lang="es-EC" sz="2400" b="1" dirty="0" smtClean="0">
                <a:solidFill>
                  <a:schemeClr val="tx2"/>
                </a:solidFill>
              </a:rPr>
              <a:t>Reporte PDOT GAD Cantonales</a:t>
            </a:r>
            <a:endParaRPr lang="es-EC" sz="2400" b="1" dirty="0">
              <a:solidFill>
                <a:schemeClr val="tx2"/>
              </a:solidFill>
            </a:endParaRPr>
          </a:p>
        </p:txBody>
      </p:sp>
      <p:pic>
        <p:nvPicPr>
          <p:cNvPr id="20" name="image5.jpeg"/>
          <p:cNvPicPr>
            <a:picLocks noChangeAspect="1" noChangeArrowheads="1"/>
          </p:cNvPicPr>
          <p:nvPr/>
        </p:nvPicPr>
        <p:blipFill rotWithShape="1">
          <a:blip r:embed="rId4">
            <a:extLst>
              <a:ext uri="{28A0092B-C50C-407E-A947-70E740481C1C}">
                <a14:useLocalDpi xmlns:a14="http://schemas.microsoft.com/office/drawing/2010/main" val="0"/>
              </a:ext>
            </a:extLst>
          </a:blip>
          <a:srcRect l="1330" t="1536" r="2059" b="1495"/>
          <a:stretch/>
        </p:blipFill>
        <p:spPr bwMode="auto">
          <a:xfrm>
            <a:off x="4263776" y="1815420"/>
            <a:ext cx="4765183" cy="4185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uadroTexto 20"/>
          <p:cNvSpPr txBox="1"/>
          <p:nvPr/>
        </p:nvSpPr>
        <p:spPr>
          <a:xfrm>
            <a:off x="7184668" y="6067222"/>
            <a:ext cx="2007281" cy="246221"/>
          </a:xfrm>
          <a:prstGeom prst="rect">
            <a:avLst/>
          </a:prstGeom>
          <a:noFill/>
        </p:spPr>
        <p:txBody>
          <a:bodyPr wrap="none" rtlCol="0">
            <a:spAutoFit/>
          </a:bodyPr>
          <a:lstStyle/>
          <a:p>
            <a:r>
              <a:rPr lang="es-EC" sz="1000" b="1" dirty="0" smtClean="0"/>
              <a:t>Fuente: Informe CNP /12-Jul/2016</a:t>
            </a:r>
            <a:endParaRPr lang="es-EC" sz="1000" b="1" dirty="0"/>
          </a:p>
        </p:txBody>
      </p:sp>
    </p:spTree>
    <p:extLst>
      <p:ext uri="{BB962C8B-B14F-4D97-AF65-F5344CB8AC3E}">
        <p14:creationId xmlns:p14="http://schemas.microsoft.com/office/powerpoint/2010/main" val="29472269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7028294" y="829339"/>
            <a:ext cx="2001063" cy="553539"/>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000" b="1" dirty="0" smtClean="0">
                <a:solidFill>
                  <a:schemeClr val="tx1"/>
                </a:solidFill>
                <a:latin typeface="Arial Black"/>
                <a:cs typeface="Arial Black"/>
              </a:rPr>
              <a:t>Resultados</a:t>
            </a:r>
            <a:endParaRPr lang="es-EC" sz="2000" b="1" dirty="0">
              <a:solidFill>
                <a:schemeClr val="tx1"/>
              </a:solidFill>
              <a:latin typeface="Arial Black"/>
              <a:cs typeface="Arial Black"/>
            </a:endParaRPr>
          </a:p>
        </p:txBody>
      </p:sp>
      <p:cxnSp>
        <p:nvCxnSpPr>
          <p:cNvPr id="5" name="Conector recto 4"/>
          <p:cNvCxnSpPr/>
          <p:nvPr/>
        </p:nvCxnSpPr>
        <p:spPr>
          <a:xfrm>
            <a:off x="2671948" y="798412"/>
            <a:ext cx="6472052"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ángulo 5"/>
          <p:cNvSpPr/>
          <p:nvPr/>
        </p:nvSpPr>
        <p:spPr>
          <a:xfrm>
            <a:off x="1531917" y="78651"/>
            <a:ext cx="7612083" cy="707886"/>
          </a:xfrm>
          <a:prstGeom prst="rect">
            <a:avLst/>
          </a:prstGeom>
        </p:spPr>
        <p:txBody>
          <a:bodyPr wrap="square">
            <a:spAutoFit/>
          </a:bodyPr>
          <a:lstStyle/>
          <a:p>
            <a:pPr algn="r"/>
            <a:r>
              <a:rPr lang="es-EC" sz="2000" b="1" i="1" dirty="0"/>
              <a:t>“Planificación del Desarrollo y Ordenamiento Territorial;</a:t>
            </a:r>
          </a:p>
          <a:p>
            <a:pPr algn="r"/>
            <a:r>
              <a:rPr lang="es-EC" sz="2000" b="1" i="1" dirty="0"/>
              <a:t>resultados, logros y retos en el </a:t>
            </a:r>
            <a:r>
              <a:rPr lang="es-EC" sz="2000" b="1" i="1" dirty="0" smtClean="0"/>
              <a:t>Ecuador”</a:t>
            </a:r>
            <a:endParaRPr lang="es-EC" sz="2000" b="1" dirty="0">
              <a:solidFill>
                <a:schemeClr val="tx1">
                  <a:lumMod val="75000"/>
                  <a:lumOff val="25000"/>
                </a:schemeClr>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3694144818"/>
              </p:ext>
            </p:extLst>
          </p:nvPr>
        </p:nvGraphicFramePr>
        <p:xfrm>
          <a:off x="251493" y="1479354"/>
          <a:ext cx="2653939" cy="1593624"/>
        </p:xfrm>
        <a:graphic>
          <a:graphicData uri="http://schemas.openxmlformats.org/drawingml/2006/table">
            <a:tbl>
              <a:tblPr firstRow="1" firstCol="1" bandRow="1">
                <a:tableStyleId>{5C22544A-7EE6-4342-B048-85BDC9FD1C3A}</a:tableStyleId>
              </a:tblPr>
              <a:tblGrid>
                <a:gridCol w="1105359"/>
                <a:gridCol w="840658"/>
                <a:gridCol w="707922"/>
              </a:tblGrid>
              <a:tr h="216711">
                <a:tc rowSpan="2">
                  <a:txBody>
                    <a:bodyPr/>
                    <a:lstStyle/>
                    <a:p>
                      <a:pPr algn="ctr">
                        <a:lnSpc>
                          <a:spcPct val="107000"/>
                        </a:lnSpc>
                        <a:spcAft>
                          <a:spcPts val="0"/>
                        </a:spcAft>
                      </a:pPr>
                      <a:r>
                        <a:rPr lang="es-EC" sz="1400" dirty="0">
                          <a:effectLst/>
                        </a:rPr>
                        <a:t>Reporte</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8178" marR="98178" marT="0" marB="0" anchor="ctr"/>
                </a:tc>
                <a:tc gridSpan="2">
                  <a:txBody>
                    <a:bodyPr/>
                    <a:lstStyle/>
                    <a:p>
                      <a:pPr algn="ctr">
                        <a:lnSpc>
                          <a:spcPct val="107000"/>
                        </a:lnSpc>
                        <a:spcAft>
                          <a:spcPts val="0"/>
                        </a:spcAft>
                      </a:pPr>
                      <a:r>
                        <a:rPr lang="es-EC" sz="1400">
                          <a:effectLst/>
                        </a:rPr>
                        <a:t>02-jul-16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98178" marR="98178" marT="0" marB="0"/>
                </a:tc>
                <a:tc hMerge="1">
                  <a:txBody>
                    <a:bodyPr/>
                    <a:lstStyle/>
                    <a:p>
                      <a:endParaRPr lang="es-EC"/>
                    </a:p>
                  </a:txBody>
                  <a:tcPr/>
                </a:tc>
              </a:tr>
              <a:tr h="238980">
                <a:tc vMerge="1">
                  <a:txBody>
                    <a:bodyPr/>
                    <a:lstStyle/>
                    <a:p>
                      <a:endParaRPr lang="es-EC"/>
                    </a:p>
                  </a:txBody>
                  <a:tcPr/>
                </a:tc>
                <a:tc>
                  <a:txBody>
                    <a:bodyPr/>
                    <a:lstStyle/>
                    <a:p>
                      <a:pPr algn="ctr">
                        <a:lnSpc>
                          <a:spcPct val="107000"/>
                        </a:lnSpc>
                        <a:spcAft>
                          <a:spcPts val="0"/>
                        </a:spcAft>
                      </a:pPr>
                      <a:r>
                        <a:rPr lang="es-EC" sz="1400" b="1" dirty="0">
                          <a:effectLst/>
                        </a:rPr>
                        <a:t>Número </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98178" marR="98178" marT="0" marB="0"/>
                </a:tc>
                <a:tc>
                  <a:txBody>
                    <a:bodyPr/>
                    <a:lstStyle/>
                    <a:p>
                      <a:pPr algn="ctr">
                        <a:lnSpc>
                          <a:spcPct val="107000"/>
                        </a:lnSpc>
                        <a:spcAft>
                          <a:spcPts val="0"/>
                        </a:spcAft>
                      </a:pPr>
                      <a:r>
                        <a:rPr lang="es-EC" sz="1400" b="1" dirty="0">
                          <a:effectLst/>
                        </a:rPr>
                        <a:t>%</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98178" marR="98178" marT="0" marB="0"/>
                </a:tc>
              </a:tr>
              <a:tr h="289519">
                <a:tc>
                  <a:txBody>
                    <a:bodyPr/>
                    <a:lstStyle/>
                    <a:p>
                      <a:pPr>
                        <a:lnSpc>
                          <a:spcPct val="107000"/>
                        </a:lnSpc>
                        <a:spcAft>
                          <a:spcPts val="0"/>
                        </a:spcAft>
                      </a:pPr>
                      <a:r>
                        <a:rPr lang="es-EC" sz="1400">
                          <a:effectLst/>
                        </a:rPr>
                        <a:t>Completo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98178" marR="98178" marT="0" marB="0"/>
                </a:tc>
                <a:tc>
                  <a:txBody>
                    <a:bodyPr/>
                    <a:lstStyle/>
                    <a:p>
                      <a:pPr algn="ctr">
                        <a:lnSpc>
                          <a:spcPct val="107000"/>
                        </a:lnSpc>
                        <a:spcAft>
                          <a:spcPts val="0"/>
                        </a:spcAft>
                      </a:pPr>
                      <a:r>
                        <a:rPr lang="es-EC" sz="1400" dirty="0">
                          <a:effectLst/>
                        </a:rPr>
                        <a:t>695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8178" marR="98178" marT="0" marB="0"/>
                </a:tc>
                <a:tc>
                  <a:txBody>
                    <a:bodyPr/>
                    <a:lstStyle/>
                    <a:p>
                      <a:pPr algn="ctr">
                        <a:lnSpc>
                          <a:spcPct val="107000"/>
                        </a:lnSpc>
                        <a:spcAft>
                          <a:spcPts val="0"/>
                        </a:spcAft>
                      </a:pPr>
                      <a:r>
                        <a:rPr lang="es-EC" sz="1400" dirty="0">
                          <a:effectLst/>
                        </a:rPr>
                        <a:t>85%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8178" marR="98178" marT="0" marB="0"/>
                </a:tc>
              </a:tr>
              <a:tr h="306219">
                <a:tc>
                  <a:txBody>
                    <a:bodyPr/>
                    <a:lstStyle/>
                    <a:p>
                      <a:pPr>
                        <a:lnSpc>
                          <a:spcPct val="107000"/>
                        </a:lnSpc>
                        <a:spcAft>
                          <a:spcPts val="0"/>
                        </a:spcAft>
                      </a:pPr>
                      <a:r>
                        <a:rPr lang="es-EC" sz="1400">
                          <a:effectLst/>
                        </a:rPr>
                        <a:t>Incompleto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98178" marR="98178" marT="0" marB="0"/>
                </a:tc>
                <a:tc>
                  <a:txBody>
                    <a:bodyPr/>
                    <a:lstStyle/>
                    <a:p>
                      <a:pPr algn="ctr">
                        <a:lnSpc>
                          <a:spcPct val="107000"/>
                        </a:lnSpc>
                        <a:spcAft>
                          <a:spcPts val="0"/>
                        </a:spcAft>
                      </a:pPr>
                      <a:r>
                        <a:rPr lang="es-EC" sz="1400" dirty="0">
                          <a:effectLst/>
                        </a:rPr>
                        <a:t>107</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8178" marR="98178" marT="0" marB="0"/>
                </a:tc>
                <a:tc>
                  <a:txBody>
                    <a:bodyPr/>
                    <a:lstStyle/>
                    <a:p>
                      <a:pPr algn="ctr">
                        <a:lnSpc>
                          <a:spcPct val="107000"/>
                        </a:lnSpc>
                        <a:spcAft>
                          <a:spcPts val="0"/>
                        </a:spcAft>
                      </a:pPr>
                      <a:r>
                        <a:rPr lang="es-EC" sz="1400" dirty="0" smtClean="0">
                          <a:effectLst/>
                        </a:rPr>
                        <a:t>13%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8178" marR="98178" marT="0" marB="0"/>
                </a:tc>
              </a:tr>
              <a:tr h="223541">
                <a:tc>
                  <a:txBody>
                    <a:bodyPr/>
                    <a:lstStyle/>
                    <a:p>
                      <a:pPr>
                        <a:lnSpc>
                          <a:spcPct val="107000"/>
                        </a:lnSpc>
                        <a:spcAft>
                          <a:spcPts val="0"/>
                        </a:spcAft>
                      </a:pPr>
                      <a:r>
                        <a:rPr lang="es-EC" sz="1400">
                          <a:effectLst/>
                        </a:rPr>
                        <a:t>No reporta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98178" marR="98178" marT="0" marB="0"/>
                </a:tc>
                <a:tc>
                  <a:txBody>
                    <a:bodyPr/>
                    <a:lstStyle/>
                    <a:p>
                      <a:pPr algn="ctr">
                        <a:lnSpc>
                          <a:spcPct val="107000"/>
                        </a:lnSpc>
                        <a:spcAft>
                          <a:spcPts val="0"/>
                        </a:spcAft>
                      </a:pPr>
                      <a:r>
                        <a:rPr lang="es-EC" sz="1400">
                          <a:effectLst/>
                        </a:rPr>
                        <a:t>13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98178" marR="98178" marT="0" marB="0"/>
                </a:tc>
                <a:tc>
                  <a:txBody>
                    <a:bodyPr/>
                    <a:lstStyle/>
                    <a:p>
                      <a:pPr algn="ctr">
                        <a:lnSpc>
                          <a:spcPct val="107000"/>
                        </a:lnSpc>
                        <a:spcAft>
                          <a:spcPts val="0"/>
                        </a:spcAft>
                      </a:pPr>
                      <a:r>
                        <a:rPr lang="es-EC" sz="1400" dirty="0">
                          <a:effectLst/>
                        </a:rPr>
                        <a:t>2%</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8178" marR="98178" marT="0" marB="0"/>
                </a:tc>
              </a:tr>
              <a:tr h="302340">
                <a:tc>
                  <a:txBody>
                    <a:bodyPr/>
                    <a:lstStyle/>
                    <a:p>
                      <a:pPr>
                        <a:lnSpc>
                          <a:spcPct val="107000"/>
                        </a:lnSpc>
                        <a:spcAft>
                          <a:spcPts val="0"/>
                        </a:spcAft>
                      </a:pPr>
                      <a:r>
                        <a:rPr lang="es-EC" sz="1400">
                          <a:effectLst/>
                        </a:rPr>
                        <a:t>Totales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98178" marR="98178" marT="0" marB="0"/>
                </a:tc>
                <a:tc>
                  <a:txBody>
                    <a:bodyPr/>
                    <a:lstStyle/>
                    <a:p>
                      <a:pPr algn="ctr">
                        <a:lnSpc>
                          <a:spcPct val="107000"/>
                        </a:lnSpc>
                        <a:spcAft>
                          <a:spcPts val="0"/>
                        </a:spcAft>
                      </a:pPr>
                      <a:r>
                        <a:rPr lang="es-EC" sz="1400">
                          <a:effectLst/>
                        </a:rPr>
                        <a:t>815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98178" marR="98178" marT="0" marB="0"/>
                </a:tc>
                <a:tc>
                  <a:txBody>
                    <a:bodyPr/>
                    <a:lstStyle/>
                    <a:p>
                      <a:pPr algn="ctr">
                        <a:lnSpc>
                          <a:spcPct val="107000"/>
                        </a:lnSpc>
                        <a:spcAft>
                          <a:spcPts val="0"/>
                        </a:spcAft>
                      </a:pPr>
                      <a:r>
                        <a:rPr lang="es-EC" sz="1400" dirty="0">
                          <a:effectLst/>
                        </a:rPr>
                        <a:t>100%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8178" marR="98178" marT="0" marB="0"/>
                </a:tc>
              </a:tr>
            </a:tbl>
          </a:graphicData>
        </a:graphic>
      </p:graphicFrame>
      <p:graphicFrame>
        <p:nvGraphicFramePr>
          <p:cNvPr id="20" name="Gráfico 19"/>
          <p:cNvGraphicFramePr>
            <a:graphicFrameLocks/>
          </p:cNvGraphicFramePr>
          <p:nvPr>
            <p:extLst>
              <p:ext uri="{D42A27DB-BD31-4B8C-83A1-F6EECF244321}">
                <p14:modId xmlns:p14="http://schemas.microsoft.com/office/powerpoint/2010/main" val="3864775994"/>
              </p:ext>
            </p:extLst>
          </p:nvPr>
        </p:nvGraphicFramePr>
        <p:xfrm>
          <a:off x="58447" y="3497124"/>
          <a:ext cx="3736408" cy="2520218"/>
        </p:xfrm>
        <a:graphic>
          <a:graphicData uri="http://schemas.openxmlformats.org/drawingml/2006/chart">
            <c:chart xmlns:c="http://schemas.openxmlformats.org/drawingml/2006/chart" xmlns:r="http://schemas.openxmlformats.org/officeDocument/2006/relationships" r:id="rId3"/>
          </a:graphicData>
        </a:graphic>
      </p:graphicFrame>
      <p:sp>
        <p:nvSpPr>
          <p:cNvPr id="21" name="CuadroTexto 20"/>
          <p:cNvSpPr txBox="1"/>
          <p:nvPr/>
        </p:nvSpPr>
        <p:spPr>
          <a:xfrm>
            <a:off x="726586" y="4953538"/>
            <a:ext cx="498855" cy="307777"/>
          </a:xfrm>
          <a:prstGeom prst="rect">
            <a:avLst/>
          </a:prstGeom>
          <a:noFill/>
        </p:spPr>
        <p:txBody>
          <a:bodyPr wrap="none" rtlCol="0">
            <a:spAutoFit/>
          </a:bodyPr>
          <a:lstStyle/>
          <a:p>
            <a:r>
              <a:rPr lang="es-EC" sz="1400" b="1" dirty="0" smtClean="0"/>
              <a:t>13%</a:t>
            </a:r>
            <a:endParaRPr lang="es-EC" sz="1400" b="1" dirty="0"/>
          </a:p>
        </p:txBody>
      </p:sp>
      <p:sp>
        <p:nvSpPr>
          <p:cNvPr id="22" name="CuadroTexto 21"/>
          <p:cNvSpPr txBox="1"/>
          <p:nvPr/>
        </p:nvSpPr>
        <p:spPr>
          <a:xfrm>
            <a:off x="2765462" y="4953537"/>
            <a:ext cx="407484" cy="307777"/>
          </a:xfrm>
          <a:prstGeom prst="rect">
            <a:avLst/>
          </a:prstGeom>
          <a:noFill/>
        </p:spPr>
        <p:txBody>
          <a:bodyPr wrap="none" rtlCol="0">
            <a:spAutoFit/>
          </a:bodyPr>
          <a:lstStyle/>
          <a:p>
            <a:r>
              <a:rPr lang="es-EC" sz="1400" b="1" dirty="0"/>
              <a:t>2</a:t>
            </a:r>
            <a:r>
              <a:rPr lang="es-EC" sz="1400" b="1" dirty="0" smtClean="0"/>
              <a:t>%</a:t>
            </a:r>
            <a:endParaRPr lang="es-EC" sz="1400" b="1" dirty="0"/>
          </a:p>
        </p:txBody>
      </p:sp>
      <p:sp>
        <p:nvSpPr>
          <p:cNvPr id="23" name="CuadroTexto 22"/>
          <p:cNvSpPr txBox="1"/>
          <p:nvPr/>
        </p:nvSpPr>
        <p:spPr>
          <a:xfrm>
            <a:off x="1746024" y="4953538"/>
            <a:ext cx="498855" cy="307777"/>
          </a:xfrm>
          <a:prstGeom prst="rect">
            <a:avLst/>
          </a:prstGeom>
          <a:noFill/>
        </p:spPr>
        <p:txBody>
          <a:bodyPr wrap="none" rtlCol="0">
            <a:spAutoFit/>
          </a:bodyPr>
          <a:lstStyle/>
          <a:p>
            <a:r>
              <a:rPr lang="es-EC" sz="1400" b="1" dirty="0" smtClean="0"/>
              <a:t>85%</a:t>
            </a:r>
            <a:endParaRPr lang="es-EC" sz="1400" b="1" dirty="0"/>
          </a:p>
        </p:txBody>
      </p:sp>
      <p:sp>
        <p:nvSpPr>
          <p:cNvPr id="24" name="CuadroTexto 23"/>
          <p:cNvSpPr txBox="1"/>
          <p:nvPr/>
        </p:nvSpPr>
        <p:spPr>
          <a:xfrm>
            <a:off x="1715261" y="3343235"/>
            <a:ext cx="841897" cy="307777"/>
          </a:xfrm>
          <a:prstGeom prst="rect">
            <a:avLst/>
          </a:prstGeom>
          <a:noFill/>
        </p:spPr>
        <p:txBody>
          <a:bodyPr wrap="none" rtlCol="0">
            <a:spAutoFit/>
          </a:bodyPr>
          <a:lstStyle/>
          <a:p>
            <a:r>
              <a:rPr lang="es-EC" sz="1400" b="1" dirty="0" smtClean="0"/>
              <a:t>JUL 2016</a:t>
            </a:r>
            <a:endParaRPr lang="es-EC" sz="1400" b="1" dirty="0"/>
          </a:p>
        </p:txBody>
      </p:sp>
      <p:sp>
        <p:nvSpPr>
          <p:cNvPr id="26" name="CuadroTexto 25"/>
          <p:cNvSpPr txBox="1"/>
          <p:nvPr/>
        </p:nvSpPr>
        <p:spPr>
          <a:xfrm>
            <a:off x="4833258" y="1336217"/>
            <a:ext cx="4718614" cy="461665"/>
          </a:xfrm>
          <a:prstGeom prst="rect">
            <a:avLst/>
          </a:prstGeom>
          <a:noFill/>
        </p:spPr>
        <p:txBody>
          <a:bodyPr wrap="square" rtlCol="0">
            <a:spAutoFit/>
          </a:bodyPr>
          <a:lstStyle/>
          <a:p>
            <a:r>
              <a:rPr lang="es-EC" sz="2400" b="1" dirty="0" smtClean="0">
                <a:solidFill>
                  <a:schemeClr val="tx2"/>
                </a:solidFill>
              </a:rPr>
              <a:t>Reporte PDOT GAD Parroquiales</a:t>
            </a:r>
            <a:endParaRPr lang="es-EC" sz="2400" b="1" dirty="0">
              <a:solidFill>
                <a:schemeClr val="tx2"/>
              </a:solidFill>
            </a:endParaRPr>
          </a:p>
        </p:txBody>
      </p:sp>
      <p:pic>
        <p:nvPicPr>
          <p:cNvPr id="15" name="Picture 2" descr="C:\Users\mbrito\AppData\Local\Microsoft\Windows\Temporary Internet Files\Content.Outlook\PGIZL6YE\MAPA PARROQUIASivonne.jpg"/>
          <p:cNvPicPr>
            <a:picLocks noChangeAspect="1" noChangeArrowheads="1"/>
          </p:cNvPicPr>
          <p:nvPr/>
        </p:nvPicPr>
        <p:blipFill rotWithShape="1">
          <a:blip r:embed="rId4"/>
          <a:srcRect l="1244" t="2460"/>
          <a:stretch/>
        </p:blipFill>
        <p:spPr bwMode="auto">
          <a:xfrm>
            <a:off x="3799267" y="1752045"/>
            <a:ext cx="5230089" cy="4340307"/>
          </a:xfrm>
          <a:prstGeom prst="rect">
            <a:avLst/>
          </a:prstGeom>
          <a:noFill/>
        </p:spPr>
      </p:pic>
      <p:sp>
        <p:nvSpPr>
          <p:cNvPr id="16" name="CuadroTexto 15"/>
          <p:cNvSpPr txBox="1"/>
          <p:nvPr/>
        </p:nvSpPr>
        <p:spPr>
          <a:xfrm>
            <a:off x="7146031" y="6092980"/>
            <a:ext cx="2007281" cy="246221"/>
          </a:xfrm>
          <a:prstGeom prst="rect">
            <a:avLst/>
          </a:prstGeom>
          <a:noFill/>
        </p:spPr>
        <p:txBody>
          <a:bodyPr wrap="none" rtlCol="0">
            <a:spAutoFit/>
          </a:bodyPr>
          <a:lstStyle/>
          <a:p>
            <a:r>
              <a:rPr lang="es-EC" sz="1000" b="1" dirty="0" smtClean="0"/>
              <a:t>Fuente: Informe CNP /12-Jul/2016</a:t>
            </a:r>
            <a:endParaRPr lang="es-EC" sz="1000" b="1" dirty="0"/>
          </a:p>
        </p:txBody>
      </p:sp>
    </p:spTree>
    <p:extLst>
      <p:ext uri="{BB962C8B-B14F-4D97-AF65-F5344CB8AC3E}">
        <p14:creationId xmlns:p14="http://schemas.microsoft.com/office/powerpoint/2010/main" val="31676359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730169" y="1476466"/>
            <a:ext cx="8072138" cy="4246268"/>
            <a:chOff x="964446" y="752758"/>
            <a:chExt cx="8072138" cy="4246268"/>
          </a:xfrm>
        </p:grpSpPr>
        <p:sp>
          <p:nvSpPr>
            <p:cNvPr id="47" name="11 Rectángulo"/>
            <p:cNvSpPr/>
            <p:nvPr/>
          </p:nvSpPr>
          <p:spPr>
            <a:xfrm>
              <a:off x="7407724" y="2100841"/>
              <a:ext cx="1628860" cy="1268411"/>
            </a:xfrm>
            <a:prstGeom prst="rect">
              <a:avLst/>
            </a:prstGeom>
            <a:solidFill>
              <a:schemeClr val="accent3">
                <a:lumMod val="75000"/>
              </a:schemeClr>
            </a:solidFill>
            <a:ln>
              <a:no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s-MX" sz="1600" b="1" dirty="0">
                  <a:solidFill>
                    <a:schemeClr val="bg1"/>
                  </a:solidFill>
                </a:rPr>
                <a:t>ARTICULACIÓN Y COORDINACIÓN </a:t>
              </a:r>
              <a:r>
                <a:rPr lang="es-MX" sz="1600" b="1" dirty="0" smtClean="0">
                  <a:solidFill>
                    <a:schemeClr val="bg1"/>
                  </a:solidFill>
                </a:rPr>
                <a:t>MULTINIVEL</a:t>
              </a:r>
              <a:endParaRPr lang="es-MX" sz="1600" b="1" dirty="0">
                <a:solidFill>
                  <a:schemeClr val="bg1"/>
                </a:solidFill>
              </a:endParaRPr>
            </a:p>
          </p:txBody>
        </p:sp>
        <p:graphicFrame>
          <p:nvGraphicFramePr>
            <p:cNvPr id="3" name="Diagrama 2"/>
            <p:cNvGraphicFramePr/>
            <p:nvPr>
              <p:extLst/>
            </p:nvPr>
          </p:nvGraphicFramePr>
          <p:xfrm>
            <a:off x="1311724" y="75275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1" name="Picture 10"/>
            <p:cNvPicPr>
              <a:picLocks noChangeAspect="1" noChangeArrowheads="1"/>
            </p:cNvPicPr>
            <p:nvPr/>
          </p:nvPicPr>
          <p:blipFill>
            <a:blip r:embed="rId8"/>
            <a:srcRect/>
            <a:stretch>
              <a:fillRect/>
            </a:stretch>
          </p:blipFill>
          <p:spPr bwMode="auto">
            <a:xfrm>
              <a:off x="964446" y="2573833"/>
              <a:ext cx="1733550" cy="1441450"/>
            </a:xfrm>
            <a:prstGeom prst="rect">
              <a:avLst/>
            </a:prstGeom>
            <a:noFill/>
            <a:ln w="9525">
              <a:noFill/>
              <a:miter lim="800000"/>
              <a:headEnd/>
              <a:tailEnd/>
            </a:ln>
          </p:spPr>
        </p:pic>
        <p:pic>
          <p:nvPicPr>
            <p:cNvPr id="29" name="Picture 8"/>
            <p:cNvPicPr>
              <a:picLocks noChangeAspect="1" noChangeArrowheads="1"/>
            </p:cNvPicPr>
            <p:nvPr/>
          </p:nvPicPr>
          <p:blipFill>
            <a:blip r:embed="rId9"/>
            <a:srcRect/>
            <a:stretch>
              <a:fillRect/>
            </a:stretch>
          </p:blipFill>
          <p:spPr bwMode="auto">
            <a:xfrm>
              <a:off x="4091234" y="3126570"/>
              <a:ext cx="1384300" cy="1439862"/>
            </a:xfrm>
            <a:prstGeom prst="rect">
              <a:avLst/>
            </a:prstGeom>
            <a:noFill/>
            <a:ln w="9525">
              <a:noFill/>
              <a:miter lim="800000"/>
              <a:headEnd/>
              <a:tailEnd/>
            </a:ln>
          </p:spPr>
        </p:pic>
        <p:pic>
          <p:nvPicPr>
            <p:cNvPr id="40" name="Picture 9"/>
            <p:cNvPicPr>
              <a:picLocks noChangeAspect="1" noChangeArrowheads="1"/>
            </p:cNvPicPr>
            <p:nvPr/>
          </p:nvPicPr>
          <p:blipFill>
            <a:blip r:embed="rId10"/>
            <a:srcRect/>
            <a:stretch>
              <a:fillRect/>
            </a:stretch>
          </p:blipFill>
          <p:spPr bwMode="auto">
            <a:xfrm>
              <a:off x="2619621" y="2839233"/>
              <a:ext cx="1471613" cy="1439863"/>
            </a:xfrm>
            <a:prstGeom prst="rect">
              <a:avLst/>
            </a:prstGeom>
            <a:noFill/>
            <a:ln w="9525">
              <a:noFill/>
              <a:miter lim="800000"/>
              <a:headEnd/>
              <a:tailEnd/>
            </a:ln>
          </p:spPr>
        </p:pic>
        <p:pic>
          <p:nvPicPr>
            <p:cNvPr id="42" name="Picture 11"/>
            <p:cNvPicPr>
              <a:picLocks noChangeAspect="1" noChangeArrowheads="1"/>
            </p:cNvPicPr>
            <p:nvPr/>
          </p:nvPicPr>
          <p:blipFill>
            <a:blip r:embed="rId11"/>
            <a:srcRect/>
            <a:stretch>
              <a:fillRect/>
            </a:stretch>
          </p:blipFill>
          <p:spPr bwMode="auto">
            <a:xfrm>
              <a:off x="5489996" y="3559164"/>
              <a:ext cx="1482725" cy="1439862"/>
            </a:xfrm>
            <a:prstGeom prst="rect">
              <a:avLst/>
            </a:prstGeom>
            <a:noFill/>
            <a:ln w="9525">
              <a:noFill/>
              <a:miter lim="800000"/>
              <a:headEnd/>
              <a:tailEnd/>
            </a:ln>
          </p:spPr>
        </p:pic>
        <p:sp>
          <p:nvSpPr>
            <p:cNvPr id="7" name="CuadroTexto 6"/>
            <p:cNvSpPr txBox="1"/>
            <p:nvPr/>
          </p:nvSpPr>
          <p:spPr>
            <a:xfrm>
              <a:off x="5562847" y="3016786"/>
              <a:ext cx="1410964" cy="369332"/>
            </a:xfrm>
            <a:prstGeom prst="rect">
              <a:avLst/>
            </a:prstGeom>
            <a:noFill/>
          </p:spPr>
          <p:txBody>
            <a:bodyPr wrap="none" rtlCol="0">
              <a:spAutoFit/>
            </a:bodyPr>
            <a:lstStyle/>
            <a:p>
              <a:r>
                <a:rPr lang="es-EC" dirty="0" smtClean="0">
                  <a:solidFill>
                    <a:schemeClr val="bg1"/>
                  </a:solidFill>
                </a:rPr>
                <a:t>PARROQUIAL</a:t>
              </a:r>
              <a:endParaRPr lang="es-EC" dirty="0">
                <a:solidFill>
                  <a:schemeClr val="bg1"/>
                </a:solidFill>
              </a:endParaRPr>
            </a:p>
          </p:txBody>
        </p:sp>
      </p:grpSp>
      <p:sp>
        <p:nvSpPr>
          <p:cNvPr id="4" name="Rectángulo redondeado 3"/>
          <p:cNvSpPr/>
          <p:nvPr/>
        </p:nvSpPr>
        <p:spPr>
          <a:xfrm>
            <a:off x="7601639" y="810288"/>
            <a:ext cx="2001063" cy="553539"/>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000" b="1" dirty="0" smtClean="0">
                <a:solidFill>
                  <a:schemeClr val="tx1"/>
                </a:solidFill>
                <a:latin typeface="Arial Black"/>
                <a:cs typeface="Arial Black"/>
              </a:rPr>
              <a:t>Retos </a:t>
            </a:r>
            <a:endParaRPr lang="es-EC" sz="2000" b="1" dirty="0">
              <a:solidFill>
                <a:schemeClr val="tx1"/>
              </a:solidFill>
              <a:latin typeface="Arial Black"/>
              <a:cs typeface="Arial Black"/>
            </a:endParaRPr>
          </a:p>
        </p:txBody>
      </p:sp>
      <p:cxnSp>
        <p:nvCxnSpPr>
          <p:cNvPr id="5" name="Conector recto 4"/>
          <p:cNvCxnSpPr/>
          <p:nvPr/>
        </p:nvCxnSpPr>
        <p:spPr>
          <a:xfrm>
            <a:off x="2671948" y="798412"/>
            <a:ext cx="6472052"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ángulo 5"/>
          <p:cNvSpPr/>
          <p:nvPr/>
        </p:nvSpPr>
        <p:spPr>
          <a:xfrm>
            <a:off x="1531917" y="78651"/>
            <a:ext cx="7612083" cy="707886"/>
          </a:xfrm>
          <a:prstGeom prst="rect">
            <a:avLst/>
          </a:prstGeom>
        </p:spPr>
        <p:txBody>
          <a:bodyPr wrap="square">
            <a:spAutoFit/>
          </a:bodyPr>
          <a:lstStyle/>
          <a:p>
            <a:pPr algn="r"/>
            <a:r>
              <a:rPr lang="es-EC" sz="2000" b="1" i="1" dirty="0"/>
              <a:t>“Planificación del Desarrollo y Ordenamiento Territorial;</a:t>
            </a:r>
          </a:p>
          <a:p>
            <a:pPr algn="r"/>
            <a:r>
              <a:rPr lang="es-EC" sz="2000" b="1" i="1" dirty="0"/>
              <a:t>resultados, logros y retos en el </a:t>
            </a:r>
            <a:r>
              <a:rPr lang="es-EC" sz="2000" b="1" i="1" dirty="0" smtClean="0"/>
              <a:t>Ecuador”</a:t>
            </a:r>
            <a:endParaRPr lang="es-EC" sz="2000" b="1" dirty="0">
              <a:solidFill>
                <a:schemeClr val="tx1">
                  <a:lumMod val="75000"/>
                  <a:lumOff val="25000"/>
                </a:schemeClr>
              </a:solidFill>
            </a:endParaRPr>
          </a:p>
        </p:txBody>
      </p:sp>
      <p:sp>
        <p:nvSpPr>
          <p:cNvPr id="16" name="CuadroTexto 15"/>
          <p:cNvSpPr txBox="1"/>
          <p:nvPr/>
        </p:nvSpPr>
        <p:spPr>
          <a:xfrm>
            <a:off x="1531917" y="1475984"/>
            <a:ext cx="6863452" cy="757130"/>
          </a:xfrm>
          <a:prstGeom prst="rect">
            <a:avLst/>
          </a:prstGeom>
          <a:noFill/>
        </p:spPr>
        <p:txBody>
          <a:bodyPr wrap="square" rtlCol="0">
            <a:spAutoFit/>
          </a:bodyPr>
          <a:lstStyle/>
          <a:p>
            <a:pPr algn="just">
              <a:lnSpc>
                <a:spcPct val="90000"/>
              </a:lnSpc>
            </a:pPr>
            <a:r>
              <a:rPr lang="es-EC" sz="2400" dirty="0" smtClean="0">
                <a:ea typeface="Calibri" pitchFamily="-108" charset="0"/>
                <a:cs typeface="Calibri" pitchFamily="-108" charset="0"/>
              </a:rPr>
              <a:t>Articulación </a:t>
            </a:r>
            <a:r>
              <a:rPr lang="es-EC" sz="2400" dirty="0">
                <a:ea typeface="Calibri" pitchFamily="-108" charset="0"/>
                <a:cs typeface="Calibri" pitchFamily="-108" charset="0"/>
              </a:rPr>
              <a:t>de la planificación y ordenamiento territorial </a:t>
            </a:r>
            <a:r>
              <a:rPr lang="es-EC" sz="2400" dirty="0" smtClean="0">
                <a:ea typeface="Calibri" pitchFamily="-108" charset="0"/>
                <a:cs typeface="Calibri" pitchFamily="-108" charset="0"/>
              </a:rPr>
              <a:t>multinivel. </a:t>
            </a:r>
            <a:endParaRPr lang="es-EC" sz="2400" dirty="0">
              <a:ea typeface="Calibri" pitchFamily="-108" charset="0"/>
              <a:cs typeface="Calibri" pitchFamily="-108" charset="0"/>
            </a:endParaRPr>
          </a:p>
        </p:txBody>
      </p:sp>
      <p:grpSp>
        <p:nvGrpSpPr>
          <p:cNvPr id="10" name="Grupo 9"/>
          <p:cNvGrpSpPr/>
          <p:nvPr/>
        </p:nvGrpSpPr>
        <p:grpSpPr>
          <a:xfrm>
            <a:off x="831769" y="1387210"/>
            <a:ext cx="565038" cy="769441"/>
            <a:chOff x="831769" y="1387210"/>
            <a:chExt cx="565038" cy="769441"/>
          </a:xfrm>
        </p:grpSpPr>
        <p:sp>
          <p:nvSpPr>
            <p:cNvPr id="9" name="Elipse 8"/>
            <p:cNvSpPr/>
            <p:nvPr/>
          </p:nvSpPr>
          <p:spPr>
            <a:xfrm>
              <a:off x="831769" y="1476466"/>
              <a:ext cx="565038" cy="590931"/>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20" name="CuadroTexto 19"/>
            <p:cNvSpPr txBox="1"/>
            <p:nvPr/>
          </p:nvSpPr>
          <p:spPr>
            <a:xfrm>
              <a:off x="897995" y="1387210"/>
              <a:ext cx="432048" cy="769441"/>
            </a:xfrm>
            <a:prstGeom prst="rect">
              <a:avLst/>
            </a:prstGeom>
            <a:noFill/>
          </p:spPr>
          <p:txBody>
            <a:bodyPr wrap="square" rtlCol="0" anchor="t">
              <a:spAutoFit/>
            </a:bodyPr>
            <a:lstStyle/>
            <a:p>
              <a:pPr defTabSz="457200" fontAlgn="base">
                <a:spcBef>
                  <a:spcPct val="0"/>
                </a:spcBef>
                <a:spcAft>
                  <a:spcPct val="0"/>
                </a:spcAft>
              </a:pPr>
              <a:r>
                <a:rPr lang="es-ES_tradnl" sz="4400" b="1" dirty="0" smtClean="0">
                  <a:solidFill>
                    <a:schemeClr val="bg1"/>
                  </a:solidFill>
                </a:rPr>
                <a:t>1</a:t>
              </a:r>
              <a:endParaRPr lang="es-ES_tradnl" sz="4400" b="1" dirty="0">
                <a:solidFill>
                  <a:schemeClr val="bg1"/>
                </a:solidFill>
              </a:endParaRPr>
            </a:p>
          </p:txBody>
        </p:sp>
      </p:grpSp>
    </p:spTree>
    <p:extLst>
      <p:ext uri="{BB962C8B-B14F-4D97-AF65-F5344CB8AC3E}">
        <p14:creationId xmlns:p14="http://schemas.microsoft.com/office/powerpoint/2010/main" val="36073379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Diagrama 37"/>
          <p:cNvGraphicFramePr/>
          <p:nvPr>
            <p:extLst>
              <p:ext uri="{D42A27DB-BD31-4B8C-83A1-F6EECF244321}">
                <p14:modId xmlns:p14="http://schemas.microsoft.com/office/powerpoint/2010/main" val="2108985063"/>
              </p:ext>
            </p:extLst>
          </p:nvPr>
        </p:nvGraphicFramePr>
        <p:xfrm>
          <a:off x="4601720" y="1455755"/>
          <a:ext cx="3539390" cy="4614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9" name="Diagrama 38"/>
          <p:cNvGraphicFramePr/>
          <p:nvPr>
            <p:extLst>
              <p:ext uri="{D42A27DB-BD31-4B8C-83A1-F6EECF244321}">
                <p14:modId xmlns:p14="http://schemas.microsoft.com/office/powerpoint/2010/main" val="812298313"/>
              </p:ext>
            </p:extLst>
          </p:nvPr>
        </p:nvGraphicFramePr>
        <p:xfrm>
          <a:off x="117242" y="1528844"/>
          <a:ext cx="5568209" cy="439429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Rectángulo redondeado 1"/>
          <p:cNvSpPr/>
          <p:nvPr/>
        </p:nvSpPr>
        <p:spPr>
          <a:xfrm>
            <a:off x="5493538" y="778418"/>
            <a:ext cx="3314222" cy="553539"/>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000" dirty="0" smtClean="0">
                <a:solidFill>
                  <a:schemeClr val="tx1"/>
                </a:solidFill>
                <a:latin typeface="Arial" panose="020B0604020202020204" pitchFamily="34" charset="0"/>
                <a:cs typeface="Arial" panose="020B0604020202020204" pitchFamily="34" charset="0"/>
              </a:rPr>
              <a:t>Marco Normativo </a:t>
            </a:r>
            <a:endParaRPr lang="es-EC" sz="2000" dirty="0">
              <a:solidFill>
                <a:schemeClr val="tx1"/>
              </a:solidFill>
              <a:latin typeface="Arial" panose="020B0604020202020204" pitchFamily="34" charset="0"/>
              <a:cs typeface="Arial" panose="020B0604020202020204" pitchFamily="34" charset="0"/>
            </a:endParaRPr>
          </a:p>
        </p:txBody>
      </p:sp>
      <p:sp>
        <p:nvSpPr>
          <p:cNvPr id="7" name="Rectángulo 6"/>
          <p:cNvSpPr/>
          <p:nvPr/>
        </p:nvSpPr>
        <p:spPr>
          <a:xfrm>
            <a:off x="1531917" y="78651"/>
            <a:ext cx="7612083" cy="707886"/>
          </a:xfrm>
          <a:prstGeom prst="rect">
            <a:avLst/>
          </a:prstGeom>
        </p:spPr>
        <p:txBody>
          <a:bodyPr wrap="square">
            <a:spAutoFit/>
          </a:bodyPr>
          <a:lstStyle/>
          <a:p>
            <a:pPr algn="r"/>
            <a:r>
              <a:rPr lang="es-EC" sz="2000" b="1" i="1" dirty="0"/>
              <a:t>“Planificación del Desarrollo y Ordenamiento Territorial;</a:t>
            </a:r>
          </a:p>
          <a:p>
            <a:pPr algn="r"/>
            <a:r>
              <a:rPr lang="es-EC" sz="2000" b="1" i="1" dirty="0"/>
              <a:t>resultados, logros y retos en el </a:t>
            </a:r>
            <a:r>
              <a:rPr lang="es-EC" sz="2000" b="1" i="1" dirty="0" smtClean="0"/>
              <a:t>Ecuador”</a:t>
            </a:r>
            <a:endParaRPr lang="es-EC" sz="2000" b="1" dirty="0">
              <a:solidFill>
                <a:schemeClr val="tx1">
                  <a:lumMod val="75000"/>
                  <a:lumOff val="25000"/>
                </a:schemeClr>
              </a:solidFill>
            </a:endParaRPr>
          </a:p>
        </p:txBody>
      </p:sp>
      <p:cxnSp>
        <p:nvCxnSpPr>
          <p:cNvPr id="10" name="Conector recto 9"/>
          <p:cNvCxnSpPr/>
          <p:nvPr/>
        </p:nvCxnSpPr>
        <p:spPr>
          <a:xfrm>
            <a:off x="2671948" y="771113"/>
            <a:ext cx="6472052" cy="0"/>
          </a:xfrm>
          <a:prstGeom prst="line">
            <a:avLst/>
          </a:prstGeom>
        </p:spPr>
        <p:style>
          <a:lnRef idx="2">
            <a:schemeClr val="accent1"/>
          </a:lnRef>
          <a:fillRef idx="0">
            <a:schemeClr val="accent1"/>
          </a:fillRef>
          <a:effectRef idx="1">
            <a:schemeClr val="accent1"/>
          </a:effectRef>
          <a:fontRef idx="minor">
            <a:schemeClr val="tx1"/>
          </a:fontRef>
        </p:style>
      </p:cxnSp>
      <p:sp>
        <p:nvSpPr>
          <p:cNvPr id="29" name="Rectángulo redondeado 28"/>
          <p:cNvSpPr/>
          <p:nvPr/>
        </p:nvSpPr>
        <p:spPr>
          <a:xfrm>
            <a:off x="323564" y="902217"/>
            <a:ext cx="4085343" cy="55353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000" dirty="0">
                <a:solidFill>
                  <a:schemeClr val="tx1"/>
                </a:solidFill>
                <a:latin typeface="Arial" panose="020B0604020202020204" pitchFamily="34" charset="0"/>
                <a:cs typeface="Arial" panose="020B0604020202020204" pitchFamily="34" charset="0"/>
              </a:rPr>
              <a:t>Principios Constitucionales</a:t>
            </a:r>
          </a:p>
        </p:txBody>
      </p:sp>
      <p:sp>
        <p:nvSpPr>
          <p:cNvPr id="20" name="Flecha derecha 19"/>
          <p:cNvSpPr/>
          <p:nvPr/>
        </p:nvSpPr>
        <p:spPr>
          <a:xfrm>
            <a:off x="4682694" y="3504830"/>
            <a:ext cx="524431" cy="68995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40" name="Rectángulo redondeado 39"/>
          <p:cNvSpPr/>
          <p:nvPr/>
        </p:nvSpPr>
        <p:spPr>
          <a:xfrm>
            <a:off x="0" y="6160877"/>
            <a:ext cx="9144000" cy="553539"/>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200" i="1" dirty="0" smtClean="0">
                <a:solidFill>
                  <a:schemeClr val="tx1"/>
                </a:solidFill>
                <a:latin typeface="Arial" panose="020B0604020202020204" pitchFamily="34" charset="0"/>
                <a:cs typeface="Arial" panose="020B0604020202020204" pitchFamily="34" charset="0"/>
              </a:rPr>
              <a:t>La planificación es una herramienta para alcanzar los principios constitucionales</a:t>
            </a:r>
            <a:endParaRPr lang="es-EC" sz="2200" i="1" dirty="0">
              <a:solidFill>
                <a:schemeClr val="tx1"/>
              </a:solidFill>
              <a:latin typeface="Arial" panose="020B0604020202020204" pitchFamily="34" charset="0"/>
              <a:cs typeface="Arial" panose="020B0604020202020204" pitchFamily="34" charset="0"/>
            </a:endParaRPr>
          </a:p>
        </p:txBody>
      </p:sp>
      <p:graphicFrame>
        <p:nvGraphicFramePr>
          <p:cNvPr id="41" name="Diagrama 40"/>
          <p:cNvGraphicFramePr/>
          <p:nvPr>
            <p:extLst>
              <p:ext uri="{D42A27DB-BD31-4B8C-83A1-F6EECF244321}">
                <p14:modId xmlns:p14="http://schemas.microsoft.com/office/powerpoint/2010/main" val="2967229936"/>
              </p:ext>
            </p:extLst>
          </p:nvPr>
        </p:nvGraphicFramePr>
        <p:xfrm>
          <a:off x="7601499" y="1460611"/>
          <a:ext cx="1408629" cy="110560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42" name="Diagrama 41"/>
          <p:cNvGraphicFramePr/>
          <p:nvPr>
            <p:extLst>
              <p:ext uri="{D42A27DB-BD31-4B8C-83A1-F6EECF244321}">
                <p14:modId xmlns:p14="http://schemas.microsoft.com/office/powerpoint/2010/main" val="2913425231"/>
              </p:ext>
            </p:extLst>
          </p:nvPr>
        </p:nvGraphicFramePr>
        <p:xfrm>
          <a:off x="7601501" y="2686325"/>
          <a:ext cx="1419232" cy="1261664"/>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43" name="Diagrama 42"/>
          <p:cNvGraphicFramePr/>
          <p:nvPr>
            <p:extLst>
              <p:ext uri="{D42A27DB-BD31-4B8C-83A1-F6EECF244321}">
                <p14:modId xmlns:p14="http://schemas.microsoft.com/office/powerpoint/2010/main" val="2352382105"/>
              </p:ext>
            </p:extLst>
          </p:nvPr>
        </p:nvGraphicFramePr>
        <p:xfrm>
          <a:off x="7601500" y="3973838"/>
          <a:ext cx="1408629" cy="761022"/>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44" name="Diagrama 43"/>
          <p:cNvGraphicFramePr/>
          <p:nvPr>
            <p:extLst>
              <p:ext uri="{D42A27DB-BD31-4B8C-83A1-F6EECF244321}">
                <p14:modId xmlns:p14="http://schemas.microsoft.com/office/powerpoint/2010/main" val="3662383323"/>
              </p:ext>
            </p:extLst>
          </p:nvPr>
        </p:nvGraphicFramePr>
        <p:xfrm>
          <a:off x="7601500" y="4943457"/>
          <a:ext cx="1408630" cy="934712"/>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spTree>
    <p:extLst>
      <p:ext uri="{BB962C8B-B14F-4D97-AF65-F5344CB8AC3E}">
        <p14:creationId xmlns:p14="http://schemas.microsoft.com/office/powerpoint/2010/main" val="9183688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7601639" y="810288"/>
            <a:ext cx="2001063" cy="553539"/>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000" b="1" dirty="0" smtClean="0">
                <a:solidFill>
                  <a:schemeClr val="tx1"/>
                </a:solidFill>
                <a:latin typeface="Arial Black"/>
                <a:cs typeface="Arial Black"/>
              </a:rPr>
              <a:t>Retos </a:t>
            </a:r>
            <a:endParaRPr lang="es-EC" sz="2000" b="1" dirty="0">
              <a:solidFill>
                <a:schemeClr val="tx1"/>
              </a:solidFill>
              <a:latin typeface="Arial Black"/>
              <a:cs typeface="Arial Black"/>
            </a:endParaRPr>
          </a:p>
        </p:txBody>
      </p:sp>
      <p:cxnSp>
        <p:nvCxnSpPr>
          <p:cNvPr id="5" name="Conector recto 4"/>
          <p:cNvCxnSpPr/>
          <p:nvPr/>
        </p:nvCxnSpPr>
        <p:spPr>
          <a:xfrm>
            <a:off x="2671948" y="798412"/>
            <a:ext cx="6472052"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ángulo 5"/>
          <p:cNvSpPr/>
          <p:nvPr/>
        </p:nvSpPr>
        <p:spPr>
          <a:xfrm>
            <a:off x="1531917" y="78651"/>
            <a:ext cx="7612083" cy="707886"/>
          </a:xfrm>
          <a:prstGeom prst="rect">
            <a:avLst/>
          </a:prstGeom>
        </p:spPr>
        <p:txBody>
          <a:bodyPr wrap="square">
            <a:spAutoFit/>
          </a:bodyPr>
          <a:lstStyle/>
          <a:p>
            <a:pPr algn="r"/>
            <a:r>
              <a:rPr lang="es-EC" sz="2000" b="1" i="1" dirty="0"/>
              <a:t>“Planificación del Desarrollo y Ordenamiento Territorial;</a:t>
            </a:r>
          </a:p>
          <a:p>
            <a:pPr algn="r"/>
            <a:r>
              <a:rPr lang="es-EC" sz="2000" b="1" i="1" dirty="0"/>
              <a:t>resultados, logros y retos en el </a:t>
            </a:r>
            <a:r>
              <a:rPr lang="es-EC" sz="2000" b="1" i="1" dirty="0" smtClean="0"/>
              <a:t>Ecuador”</a:t>
            </a:r>
            <a:endParaRPr lang="es-EC" sz="2000" b="1" dirty="0">
              <a:solidFill>
                <a:schemeClr val="tx1">
                  <a:lumMod val="75000"/>
                  <a:lumOff val="25000"/>
                </a:schemeClr>
              </a:solidFill>
            </a:endParaRPr>
          </a:p>
        </p:txBody>
      </p:sp>
      <p:sp>
        <p:nvSpPr>
          <p:cNvPr id="18" name="CuadroTexto 17"/>
          <p:cNvSpPr txBox="1"/>
          <p:nvPr/>
        </p:nvSpPr>
        <p:spPr>
          <a:xfrm>
            <a:off x="1442348" y="2151297"/>
            <a:ext cx="7032747" cy="707886"/>
          </a:xfrm>
          <a:prstGeom prst="rect">
            <a:avLst/>
          </a:prstGeom>
          <a:noFill/>
        </p:spPr>
        <p:txBody>
          <a:bodyPr wrap="square" rtlCol="0">
            <a:spAutoFit/>
          </a:bodyPr>
          <a:lstStyle/>
          <a:p>
            <a:pPr algn="just"/>
            <a:r>
              <a:rPr lang="es-EC" sz="2000" dirty="0" smtClean="0">
                <a:ea typeface="Calibri" pitchFamily="-108" charset="0"/>
                <a:cs typeface="Calibri" pitchFamily="-108" charset="0"/>
              </a:rPr>
              <a:t>Articulación y vinculación entre la </a:t>
            </a:r>
            <a:r>
              <a:rPr lang="es-EC" sz="2000" dirty="0">
                <a:ea typeface="Calibri" pitchFamily="-108" charset="0"/>
                <a:cs typeface="Calibri" pitchFamily="-108" charset="0"/>
              </a:rPr>
              <a:t>planificación </a:t>
            </a:r>
            <a:r>
              <a:rPr lang="es-EC" sz="2000" dirty="0" smtClean="0">
                <a:ea typeface="Calibri" pitchFamily="-108" charset="0"/>
                <a:cs typeface="Calibri" pitchFamily="-108" charset="0"/>
              </a:rPr>
              <a:t>con su presupuesto y su ejecución.</a:t>
            </a:r>
            <a:endParaRPr lang="es-EC" sz="2000" dirty="0"/>
          </a:p>
        </p:txBody>
      </p:sp>
      <p:cxnSp>
        <p:nvCxnSpPr>
          <p:cNvPr id="26" name="Conector recto 25"/>
          <p:cNvCxnSpPr/>
          <p:nvPr/>
        </p:nvCxnSpPr>
        <p:spPr>
          <a:xfrm>
            <a:off x="388382" y="2024763"/>
            <a:ext cx="8219256" cy="0"/>
          </a:xfrm>
          <a:prstGeom prst="line">
            <a:avLst/>
          </a:prstGeom>
          <a:ln w="1905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ángulo 36"/>
          <p:cNvSpPr/>
          <p:nvPr/>
        </p:nvSpPr>
        <p:spPr>
          <a:xfrm>
            <a:off x="1442348" y="1278956"/>
            <a:ext cx="6678070" cy="707886"/>
          </a:xfrm>
          <a:prstGeom prst="rect">
            <a:avLst/>
          </a:prstGeom>
        </p:spPr>
        <p:txBody>
          <a:bodyPr wrap="square">
            <a:spAutoFit/>
          </a:bodyPr>
          <a:lstStyle/>
          <a:p>
            <a:pPr lvl="0" algn="just"/>
            <a:r>
              <a:rPr lang="es-EC" sz="2000" dirty="0"/>
              <a:t>Institucionalización de la planificación </a:t>
            </a:r>
            <a:r>
              <a:rPr lang="es-EC" sz="2000" dirty="0" smtClean="0"/>
              <a:t>y el ordenamiento territorial, con mayor respaldo e involucramiento político. </a:t>
            </a:r>
            <a:endParaRPr lang="es-EC" sz="2000" dirty="0"/>
          </a:p>
        </p:txBody>
      </p:sp>
      <p:graphicFrame>
        <p:nvGraphicFramePr>
          <p:cNvPr id="9" name="Diagrama 8"/>
          <p:cNvGraphicFramePr/>
          <p:nvPr>
            <p:extLst/>
          </p:nvPr>
        </p:nvGraphicFramePr>
        <p:xfrm>
          <a:off x="1442348" y="2585157"/>
          <a:ext cx="6409264" cy="4272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7" name="Grupo 46"/>
          <p:cNvGrpSpPr/>
          <p:nvPr/>
        </p:nvGrpSpPr>
        <p:grpSpPr>
          <a:xfrm>
            <a:off x="615476" y="1205584"/>
            <a:ext cx="565038" cy="769441"/>
            <a:chOff x="831769" y="1387210"/>
            <a:chExt cx="565038" cy="769441"/>
          </a:xfrm>
        </p:grpSpPr>
        <p:sp>
          <p:nvSpPr>
            <p:cNvPr id="48" name="Elipse 47"/>
            <p:cNvSpPr/>
            <p:nvPr/>
          </p:nvSpPr>
          <p:spPr>
            <a:xfrm>
              <a:off x="831769" y="1476466"/>
              <a:ext cx="565038" cy="590931"/>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49" name="CuadroTexto 48"/>
            <p:cNvSpPr txBox="1"/>
            <p:nvPr/>
          </p:nvSpPr>
          <p:spPr>
            <a:xfrm>
              <a:off x="897995" y="1387210"/>
              <a:ext cx="432048" cy="769441"/>
            </a:xfrm>
            <a:prstGeom prst="rect">
              <a:avLst/>
            </a:prstGeom>
            <a:noFill/>
          </p:spPr>
          <p:txBody>
            <a:bodyPr wrap="square" rtlCol="0" anchor="t">
              <a:spAutoFit/>
            </a:bodyPr>
            <a:lstStyle/>
            <a:p>
              <a:pPr defTabSz="457200" fontAlgn="base">
                <a:spcBef>
                  <a:spcPct val="0"/>
                </a:spcBef>
                <a:spcAft>
                  <a:spcPct val="0"/>
                </a:spcAft>
              </a:pPr>
              <a:r>
                <a:rPr lang="es-ES_tradnl" sz="4400" b="1" dirty="0">
                  <a:solidFill>
                    <a:schemeClr val="bg1"/>
                  </a:solidFill>
                </a:rPr>
                <a:t>2</a:t>
              </a:r>
            </a:p>
          </p:txBody>
        </p:sp>
      </p:grpSp>
      <p:grpSp>
        <p:nvGrpSpPr>
          <p:cNvPr id="50" name="Grupo 49"/>
          <p:cNvGrpSpPr/>
          <p:nvPr/>
        </p:nvGrpSpPr>
        <p:grpSpPr>
          <a:xfrm>
            <a:off x="633491" y="2163756"/>
            <a:ext cx="565038" cy="769441"/>
            <a:chOff x="831769" y="1387210"/>
            <a:chExt cx="565038" cy="769441"/>
          </a:xfrm>
        </p:grpSpPr>
        <p:sp>
          <p:nvSpPr>
            <p:cNvPr id="51" name="Elipse 50"/>
            <p:cNvSpPr/>
            <p:nvPr/>
          </p:nvSpPr>
          <p:spPr>
            <a:xfrm>
              <a:off x="831769" y="1476466"/>
              <a:ext cx="565038" cy="590931"/>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52" name="CuadroTexto 51"/>
            <p:cNvSpPr txBox="1"/>
            <p:nvPr/>
          </p:nvSpPr>
          <p:spPr>
            <a:xfrm>
              <a:off x="897995" y="1387210"/>
              <a:ext cx="432048" cy="769441"/>
            </a:xfrm>
            <a:prstGeom prst="rect">
              <a:avLst/>
            </a:prstGeom>
            <a:noFill/>
          </p:spPr>
          <p:txBody>
            <a:bodyPr wrap="square" rtlCol="0" anchor="t">
              <a:spAutoFit/>
            </a:bodyPr>
            <a:lstStyle/>
            <a:p>
              <a:pPr defTabSz="457200" fontAlgn="base">
                <a:spcBef>
                  <a:spcPct val="0"/>
                </a:spcBef>
                <a:spcAft>
                  <a:spcPct val="0"/>
                </a:spcAft>
              </a:pPr>
              <a:r>
                <a:rPr lang="es-ES_tradnl" sz="4400" b="1" dirty="0" smtClean="0">
                  <a:solidFill>
                    <a:schemeClr val="bg1"/>
                  </a:solidFill>
                </a:rPr>
                <a:t>3</a:t>
              </a:r>
              <a:endParaRPr lang="es-ES_tradnl" sz="4400" b="1" dirty="0">
                <a:solidFill>
                  <a:schemeClr val="bg1"/>
                </a:solidFill>
              </a:endParaRPr>
            </a:p>
          </p:txBody>
        </p:sp>
      </p:grpSp>
    </p:spTree>
    <p:extLst>
      <p:ext uri="{BB962C8B-B14F-4D97-AF65-F5344CB8AC3E}">
        <p14:creationId xmlns:p14="http://schemas.microsoft.com/office/powerpoint/2010/main" val="14879192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97944562"/>
              </p:ext>
            </p:extLst>
          </p:nvPr>
        </p:nvGraphicFramePr>
        <p:xfrm>
          <a:off x="850146" y="1764667"/>
          <a:ext cx="7583192" cy="1910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redondeado 3"/>
          <p:cNvSpPr/>
          <p:nvPr/>
        </p:nvSpPr>
        <p:spPr>
          <a:xfrm>
            <a:off x="7601639" y="810288"/>
            <a:ext cx="2001063" cy="553539"/>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000" b="1" dirty="0" smtClean="0">
                <a:solidFill>
                  <a:schemeClr val="tx1"/>
                </a:solidFill>
                <a:latin typeface="Arial Black"/>
                <a:cs typeface="Arial Black"/>
              </a:rPr>
              <a:t>Retos </a:t>
            </a:r>
            <a:endParaRPr lang="es-EC" sz="2000" b="1" dirty="0">
              <a:solidFill>
                <a:schemeClr val="tx1"/>
              </a:solidFill>
              <a:latin typeface="Arial Black"/>
              <a:cs typeface="Arial Black"/>
            </a:endParaRPr>
          </a:p>
        </p:txBody>
      </p:sp>
      <p:cxnSp>
        <p:nvCxnSpPr>
          <p:cNvPr id="5" name="Conector recto 4"/>
          <p:cNvCxnSpPr/>
          <p:nvPr/>
        </p:nvCxnSpPr>
        <p:spPr>
          <a:xfrm>
            <a:off x="2671948" y="798412"/>
            <a:ext cx="6472052"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ángulo 5"/>
          <p:cNvSpPr/>
          <p:nvPr/>
        </p:nvSpPr>
        <p:spPr>
          <a:xfrm>
            <a:off x="1531917" y="78651"/>
            <a:ext cx="7612083" cy="707886"/>
          </a:xfrm>
          <a:prstGeom prst="rect">
            <a:avLst/>
          </a:prstGeom>
        </p:spPr>
        <p:txBody>
          <a:bodyPr wrap="square">
            <a:spAutoFit/>
          </a:bodyPr>
          <a:lstStyle/>
          <a:p>
            <a:pPr algn="r"/>
            <a:r>
              <a:rPr lang="es-EC" sz="2000" b="1" i="1" dirty="0"/>
              <a:t>“Planificación del Desarrollo y Ordenamiento Territorial;</a:t>
            </a:r>
          </a:p>
          <a:p>
            <a:pPr algn="r"/>
            <a:r>
              <a:rPr lang="es-EC" sz="2000" b="1" i="1" dirty="0"/>
              <a:t>resultados, logros y retos en el </a:t>
            </a:r>
            <a:r>
              <a:rPr lang="es-EC" sz="2000" b="1" i="1" dirty="0" smtClean="0"/>
              <a:t>Ecuador”</a:t>
            </a:r>
            <a:endParaRPr lang="es-EC" sz="2000" b="1" dirty="0">
              <a:solidFill>
                <a:schemeClr val="tx1">
                  <a:lumMod val="75000"/>
                  <a:lumOff val="25000"/>
                </a:schemeClr>
              </a:solidFill>
            </a:endParaRPr>
          </a:p>
        </p:txBody>
      </p:sp>
      <p:sp>
        <p:nvSpPr>
          <p:cNvPr id="12" name="CuadroTexto 11"/>
          <p:cNvSpPr txBox="1"/>
          <p:nvPr/>
        </p:nvSpPr>
        <p:spPr>
          <a:xfrm>
            <a:off x="1201392" y="1363992"/>
            <a:ext cx="6265025" cy="757130"/>
          </a:xfrm>
          <a:prstGeom prst="rect">
            <a:avLst/>
          </a:prstGeom>
          <a:noFill/>
        </p:spPr>
        <p:txBody>
          <a:bodyPr wrap="square" rtlCol="0">
            <a:spAutoFit/>
          </a:bodyPr>
          <a:lstStyle/>
          <a:p>
            <a:pPr algn="just">
              <a:lnSpc>
                <a:spcPct val="90000"/>
              </a:lnSpc>
            </a:pPr>
            <a:r>
              <a:rPr lang="es-EC" sz="2400" dirty="0">
                <a:ea typeface="Calibri" pitchFamily="-108" charset="0"/>
                <a:cs typeface="Calibri" pitchFamily="-108" charset="0"/>
              </a:rPr>
              <a:t>Consolidar y fortalecer </a:t>
            </a:r>
            <a:r>
              <a:rPr lang="es-EC" sz="2400" dirty="0" smtClean="0">
                <a:ea typeface="Calibri" pitchFamily="-108" charset="0"/>
                <a:cs typeface="Calibri" pitchFamily="-108" charset="0"/>
              </a:rPr>
              <a:t>el </a:t>
            </a:r>
            <a:r>
              <a:rPr lang="es-EC" sz="2400" dirty="0">
                <a:ea typeface="Calibri" pitchFamily="-108" charset="0"/>
                <a:cs typeface="Calibri" pitchFamily="-108" charset="0"/>
              </a:rPr>
              <a:t>seguimiento y evaluación de </a:t>
            </a:r>
            <a:r>
              <a:rPr lang="es-EC" sz="2400" dirty="0" smtClean="0">
                <a:ea typeface="Calibri" pitchFamily="-108" charset="0"/>
                <a:cs typeface="Calibri" pitchFamily="-108" charset="0"/>
              </a:rPr>
              <a:t>los PDOT.</a:t>
            </a:r>
            <a:endParaRPr lang="es-EC" sz="2400" dirty="0">
              <a:ea typeface="Calibri" pitchFamily="-108" charset="0"/>
              <a:cs typeface="Calibri" pitchFamily="-108" charset="0"/>
            </a:endParaRPr>
          </a:p>
        </p:txBody>
      </p:sp>
      <p:cxnSp>
        <p:nvCxnSpPr>
          <p:cNvPr id="40" name="Conector recto 39"/>
          <p:cNvCxnSpPr/>
          <p:nvPr/>
        </p:nvCxnSpPr>
        <p:spPr>
          <a:xfrm>
            <a:off x="427491" y="4015621"/>
            <a:ext cx="8219256" cy="0"/>
          </a:xfrm>
          <a:prstGeom prst="line">
            <a:avLst/>
          </a:prstGeom>
          <a:ln w="1905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3" name="Rectángulo 42"/>
          <p:cNvSpPr/>
          <p:nvPr/>
        </p:nvSpPr>
        <p:spPr>
          <a:xfrm>
            <a:off x="1442348" y="4493800"/>
            <a:ext cx="6869139" cy="1200329"/>
          </a:xfrm>
          <a:prstGeom prst="rect">
            <a:avLst/>
          </a:prstGeom>
        </p:spPr>
        <p:txBody>
          <a:bodyPr wrap="square">
            <a:spAutoFit/>
          </a:bodyPr>
          <a:lstStyle/>
          <a:p>
            <a:pPr algn="just"/>
            <a:r>
              <a:rPr lang="es-EC" sz="2400" dirty="0" smtClean="0"/>
              <a:t>Fortalecer la participación de la ciudadanía mediante el ejercicio de sus atribuciones y responsabilidades en la gestión de los PDOT.</a:t>
            </a:r>
            <a:endParaRPr lang="es-EC" sz="2400" dirty="0"/>
          </a:p>
        </p:txBody>
      </p:sp>
      <p:grpSp>
        <p:nvGrpSpPr>
          <p:cNvPr id="48" name="Grupo 47"/>
          <p:cNvGrpSpPr/>
          <p:nvPr/>
        </p:nvGrpSpPr>
        <p:grpSpPr>
          <a:xfrm>
            <a:off x="566727" y="1379946"/>
            <a:ext cx="565038" cy="769441"/>
            <a:chOff x="831769" y="1387210"/>
            <a:chExt cx="565038" cy="769441"/>
          </a:xfrm>
        </p:grpSpPr>
        <p:sp>
          <p:nvSpPr>
            <p:cNvPr id="49" name="Elipse 48"/>
            <p:cNvSpPr/>
            <p:nvPr/>
          </p:nvSpPr>
          <p:spPr>
            <a:xfrm>
              <a:off x="831769" y="1476466"/>
              <a:ext cx="565038" cy="590931"/>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50" name="CuadroTexto 49"/>
            <p:cNvSpPr txBox="1"/>
            <p:nvPr/>
          </p:nvSpPr>
          <p:spPr>
            <a:xfrm>
              <a:off x="897995" y="1387210"/>
              <a:ext cx="432048" cy="769441"/>
            </a:xfrm>
            <a:prstGeom prst="rect">
              <a:avLst/>
            </a:prstGeom>
            <a:noFill/>
          </p:spPr>
          <p:txBody>
            <a:bodyPr wrap="square" rtlCol="0" anchor="t">
              <a:spAutoFit/>
            </a:bodyPr>
            <a:lstStyle/>
            <a:p>
              <a:pPr defTabSz="457200" fontAlgn="base">
                <a:spcBef>
                  <a:spcPct val="0"/>
                </a:spcBef>
                <a:spcAft>
                  <a:spcPct val="0"/>
                </a:spcAft>
              </a:pPr>
              <a:r>
                <a:rPr lang="es-ES_tradnl" sz="4400" b="1" dirty="0" smtClean="0">
                  <a:solidFill>
                    <a:schemeClr val="bg1"/>
                  </a:solidFill>
                </a:rPr>
                <a:t>4</a:t>
              </a:r>
              <a:endParaRPr lang="es-ES_tradnl" sz="4400" b="1" dirty="0">
                <a:solidFill>
                  <a:schemeClr val="bg1"/>
                </a:solidFill>
              </a:endParaRPr>
            </a:p>
          </p:txBody>
        </p:sp>
      </p:grpSp>
      <p:grpSp>
        <p:nvGrpSpPr>
          <p:cNvPr id="51" name="Grupo 50"/>
          <p:cNvGrpSpPr/>
          <p:nvPr/>
        </p:nvGrpSpPr>
        <p:grpSpPr>
          <a:xfrm>
            <a:off x="719127" y="4416460"/>
            <a:ext cx="565038" cy="769441"/>
            <a:chOff x="831769" y="1387210"/>
            <a:chExt cx="565038" cy="769441"/>
          </a:xfrm>
        </p:grpSpPr>
        <p:sp>
          <p:nvSpPr>
            <p:cNvPr id="52" name="Elipse 51"/>
            <p:cNvSpPr/>
            <p:nvPr/>
          </p:nvSpPr>
          <p:spPr>
            <a:xfrm>
              <a:off x="831769" y="1476466"/>
              <a:ext cx="565038" cy="590931"/>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53" name="CuadroTexto 52"/>
            <p:cNvSpPr txBox="1"/>
            <p:nvPr/>
          </p:nvSpPr>
          <p:spPr>
            <a:xfrm>
              <a:off x="897995" y="1387210"/>
              <a:ext cx="432048" cy="769441"/>
            </a:xfrm>
            <a:prstGeom prst="rect">
              <a:avLst/>
            </a:prstGeom>
            <a:noFill/>
          </p:spPr>
          <p:txBody>
            <a:bodyPr wrap="square" rtlCol="0" anchor="t">
              <a:spAutoFit/>
            </a:bodyPr>
            <a:lstStyle/>
            <a:p>
              <a:pPr defTabSz="457200" fontAlgn="base">
                <a:spcBef>
                  <a:spcPct val="0"/>
                </a:spcBef>
                <a:spcAft>
                  <a:spcPct val="0"/>
                </a:spcAft>
              </a:pPr>
              <a:r>
                <a:rPr lang="es-ES_tradnl" sz="4400" b="1" dirty="0" smtClean="0">
                  <a:solidFill>
                    <a:schemeClr val="bg1"/>
                  </a:solidFill>
                </a:rPr>
                <a:t>5</a:t>
              </a:r>
              <a:endParaRPr lang="es-ES_tradnl" sz="4400" b="1" dirty="0">
                <a:solidFill>
                  <a:schemeClr val="bg1"/>
                </a:solidFill>
              </a:endParaRPr>
            </a:p>
          </p:txBody>
        </p:sp>
      </p:grpSp>
    </p:spTree>
    <p:extLst>
      <p:ext uri="{BB962C8B-B14F-4D97-AF65-F5344CB8AC3E}">
        <p14:creationId xmlns:p14="http://schemas.microsoft.com/office/powerpoint/2010/main" val="3262636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7601639" y="810288"/>
            <a:ext cx="2001063" cy="553539"/>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000" b="1" dirty="0" smtClean="0">
                <a:solidFill>
                  <a:schemeClr val="tx1"/>
                </a:solidFill>
                <a:latin typeface="Arial Black"/>
                <a:cs typeface="Arial Black"/>
              </a:rPr>
              <a:t>Retos </a:t>
            </a:r>
            <a:endParaRPr lang="es-EC" sz="2000" b="1" dirty="0">
              <a:solidFill>
                <a:schemeClr val="tx1"/>
              </a:solidFill>
              <a:latin typeface="Arial Black"/>
              <a:cs typeface="Arial Black"/>
            </a:endParaRPr>
          </a:p>
        </p:txBody>
      </p:sp>
      <p:cxnSp>
        <p:nvCxnSpPr>
          <p:cNvPr id="5" name="Conector recto 4"/>
          <p:cNvCxnSpPr/>
          <p:nvPr/>
        </p:nvCxnSpPr>
        <p:spPr>
          <a:xfrm>
            <a:off x="2671948" y="798412"/>
            <a:ext cx="6472052"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ángulo 5"/>
          <p:cNvSpPr/>
          <p:nvPr/>
        </p:nvSpPr>
        <p:spPr>
          <a:xfrm>
            <a:off x="1531917" y="78651"/>
            <a:ext cx="7612083" cy="707886"/>
          </a:xfrm>
          <a:prstGeom prst="rect">
            <a:avLst/>
          </a:prstGeom>
        </p:spPr>
        <p:txBody>
          <a:bodyPr wrap="square">
            <a:spAutoFit/>
          </a:bodyPr>
          <a:lstStyle/>
          <a:p>
            <a:pPr algn="r"/>
            <a:r>
              <a:rPr lang="es-EC" sz="2000" b="1" i="1" dirty="0"/>
              <a:t>“Planificación del Desarrollo y Ordenamiento Territorial;</a:t>
            </a:r>
          </a:p>
          <a:p>
            <a:pPr algn="r"/>
            <a:r>
              <a:rPr lang="es-EC" sz="2000" b="1" i="1" dirty="0"/>
              <a:t>resultados, logros y retos en el </a:t>
            </a:r>
            <a:r>
              <a:rPr lang="es-EC" sz="2000" b="1" i="1" dirty="0" smtClean="0"/>
              <a:t>Ecuador”</a:t>
            </a:r>
            <a:endParaRPr lang="es-EC" sz="2000" b="1" dirty="0">
              <a:solidFill>
                <a:schemeClr val="tx1">
                  <a:lumMod val="75000"/>
                  <a:lumOff val="25000"/>
                </a:schemeClr>
              </a:solidFill>
            </a:endParaRPr>
          </a:p>
        </p:txBody>
      </p:sp>
      <p:sp>
        <p:nvSpPr>
          <p:cNvPr id="19" name="CuadroTexto 18"/>
          <p:cNvSpPr txBox="1"/>
          <p:nvPr/>
        </p:nvSpPr>
        <p:spPr>
          <a:xfrm>
            <a:off x="1658372" y="1465008"/>
            <a:ext cx="6905057" cy="1089529"/>
          </a:xfrm>
          <a:prstGeom prst="rect">
            <a:avLst/>
          </a:prstGeom>
          <a:noFill/>
        </p:spPr>
        <p:txBody>
          <a:bodyPr wrap="square" rtlCol="0">
            <a:spAutoFit/>
          </a:bodyPr>
          <a:lstStyle/>
          <a:p>
            <a:pPr algn="just">
              <a:lnSpc>
                <a:spcPct val="90000"/>
              </a:lnSpc>
            </a:pPr>
            <a:r>
              <a:rPr lang="es-EC" sz="2400" dirty="0" smtClean="0">
                <a:ea typeface="Calibri" pitchFamily="-108" charset="0"/>
                <a:cs typeface="Calibri" pitchFamily="-108" charset="0"/>
              </a:rPr>
              <a:t>Implementación de los Sistemas de Información Locales: Acceso a la información pública y eficiencia en la gestión.</a:t>
            </a:r>
            <a:endParaRPr lang="es-EC" sz="2400" dirty="0">
              <a:ea typeface="Calibri" pitchFamily="-108" charset="0"/>
              <a:cs typeface="Calibri" pitchFamily="-108" charset="0"/>
            </a:endParaRPr>
          </a:p>
        </p:txBody>
      </p:sp>
      <p:pic>
        <p:nvPicPr>
          <p:cNvPr id="20" name="Marcador de contenido 4"/>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758907" y="2654938"/>
            <a:ext cx="6040584" cy="3377562"/>
          </a:xfrm>
        </p:spPr>
      </p:pic>
      <p:grpSp>
        <p:nvGrpSpPr>
          <p:cNvPr id="21" name="Grupo 20"/>
          <p:cNvGrpSpPr/>
          <p:nvPr/>
        </p:nvGrpSpPr>
        <p:grpSpPr>
          <a:xfrm>
            <a:off x="934882" y="1535406"/>
            <a:ext cx="565038" cy="769441"/>
            <a:chOff x="831769" y="1387210"/>
            <a:chExt cx="565038" cy="769441"/>
          </a:xfrm>
        </p:grpSpPr>
        <p:sp>
          <p:nvSpPr>
            <p:cNvPr id="22" name="Elipse 21"/>
            <p:cNvSpPr/>
            <p:nvPr/>
          </p:nvSpPr>
          <p:spPr>
            <a:xfrm>
              <a:off x="831769" y="1476466"/>
              <a:ext cx="565038" cy="590931"/>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23" name="CuadroTexto 22"/>
            <p:cNvSpPr txBox="1"/>
            <p:nvPr/>
          </p:nvSpPr>
          <p:spPr>
            <a:xfrm>
              <a:off x="897995" y="1387210"/>
              <a:ext cx="432048" cy="769441"/>
            </a:xfrm>
            <a:prstGeom prst="rect">
              <a:avLst/>
            </a:prstGeom>
            <a:noFill/>
          </p:spPr>
          <p:txBody>
            <a:bodyPr wrap="square" rtlCol="0" anchor="t">
              <a:spAutoFit/>
            </a:bodyPr>
            <a:lstStyle/>
            <a:p>
              <a:pPr defTabSz="457200" fontAlgn="base">
                <a:spcBef>
                  <a:spcPct val="0"/>
                </a:spcBef>
                <a:spcAft>
                  <a:spcPct val="0"/>
                </a:spcAft>
              </a:pPr>
              <a:r>
                <a:rPr lang="es-ES_tradnl" sz="4400" b="1" dirty="0" smtClean="0">
                  <a:solidFill>
                    <a:schemeClr val="bg1"/>
                  </a:solidFill>
                </a:rPr>
                <a:t>6</a:t>
              </a:r>
              <a:endParaRPr lang="es-ES_tradnl" sz="4400" b="1" dirty="0">
                <a:solidFill>
                  <a:schemeClr val="bg1"/>
                </a:solidFill>
              </a:endParaRPr>
            </a:p>
          </p:txBody>
        </p:sp>
      </p:grpSp>
    </p:spTree>
    <p:extLst>
      <p:ext uri="{BB962C8B-B14F-4D97-AF65-F5344CB8AC3E}">
        <p14:creationId xmlns:p14="http://schemas.microsoft.com/office/powerpoint/2010/main" val="13201738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7601639" y="810288"/>
            <a:ext cx="2001063" cy="553539"/>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000" b="1" dirty="0" smtClean="0">
                <a:solidFill>
                  <a:schemeClr val="tx1"/>
                </a:solidFill>
                <a:latin typeface="Arial Black"/>
                <a:cs typeface="Arial Black"/>
              </a:rPr>
              <a:t>Retos </a:t>
            </a:r>
            <a:endParaRPr lang="es-EC" sz="2000" b="1" dirty="0">
              <a:solidFill>
                <a:schemeClr val="tx1"/>
              </a:solidFill>
              <a:latin typeface="Arial Black"/>
              <a:cs typeface="Arial Black"/>
            </a:endParaRPr>
          </a:p>
        </p:txBody>
      </p:sp>
      <p:cxnSp>
        <p:nvCxnSpPr>
          <p:cNvPr id="5" name="Conector recto 4"/>
          <p:cNvCxnSpPr/>
          <p:nvPr/>
        </p:nvCxnSpPr>
        <p:spPr>
          <a:xfrm>
            <a:off x="2671948" y="798412"/>
            <a:ext cx="6472052"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ángulo 5"/>
          <p:cNvSpPr/>
          <p:nvPr/>
        </p:nvSpPr>
        <p:spPr>
          <a:xfrm>
            <a:off x="1531917" y="78651"/>
            <a:ext cx="7612083" cy="707886"/>
          </a:xfrm>
          <a:prstGeom prst="rect">
            <a:avLst/>
          </a:prstGeom>
        </p:spPr>
        <p:txBody>
          <a:bodyPr wrap="square">
            <a:spAutoFit/>
          </a:bodyPr>
          <a:lstStyle/>
          <a:p>
            <a:pPr algn="r"/>
            <a:r>
              <a:rPr lang="es-EC" sz="2000" b="1" i="1" dirty="0"/>
              <a:t>“Planificación del Desarrollo y Ordenamiento Territorial;</a:t>
            </a:r>
          </a:p>
          <a:p>
            <a:pPr algn="r"/>
            <a:r>
              <a:rPr lang="es-EC" sz="2000" b="1" i="1" dirty="0"/>
              <a:t>resultados, logros y retos en el </a:t>
            </a:r>
            <a:r>
              <a:rPr lang="es-EC" sz="2000" b="1" i="1" dirty="0" smtClean="0"/>
              <a:t>Ecuador”</a:t>
            </a:r>
            <a:endParaRPr lang="es-EC" sz="2000" b="1" dirty="0">
              <a:solidFill>
                <a:schemeClr val="tx1">
                  <a:lumMod val="75000"/>
                  <a:lumOff val="25000"/>
                </a:schemeClr>
              </a:solidFill>
            </a:endParaRPr>
          </a:p>
        </p:txBody>
      </p:sp>
      <p:sp>
        <p:nvSpPr>
          <p:cNvPr id="46" name="CuadroTexto 45"/>
          <p:cNvSpPr txBox="1"/>
          <p:nvPr/>
        </p:nvSpPr>
        <p:spPr>
          <a:xfrm>
            <a:off x="1442348" y="1450587"/>
            <a:ext cx="6888852" cy="757130"/>
          </a:xfrm>
          <a:prstGeom prst="rect">
            <a:avLst/>
          </a:prstGeom>
          <a:noFill/>
        </p:spPr>
        <p:txBody>
          <a:bodyPr wrap="square" rtlCol="0">
            <a:spAutoFit/>
          </a:bodyPr>
          <a:lstStyle/>
          <a:p>
            <a:pPr algn="just">
              <a:lnSpc>
                <a:spcPct val="90000"/>
              </a:lnSpc>
            </a:pPr>
            <a:r>
              <a:rPr lang="es-EC" sz="2400" dirty="0" smtClean="0">
                <a:ea typeface="Calibri" pitchFamily="-108" charset="0"/>
                <a:cs typeface="Calibri" pitchFamily="-108" charset="0"/>
              </a:rPr>
              <a:t>Correspondencia </a:t>
            </a:r>
            <a:r>
              <a:rPr lang="es-EC" sz="2400" dirty="0" smtClean="0">
                <a:ea typeface="Calibri" pitchFamily="-108" charset="0"/>
                <a:cs typeface="Calibri" pitchFamily="-108" charset="0"/>
              </a:rPr>
              <a:t>entre </a:t>
            </a:r>
            <a:r>
              <a:rPr lang="es-EC" sz="2400" dirty="0" smtClean="0">
                <a:ea typeface="Calibri" pitchFamily="-108" charset="0"/>
                <a:cs typeface="Calibri" pitchFamily="-108" charset="0"/>
              </a:rPr>
              <a:t>los instrumentos actualizados, su marco legal y la gestión.</a:t>
            </a:r>
            <a:endParaRPr lang="es-EC" sz="2400" dirty="0">
              <a:ea typeface="Calibri" pitchFamily="-108" charset="0"/>
              <a:cs typeface="Calibri" pitchFamily="-108" charset="0"/>
            </a:endParaRPr>
          </a:p>
        </p:txBody>
      </p:sp>
      <p:graphicFrame>
        <p:nvGraphicFramePr>
          <p:cNvPr id="3" name="Diagrama 2"/>
          <p:cNvGraphicFramePr/>
          <p:nvPr>
            <p:extLst/>
          </p:nvPr>
        </p:nvGraphicFramePr>
        <p:xfrm>
          <a:off x="2387600" y="2608420"/>
          <a:ext cx="4648200" cy="3098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Grupo 12"/>
          <p:cNvGrpSpPr/>
          <p:nvPr/>
        </p:nvGrpSpPr>
        <p:grpSpPr>
          <a:xfrm>
            <a:off x="718589" y="1363827"/>
            <a:ext cx="565038" cy="769441"/>
            <a:chOff x="831769" y="1387210"/>
            <a:chExt cx="565038" cy="769441"/>
          </a:xfrm>
        </p:grpSpPr>
        <p:sp>
          <p:nvSpPr>
            <p:cNvPr id="14" name="Elipse 13"/>
            <p:cNvSpPr/>
            <p:nvPr/>
          </p:nvSpPr>
          <p:spPr>
            <a:xfrm>
              <a:off x="831769" y="1476466"/>
              <a:ext cx="565038" cy="590931"/>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15" name="CuadroTexto 14"/>
            <p:cNvSpPr txBox="1"/>
            <p:nvPr/>
          </p:nvSpPr>
          <p:spPr>
            <a:xfrm>
              <a:off x="897995" y="1387210"/>
              <a:ext cx="432048" cy="769441"/>
            </a:xfrm>
            <a:prstGeom prst="rect">
              <a:avLst/>
            </a:prstGeom>
            <a:noFill/>
          </p:spPr>
          <p:txBody>
            <a:bodyPr wrap="square" rtlCol="0" anchor="t">
              <a:spAutoFit/>
            </a:bodyPr>
            <a:lstStyle/>
            <a:p>
              <a:pPr defTabSz="457200" fontAlgn="base">
                <a:spcBef>
                  <a:spcPct val="0"/>
                </a:spcBef>
                <a:spcAft>
                  <a:spcPct val="0"/>
                </a:spcAft>
              </a:pPr>
              <a:r>
                <a:rPr lang="es-ES_tradnl" sz="4400" b="1" dirty="0" smtClean="0">
                  <a:solidFill>
                    <a:schemeClr val="bg1"/>
                  </a:solidFill>
                </a:rPr>
                <a:t>7</a:t>
              </a:r>
              <a:endParaRPr lang="es-ES_tradnl" sz="4400" b="1" dirty="0">
                <a:solidFill>
                  <a:schemeClr val="bg1"/>
                </a:solidFill>
              </a:endParaRPr>
            </a:p>
          </p:txBody>
        </p:sp>
      </p:grpSp>
    </p:spTree>
    <p:extLst>
      <p:ext uri="{BB962C8B-B14F-4D97-AF65-F5344CB8AC3E}">
        <p14:creationId xmlns:p14="http://schemas.microsoft.com/office/powerpoint/2010/main" val="29633594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1297859" y="3718588"/>
            <a:ext cx="6194322" cy="553539"/>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4400" b="1" dirty="0" smtClean="0">
                <a:solidFill>
                  <a:schemeClr val="tx1"/>
                </a:solidFill>
                <a:latin typeface="Arial Black"/>
                <a:cs typeface="Arial Black"/>
              </a:rPr>
              <a:t>Gracias</a:t>
            </a:r>
            <a:endParaRPr lang="es-EC" sz="4400" b="1" dirty="0">
              <a:solidFill>
                <a:schemeClr val="tx1"/>
              </a:solidFill>
              <a:latin typeface="Arial Black"/>
              <a:cs typeface="Arial Black"/>
            </a:endParaRPr>
          </a:p>
        </p:txBody>
      </p:sp>
      <p:cxnSp>
        <p:nvCxnSpPr>
          <p:cNvPr id="6" name="Conector recto 5"/>
          <p:cNvCxnSpPr/>
          <p:nvPr/>
        </p:nvCxnSpPr>
        <p:spPr>
          <a:xfrm>
            <a:off x="2671948" y="798412"/>
            <a:ext cx="6472052"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Rectángulo 6"/>
          <p:cNvSpPr/>
          <p:nvPr/>
        </p:nvSpPr>
        <p:spPr>
          <a:xfrm>
            <a:off x="1531917" y="78651"/>
            <a:ext cx="7612083" cy="707886"/>
          </a:xfrm>
          <a:prstGeom prst="rect">
            <a:avLst/>
          </a:prstGeom>
        </p:spPr>
        <p:txBody>
          <a:bodyPr wrap="square">
            <a:spAutoFit/>
          </a:bodyPr>
          <a:lstStyle/>
          <a:p>
            <a:pPr algn="r"/>
            <a:r>
              <a:rPr lang="es-EC" sz="2000" b="1" i="1" dirty="0"/>
              <a:t>“Planificación del Desarrollo y Ordenamiento Territorial;</a:t>
            </a:r>
          </a:p>
          <a:p>
            <a:pPr algn="r"/>
            <a:r>
              <a:rPr lang="es-EC" sz="2000" b="1" i="1" dirty="0"/>
              <a:t>resultados, logros y retos en el </a:t>
            </a:r>
            <a:r>
              <a:rPr lang="es-EC" sz="2000" b="1" i="1" dirty="0" smtClean="0"/>
              <a:t>Ecuador”</a:t>
            </a:r>
            <a:endParaRPr lang="es-EC" sz="2000" b="1" dirty="0">
              <a:solidFill>
                <a:schemeClr val="tx1">
                  <a:lumMod val="75000"/>
                  <a:lumOff val="25000"/>
                </a:schemeClr>
              </a:solidFill>
            </a:endParaRPr>
          </a:p>
        </p:txBody>
      </p:sp>
    </p:spTree>
    <p:extLst>
      <p:ext uri="{BB962C8B-B14F-4D97-AF65-F5344CB8AC3E}">
        <p14:creationId xmlns:p14="http://schemas.microsoft.com/office/powerpoint/2010/main" val="3691022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 descr="ESTRATEGIA-1.pdf"/>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1061884" y="1334301"/>
            <a:ext cx="7094053" cy="5523699"/>
          </a:xfrm>
          <a:prstGeom prst="rect">
            <a:avLst/>
          </a:prstGeom>
          <a:solidFill>
            <a:schemeClr val="bg1"/>
          </a:solidFill>
          <a:ln w="9525">
            <a:noFill/>
            <a:miter lim="800000"/>
            <a:headEnd/>
            <a:tailEnd/>
          </a:ln>
        </p:spPr>
      </p:pic>
      <p:sp>
        <p:nvSpPr>
          <p:cNvPr id="7" name="Título 3"/>
          <p:cNvSpPr txBox="1">
            <a:spLocks/>
          </p:cNvSpPr>
          <p:nvPr/>
        </p:nvSpPr>
        <p:spPr>
          <a:xfrm>
            <a:off x="-322068" y="704429"/>
            <a:ext cx="8780000" cy="51514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s-ES"/>
            </a:defPPr>
            <a:lvl1pPr algn="r">
              <a:defRPr sz="20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dirty="0">
                <a:solidFill>
                  <a:schemeClr val="tx1"/>
                </a:solidFill>
              </a:rPr>
              <a:t>Sistema Nacional Descentralizado de Planificación Participativa</a:t>
            </a:r>
          </a:p>
        </p:txBody>
      </p:sp>
      <p:sp>
        <p:nvSpPr>
          <p:cNvPr id="19" name="CuadroTexto 18"/>
          <p:cNvSpPr txBox="1"/>
          <p:nvPr/>
        </p:nvSpPr>
        <p:spPr>
          <a:xfrm>
            <a:off x="11028307" y="3911237"/>
            <a:ext cx="158747" cy="356340"/>
          </a:xfrm>
          <a:prstGeom prst="rect">
            <a:avLst/>
          </a:prstGeom>
          <a:noFill/>
        </p:spPr>
        <p:txBody>
          <a:bodyPr wrap="none" lIns="78574" tIns="39287" rIns="78574" bIns="39287" rtlCol="0">
            <a:spAutoFit/>
          </a:bodyPr>
          <a:lstStyle/>
          <a:p>
            <a:endParaRPr lang="es-ES" dirty="0"/>
          </a:p>
        </p:txBody>
      </p:sp>
      <p:sp>
        <p:nvSpPr>
          <p:cNvPr id="20" name="CuadroTexto 19"/>
          <p:cNvSpPr txBox="1"/>
          <p:nvPr/>
        </p:nvSpPr>
        <p:spPr>
          <a:xfrm>
            <a:off x="4067932" y="1252429"/>
            <a:ext cx="999981" cy="340951"/>
          </a:xfrm>
          <a:prstGeom prst="rect">
            <a:avLst/>
          </a:prstGeom>
          <a:solidFill>
            <a:schemeClr val="accent5">
              <a:lumMod val="75000"/>
            </a:schemeClr>
          </a:solidFill>
        </p:spPr>
        <p:txBody>
          <a:bodyPr wrap="square" lIns="78574" tIns="39287" rIns="78574" bIns="39287" rtlCol="0">
            <a:spAutoFit/>
          </a:bodyPr>
          <a:lstStyle/>
          <a:p>
            <a:pPr algn="ctr"/>
            <a:r>
              <a:rPr lang="es-ES" sz="1700" b="1" spc="-129" dirty="0" smtClean="0">
                <a:latin typeface="Arial"/>
                <a:cs typeface="Arial"/>
              </a:rPr>
              <a:t>PND</a:t>
            </a:r>
            <a:endParaRPr lang="es-ES" sz="1700" b="1" spc="-129" dirty="0">
              <a:latin typeface="Arial"/>
              <a:cs typeface="Arial"/>
            </a:endParaRPr>
          </a:p>
        </p:txBody>
      </p:sp>
      <p:sp>
        <p:nvSpPr>
          <p:cNvPr id="6" name="Rectángulo 5"/>
          <p:cNvSpPr/>
          <p:nvPr/>
        </p:nvSpPr>
        <p:spPr>
          <a:xfrm>
            <a:off x="1531917" y="78651"/>
            <a:ext cx="7612083" cy="707886"/>
          </a:xfrm>
          <a:prstGeom prst="rect">
            <a:avLst/>
          </a:prstGeom>
        </p:spPr>
        <p:txBody>
          <a:bodyPr wrap="square">
            <a:spAutoFit/>
          </a:bodyPr>
          <a:lstStyle/>
          <a:p>
            <a:pPr algn="r"/>
            <a:r>
              <a:rPr lang="es-EC" sz="2000" b="1" i="1" dirty="0"/>
              <a:t>“Planificación del Desarrollo y Ordenamiento Territorial;</a:t>
            </a:r>
          </a:p>
          <a:p>
            <a:pPr algn="r"/>
            <a:r>
              <a:rPr lang="es-EC" sz="2000" b="1" i="1" dirty="0"/>
              <a:t>resultados, logros y retos en el </a:t>
            </a:r>
            <a:r>
              <a:rPr lang="es-EC" sz="2000" b="1" i="1" dirty="0" smtClean="0"/>
              <a:t>Ecuador”</a:t>
            </a:r>
            <a:endParaRPr lang="es-EC" sz="2000" b="1" dirty="0">
              <a:solidFill>
                <a:schemeClr val="tx1">
                  <a:lumMod val="75000"/>
                  <a:lumOff val="25000"/>
                </a:schemeClr>
              </a:solidFill>
            </a:endParaRPr>
          </a:p>
        </p:txBody>
      </p:sp>
      <p:pic>
        <p:nvPicPr>
          <p:cNvPr id="9" name="Imagen 1" descr="ESTRATEGIA-1.pdf"/>
          <p:cNvPicPr>
            <a:picLocks noChangeAspect="1"/>
          </p:cNvPicPr>
          <p:nvPr/>
        </p:nvPicPr>
        <p:blipFill rotWithShape="1">
          <a:blip r:embed="rId3" cstate="screen">
            <a:extLst>
              <a:ext uri="{28A0092B-C50C-407E-A947-70E740481C1C}">
                <a14:useLocalDpi xmlns:a14="http://schemas.microsoft.com/office/drawing/2010/main"/>
              </a:ext>
            </a:extLst>
          </a:blip>
          <a:srcRect l="77061" t="81254" b="6764"/>
          <a:stretch/>
        </p:blipFill>
        <p:spPr bwMode="auto">
          <a:xfrm>
            <a:off x="5715000" y="5643956"/>
            <a:ext cx="2440937" cy="992818"/>
          </a:xfrm>
          <a:prstGeom prst="rect">
            <a:avLst/>
          </a:prstGeom>
          <a:solidFill>
            <a:schemeClr val="bg1"/>
          </a:solidFill>
          <a:ln w="9525">
            <a:noFill/>
            <a:miter lim="800000"/>
            <a:headEnd/>
            <a:tailEnd/>
          </a:ln>
        </p:spPr>
      </p:pic>
      <p:pic>
        <p:nvPicPr>
          <p:cNvPr id="10" name="Imagen 1" descr="ESTRATEGIA-1.pdf"/>
          <p:cNvPicPr>
            <a:picLocks noChangeAspect="1"/>
          </p:cNvPicPr>
          <p:nvPr/>
        </p:nvPicPr>
        <p:blipFill rotWithShape="1">
          <a:blip r:embed="rId3" cstate="screen">
            <a:extLst>
              <a:ext uri="{28A0092B-C50C-407E-A947-70E740481C1C}">
                <a14:useLocalDpi xmlns:a14="http://schemas.microsoft.com/office/drawing/2010/main"/>
              </a:ext>
            </a:extLst>
          </a:blip>
          <a:srcRect l="70234" t="96437" r="-409" b="936"/>
          <a:stretch/>
        </p:blipFill>
        <p:spPr bwMode="auto">
          <a:xfrm>
            <a:off x="4944919" y="6609789"/>
            <a:ext cx="3211018" cy="217714"/>
          </a:xfrm>
          <a:prstGeom prst="rect">
            <a:avLst/>
          </a:prstGeom>
          <a:solidFill>
            <a:schemeClr val="bg1"/>
          </a:solidFill>
          <a:ln w="9525">
            <a:noFill/>
            <a:miter lim="800000"/>
            <a:headEnd/>
            <a:tailEnd/>
          </a:ln>
        </p:spPr>
      </p:pic>
      <p:pic>
        <p:nvPicPr>
          <p:cNvPr id="11" name="Imagen 1" descr="ESTRATEGIA-1.pdf"/>
          <p:cNvPicPr>
            <a:picLocks noChangeAspect="1"/>
          </p:cNvPicPr>
          <p:nvPr/>
        </p:nvPicPr>
        <p:blipFill rotWithShape="1">
          <a:blip r:embed="rId3" cstate="screen">
            <a:extLst>
              <a:ext uri="{28A0092B-C50C-407E-A947-70E740481C1C}">
                <a14:useLocalDpi xmlns:a14="http://schemas.microsoft.com/office/drawing/2010/main"/>
              </a:ext>
            </a:extLst>
          </a:blip>
          <a:srcRect l="52942" t="15841" r="19264" b="69848"/>
          <a:stretch/>
        </p:blipFill>
        <p:spPr bwMode="auto">
          <a:xfrm>
            <a:off x="4611687" y="2208638"/>
            <a:ext cx="2405063" cy="964349"/>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117735306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ángulo redondeado 93"/>
          <p:cNvSpPr/>
          <p:nvPr/>
        </p:nvSpPr>
        <p:spPr>
          <a:xfrm>
            <a:off x="5159829" y="822411"/>
            <a:ext cx="4388973" cy="553539"/>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000" b="1" dirty="0" smtClean="0">
                <a:solidFill>
                  <a:schemeClr val="tx1"/>
                </a:solidFill>
                <a:latin typeface="Arial Black"/>
                <a:cs typeface="Arial Black"/>
              </a:rPr>
              <a:t>Conceptualización PDOT </a:t>
            </a:r>
            <a:endParaRPr lang="es-EC" sz="2000" b="1" dirty="0">
              <a:solidFill>
                <a:schemeClr val="tx1"/>
              </a:solidFill>
              <a:latin typeface="Arial Black"/>
              <a:cs typeface="Arial Black"/>
            </a:endParaRPr>
          </a:p>
        </p:txBody>
      </p:sp>
      <p:cxnSp>
        <p:nvCxnSpPr>
          <p:cNvPr id="95" name="Conector recto 94"/>
          <p:cNvCxnSpPr/>
          <p:nvPr/>
        </p:nvCxnSpPr>
        <p:spPr>
          <a:xfrm>
            <a:off x="2671948" y="798412"/>
            <a:ext cx="6472052" cy="0"/>
          </a:xfrm>
          <a:prstGeom prst="line">
            <a:avLst/>
          </a:prstGeom>
        </p:spPr>
        <p:style>
          <a:lnRef idx="2">
            <a:schemeClr val="accent1"/>
          </a:lnRef>
          <a:fillRef idx="0">
            <a:schemeClr val="accent1"/>
          </a:fillRef>
          <a:effectRef idx="1">
            <a:schemeClr val="accent1"/>
          </a:effectRef>
          <a:fontRef idx="minor">
            <a:schemeClr val="tx1"/>
          </a:fontRef>
        </p:style>
      </p:cxnSp>
      <p:sp>
        <p:nvSpPr>
          <p:cNvPr id="96" name="Rectángulo 95"/>
          <p:cNvSpPr/>
          <p:nvPr/>
        </p:nvSpPr>
        <p:spPr>
          <a:xfrm>
            <a:off x="1531917" y="78651"/>
            <a:ext cx="7612083" cy="707886"/>
          </a:xfrm>
          <a:prstGeom prst="rect">
            <a:avLst/>
          </a:prstGeom>
        </p:spPr>
        <p:txBody>
          <a:bodyPr wrap="square">
            <a:spAutoFit/>
          </a:bodyPr>
          <a:lstStyle/>
          <a:p>
            <a:pPr algn="r"/>
            <a:r>
              <a:rPr lang="es-EC" sz="2000" b="1" i="1" dirty="0"/>
              <a:t>“Planificación del Desarrollo y Ordenamiento Territorial;</a:t>
            </a:r>
          </a:p>
          <a:p>
            <a:pPr algn="r"/>
            <a:r>
              <a:rPr lang="es-EC" sz="2000" b="1" i="1" dirty="0"/>
              <a:t>resultados, logros y retos en el </a:t>
            </a:r>
            <a:r>
              <a:rPr lang="es-EC" sz="2000" b="1" i="1" dirty="0" smtClean="0"/>
              <a:t>Ecuador”</a:t>
            </a:r>
            <a:endParaRPr lang="es-EC" sz="2000" b="1" dirty="0">
              <a:solidFill>
                <a:schemeClr val="tx1">
                  <a:lumMod val="75000"/>
                  <a:lumOff val="25000"/>
                </a:schemeClr>
              </a:solidFill>
            </a:endParaRPr>
          </a:p>
        </p:txBody>
      </p:sp>
      <p:sp>
        <p:nvSpPr>
          <p:cNvPr id="7" name="Rectángulo 6"/>
          <p:cNvSpPr/>
          <p:nvPr/>
        </p:nvSpPr>
        <p:spPr>
          <a:xfrm>
            <a:off x="373479" y="1687008"/>
            <a:ext cx="7801692" cy="707886"/>
          </a:xfrm>
          <a:prstGeom prst="rect">
            <a:avLst/>
          </a:prstGeom>
        </p:spPr>
        <p:txBody>
          <a:bodyPr wrap="square">
            <a:spAutoFit/>
          </a:bodyPr>
          <a:lstStyle/>
          <a:p>
            <a:pPr algn="just"/>
            <a:r>
              <a:rPr lang="es-EC" sz="2000" b="1" dirty="0"/>
              <a:t>Art. 3</a:t>
            </a:r>
            <a:r>
              <a:rPr lang="es-EC" sz="2000" dirty="0"/>
              <a:t>.- </a:t>
            </a:r>
            <a:r>
              <a:rPr lang="es-EC" sz="2000" b="1" dirty="0"/>
              <a:t>Instrumentos del Sistema Nacional Descentralizado de Planificación Participativa</a:t>
            </a:r>
            <a:r>
              <a:rPr lang="es-EC" sz="2000" dirty="0" smtClean="0">
                <a:solidFill>
                  <a:srgbClr val="000000"/>
                </a:solidFill>
              </a:rPr>
              <a:t>.</a:t>
            </a:r>
            <a:endParaRPr lang="es-EC" sz="2000" dirty="0"/>
          </a:p>
        </p:txBody>
      </p:sp>
      <p:sp>
        <p:nvSpPr>
          <p:cNvPr id="73" name="CuadroTexto 72"/>
          <p:cNvSpPr txBox="1"/>
          <p:nvPr/>
        </p:nvSpPr>
        <p:spPr>
          <a:xfrm>
            <a:off x="370510" y="1296368"/>
            <a:ext cx="4520033" cy="677108"/>
          </a:xfrm>
          <a:prstGeom prst="rect">
            <a:avLst/>
          </a:prstGeom>
          <a:noFill/>
        </p:spPr>
        <p:txBody>
          <a:bodyPr wrap="square" rtlCol="0">
            <a:spAutoFit/>
          </a:bodyPr>
          <a:lstStyle/>
          <a:p>
            <a:r>
              <a:rPr lang="es-EC" b="1" u="sng" dirty="0" smtClean="0"/>
              <a:t>Acuerdo Ministerial 75</a:t>
            </a:r>
            <a:r>
              <a:rPr lang="es-EC" b="1" dirty="0"/>
              <a:t> </a:t>
            </a:r>
            <a:r>
              <a:rPr lang="es-EC" b="1" dirty="0" smtClean="0"/>
              <a:t>   (</a:t>
            </a:r>
            <a:r>
              <a:rPr lang="pt-BR" sz="1600" b="1" dirty="0" smtClean="0"/>
              <a:t>23-nov-2015)</a:t>
            </a:r>
            <a:endParaRPr lang="es-EC" sz="1600" b="1" dirty="0"/>
          </a:p>
          <a:p>
            <a:r>
              <a:rPr lang="es-EC" sz="2000" b="1" u="sng" dirty="0" smtClean="0"/>
              <a:t> </a:t>
            </a:r>
            <a:endParaRPr lang="es-EC" sz="2000" b="1" u="sng" dirty="0"/>
          </a:p>
        </p:txBody>
      </p:sp>
      <p:graphicFrame>
        <p:nvGraphicFramePr>
          <p:cNvPr id="10" name="Diagrama 9"/>
          <p:cNvGraphicFramePr/>
          <p:nvPr>
            <p:extLst>
              <p:ext uri="{D42A27DB-BD31-4B8C-83A1-F6EECF244321}">
                <p14:modId xmlns:p14="http://schemas.microsoft.com/office/powerpoint/2010/main" val="461028927"/>
              </p:ext>
            </p:extLst>
          </p:nvPr>
        </p:nvGraphicFramePr>
        <p:xfrm>
          <a:off x="819804" y="2862713"/>
          <a:ext cx="7395046" cy="3653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0" name="CuadroTexto 99"/>
          <p:cNvSpPr txBox="1"/>
          <p:nvPr/>
        </p:nvSpPr>
        <p:spPr>
          <a:xfrm>
            <a:off x="2053200" y="2386257"/>
            <a:ext cx="4974376" cy="369332"/>
          </a:xfrm>
          <a:prstGeom prst="rect">
            <a:avLst/>
          </a:prstGeom>
          <a:noFill/>
        </p:spPr>
        <p:txBody>
          <a:bodyPr wrap="square" rtlCol="0">
            <a:spAutoFit/>
          </a:bodyPr>
          <a:lstStyle/>
          <a:p>
            <a:pPr algn="just"/>
            <a:r>
              <a:rPr lang="es-EC" b="1" u="sng" dirty="0" smtClean="0">
                <a:solidFill>
                  <a:schemeClr val="tx2"/>
                </a:solidFill>
              </a:rPr>
              <a:t>Planes de Desarrollo y Ordenamiento Territorial </a:t>
            </a:r>
            <a:endParaRPr lang="es-EC" b="1" u="sng" dirty="0">
              <a:solidFill>
                <a:schemeClr val="tx2"/>
              </a:solidFill>
            </a:endParaRPr>
          </a:p>
        </p:txBody>
      </p:sp>
    </p:spTree>
    <p:extLst>
      <p:ext uri="{BB962C8B-B14F-4D97-AF65-F5344CB8AC3E}">
        <p14:creationId xmlns:p14="http://schemas.microsoft.com/office/powerpoint/2010/main" val="2347723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ángulo redondeado 93"/>
          <p:cNvSpPr/>
          <p:nvPr/>
        </p:nvSpPr>
        <p:spPr>
          <a:xfrm>
            <a:off x="5159829" y="822411"/>
            <a:ext cx="4388973" cy="553539"/>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000" b="1" dirty="0" smtClean="0">
                <a:solidFill>
                  <a:schemeClr val="tx1"/>
                </a:solidFill>
                <a:latin typeface="Arial Black"/>
                <a:cs typeface="Arial Black"/>
              </a:rPr>
              <a:t>Conceptualización PDOT </a:t>
            </a:r>
            <a:endParaRPr lang="es-EC" sz="2000" b="1" dirty="0">
              <a:solidFill>
                <a:schemeClr val="tx1"/>
              </a:solidFill>
              <a:latin typeface="Arial Black"/>
              <a:cs typeface="Arial Black"/>
            </a:endParaRPr>
          </a:p>
        </p:txBody>
      </p:sp>
      <p:cxnSp>
        <p:nvCxnSpPr>
          <p:cNvPr id="95" name="Conector recto 94"/>
          <p:cNvCxnSpPr/>
          <p:nvPr/>
        </p:nvCxnSpPr>
        <p:spPr>
          <a:xfrm>
            <a:off x="2671948" y="798412"/>
            <a:ext cx="6472052" cy="0"/>
          </a:xfrm>
          <a:prstGeom prst="line">
            <a:avLst/>
          </a:prstGeom>
        </p:spPr>
        <p:style>
          <a:lnRef idx="2">
            <a:schemeClr val="accent1"/>
          </a:lnRef>
          <a:fillRef idx="0">
            <a:schemeClr val="accent1"/>
          </a:fillRef>
          <a:effectRef idx="1">
            <a:schemeClr val="accent1"/>
          </a:effectRef>
          <a:fontRef idx="minor">
            <a:schemeClr val="tx1"/>
          </a:fontRef>
        </p:style>
      </p:cxnSp>
      <p:sp>
        <p:nvSpPr>
          <p:cNvPr id="96" name="Rectángulo 95"/>
          <p:cNvSpPr/>
          <p:nvPr/>
        </p:nvSpPr>
        <p:spPr>
          <a:xfrm>
            <a:off x="1531917" y="78651"/>
            <a:ext cx="7612083" cy="707886"/>
          </a:xfrm>
          <a:prstGeom prst="rect">
            <a:avLst/>
          </a:prstGeom>
        </p:spPr>
        <p:txBody>
          <a:bodyPr wrap="square">
            <a:spAutoFit/>
          </a:bodyPr>
          <a:lstStyle/>
          <a:p>
            <a:pPr algn="r"/>
            <a:r>
              <a:rPr lang="es-EC" sz="2000" b="1" i="1" dirty="0"/>
              <a:t>“Planificación del Desarrollo y Ordenamiento Territorial;</a:t>
            </a:r>
          </a:p>
          <a:p>
            <a:pPr algn="r"/>
            <a:r>
              <a:rPr lang="es-EC" sz="2000" b="1" i="1" dirty="0"/>
              <a:t>resultados, logros y retos en el </a:t>
            </a:r>
            <a:r>
              <a:rPr lang="es-EC" sz="2000" b="1" i="1" dirty="0" smtClean="0"/>
              <a:t>Ecuador”</a:t>
            </a:r>
            <a:endParaRPr lang="es-EC" sz="2000" b="1" dirty="0">
              <a:solidFill>
                <a:schemeClr val="tx1">
                  <a:lumMod val="75000"/>
                  <a:lumOff val="25000"/>
                </a:schemeClr>
              </a:solidFill>
            </a:endParaRPr>
          </a:p>
        </p:txBody>
      </p:sp>
      <p:sp>
        <p:nvSpPr>
          <p:cNvPr id="47" name="CuadroTexto 46"/>
          <p:cNvSpPr txBox="1"/>
          <p:nvPr/>
        </p:nvSpPr>
        <p:spPr>
          <a:xfrm>
            <a:off x="105903" y="1206673"/>
            <a:ext cx="1363734" cy="338554"/>
          </a:xfrm>
          <a:prstGeom prst="rect">
            <a:avLst/>
          </a:prstGeom>
          <a:noFill/>
        </p:spPr>
        <p:txBody>
          <a:bodyPr wrap="square" rtlCol="0">
            <a:spAutoFit/>
          </a:bodyPr>
          <a:lstStyle/>
          <a:p>
            <a:r>
              <a:rPr lang="es-EC" sz="1600" b="1" u="sng" dirty="0"/>
              <a:t>LOOTUGS</a:t>
            </a:r>
          </a:p>
        </p:txBody>
      </p:sp>
      <p:graphicFrame>
        <p:nvGraphicFramePr>
          <p:cNvPr id="6" name="Diagrama 5"/>
          <p:cNvGraphicFramePr/>
          <p:nvPr>
            <p:extLst>
              <p:ext uri="{D42A27DB-BD31-4B8C-83A1-F6EECF244321}">
                <p14:modId xmlns:p14="http://schemas.microsoft.com/office/powerpoint/2010/main" val="3537179263"/>
              </p:ext>
            </p:extLst>
          </p:nvPr>
        </p:nvGraphicFramePr>
        <p:xfrm>
          <a:off x="1048606" y="3216636"/>
          <a:ext cx="7343224" cy="43047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1" name="CuadroTexto 90"/>
          <p:cNvSpPr txBox="1"/>
          <p:nvPr/>
        </p:nvSpPr>
        <p:spPr>
          <a:xfrm>
            <a:off x="105903" y="1554670"/>
            <a:ext cx="8285929" cy="923330"/>
          </a:xfrm>
          <a:prstGeom prst="rect">
            <a:avLst/>
          </a:prstGeom>
          <a:noFill/>
        </p:spPr>
        <p:txBody>
          <a:bodyPr wrap="square" rtlCol="0">
            <a:spAutoFit/>
          </a:bodyPr>
          <a:lstStyle/>
          <a:p>
            <a:r>
              <a:rPr lang="es-EC" b="1" dirty="0"/>
              <a:t>Capítulo II</a:t>
            </a:r>
          </a:p>
          <a:p>
            <a:r>
              <a:rPr lang="es-EC" b="1" dirty="0"/>
              <a:t>Instrumentos de </a:t>
            </a:r>
            <a:r>
              <a:rPr lang="es-EC" b="1" dirty="0" smtClean="0"/>
              <a:t>Ordenamiento </a:t>
            </a:r>
            <a:r>
              <a:rPr lang="es-EC" b="1" dirty="0"/>
              <a:t>T</a:t>
            </a:r>
            <a:r>
              <a:rPr lang="es-EC" b="1" dirty="0" smtClean="0"/>
              <a:t>erritorial</a:t>
            </a:r>
            <a:endParaRPr lang="es-EC" b="1" dirty="0"/>
          </a:p>
          <a:p>
            <a:r>
              <a:rPr lang="es-EC" b="1" dirty="0" smtClean="0"/>
              <a:t>Artículo </a:t>
            </a:r>
            <a:r>
              <a:rPr lang="es-EC" b="1" dirty="0"/>
              <a:t>12.- Instrumentos para el O</a:t>
            </a:r>
            <a:r>
              <a:rPr lang="es-EC" b="1" dirty="0" smtClean="0"/>
              <a:t>rdenamiento Territorial</a:t>
            </a:r>
            <a:r>
              <a:rPr lang="es-EC" b="1" dirty="0"/>
              <a:t>.</a:t>
            </a:r>
            <a:endParaRPr lang="es-EC" dirty="0"/>
          </a:p>
        </p:txBody>
      </p:sp>
      <p:sp>
        <p:nvSpPr>
          <p:cNvPr id="3" name="Rectángulo 2"/>
          <p:cNvSpPr/>
          <p:nvPr/>
        </p:nvSpPr>
        <p:spPr>
          <a:xfrm>
            <a:off x="1048606" y="3565410"/>
            <a:ext cx="2041136" cy="400110"/>
          </a:xfrm>
          <a:prstGeom prst="rect">
            <a:avLst/>
          </a:prstGeom>
        </p:spPr>
        <p:txBody>
          <a:bodyPr wrap="none">
            <a:spAutoFit/>
          </a:bodyPr>
          <a:lstStyle/>
          <a:p>
            <a:r>
              <a:rPr lang="es-EC" sz="2000" b="1" dirty="0" smtClean="0">
                <a:solidFill>
                  <a:schemeClr val="tx2"/>
                </a:solidFill>
              </a:rPr>
              <a:t>SUPRANACIONAL</a:t>
            </a:r>
            <a:endParaRPr lang="es-EC" sz="2000" b="1" dirty="0">
              <a:solidFill>
                <a:schemeClr val="tx2"/>
              </a:solidFill>
            </a:endParaRPr>
          </a:p>
        </p:txBody>
      </p:sp>
      <p:sp>
        <p:nvSpPr>
          <p:cNvPr id="17" name="Rectángulo 16"/>
          <p:cNvSpPr/>
          <p:nvPr/>
        </p:nvSpPr>
        <p:spPr>
          <a:xfrm>
            <a:off x="3590577" y="3565410"/>
            <a:ext cx="1316579" cy="400110"/>
          </a:xfrm>
          <a:prstGeom prst="rect">
            <a:avLst/>
          </a:prstGeom>
        </p:spPr>
        <p:txBody>
          <a:bodyPr wrap="none">
            <a:spAutoFit/>
          </a:bodyPr>
          <a:lstStyle/>
          <a:p>
            <a:r>
              <a:rPr lang="es-EC" sz="2000" b="1" dirty="0" smtClean="0">
                <a:solidFill>
                  <a:schemeClr val="tx2"/>
                </a:solidFill>
              </a:rPr>
              <a:t>NACIONAL</a:t>
            </a:r>
            <a:endParaRPr lang="es-EC" sz="2000" b="1" dirty="0">
              <a:solidFill>
                <a:schemeClr val="tx2"/>
              </a:solidFill>
            </a:endParaRPr>
          </a:p>
        </p:txBody>
      </p:sp>
      <p:sp>
        <p:nvSpPr>
          <p:cNvPr id="18" name="CuadroTexto 17"/>
          <p:cNvSpPr txBox="1"/>
          <p:nvPr/>
        </p:nvSpPr>
        <p:spPr>
          <a:xfrm>
            <a:off x="5907974" y="2548633"/>
            <a:ext cx="2955807" cy="1477328"/>
          </a:xfrm>
          <a:prstGeom prst="rect">
            <a:avLst/>
          </a:prstGeom>
          <a:noFill/>
        </p:spPr>
        <p:txBody>
          <a:bodyPr wrap="square" rtlCol="0">
            <a:spAutoFit/>
          </a:bodyPr>
          <a:lstStyle/>
          <a:p>
            <a:pPr marL="171450" lvl="0" indent="-171450">
              <a:buFont typeface="Arial" panose="020B0604020202020204" pitchFamily="34" charset="0"/>
              <a:buChar char="•"/>
            </a:pPr>
            <a:r>
              <a:rPr lang="es-EC" b="1" dirty="0" smtClean="0">
                <a:solidFill>
                  <a:schemeClr val="tx2"/>
                </a:solidFill>
              </a:rPr>
              <a:t>REGIONAL</a:t>
            </a:r>
          </a:p>
          <a:p>
            <a:pPr marL="171450" lvl="0" indent="-171450">
              <a:buFont typeface="Arial" panose="020B0604020202020204" pitchFamily="34" charset="0"/>
              <a:buChar char="•"/>
            </a:pPr>
            <a:r>
              <a:rPr lang="es-EC" b="1" dirty="0" smtClean="0">
                <a:solidFill>
                  <a:schemeClr val="tx2"/>
                </a:solidFill>
              </a:rPr>
              <a:t>PROVINCIAL  </a:t>
            </a:r>
          </a:p>
          <a:p>
            <a:pPr marL="171450" lvl="0" indent="-171450">
              <a:buFont typeface="Arial" panose="020B0604020202020204" pitchFamily="34" charset="0"/>
              <a:buChar char="•"/>
            </a:pPr>
            <a:r>
              <a:rPr lang="es-EC" b="1" dirty="0" smtClean="0">
                <a:solidFill>
                  <a:schemeClr val="tx2"/>
                </a:solidFill>
              </a:rPr>
              <a:t>CANTONAL </a:t>
            </a:r>
          </a:p>
          <a:p>
            <a:pPr marL="171450" lvl="0" indent="-171450">
              <a:buFont typeface="Arial" panose="020B0604020202020204" pitchFamily="34" charset="0"/>
              <a:buChar char="•"/>
            </a:pPr>
            <a:r>
              <a:rPr lang="es-EC" b="1" dirty="0" smtClean="0">
                <a:solidFill>
                  <a:schemeClr val="tx2"/>
                </a:solidFill>
              </a:rPr>
              <a:t>PARROQUIAL</a:t>
            </a:r>
          </a:p>
          <a:p>
            <a:pPr marL="171450" lvl="0" indent="-171450">
              <a:buFont typeface="Arial" panose="020B0604020202020204" pitchFamily="34" charset="0"/>
              <a:buChar char="•"/>
            </a:pPr>
            <a:r>
              <a:rPr lang="es-EC" b="1" dirty="0" smtClean="0">
                <a:solidFill>
                  <a:schemeClr val="tx2"/>
                </a:solidFill>
              </a:rPr>
              <a:t>REGÍMENES ESPECIALES</a:t>
            </a:r>
            <a:endParaRPr lang="es-EC" b="1" dirty="0">
              <a:solidFill>
                <a:schemeClr val="tx2"/>
              </a:solidFill>
            </a:endParaRPr>
          </a:p>
        </p:txBody>
      </p:sp>
    </p:spTree>
    <p:extLst>
      <p:ext uri="{BB962C8B-B14F-4D97-AF65-F5344CB8AC3E}">
        <p14:creationId xmlns:p14="http://schemas.microsoft.com/office/powerpoint/2010/main" val="1876090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8382" y="2937652"/>
            <a:ext cx="8219256" cy="1323439"/>
          </a:xfrm>
          <a:prstGeom prst="rect">
            <a:avLst/>
          </a:prstGeom>
          <a:solidFill>
            <a:schemeClr val="tx2">
              <a:lumMod val="20000"/>
              <a:lumOff val="80000"/>
            </a:schemeClr>
          </a:solidFill>
        </p:spPr>
        <p:txBody>
          <a:bodyPr wrap="square">
            <a:spAutoFit/>
          </a:bodyPr>
          <a:lstStyle/>
          <a:p>
            <a:pPr marL="285750" indent="-285750" algn="just">
              <a:buFont typeface="Arial" panose="020B0604020202020204" pitchFamily="34" charset="0"/>
              <a:buChar char="•"/>
            </a:pPr>
            <a:r>
              <a:rPr lang="es-EC" sz="2000" dirty="0" smtClean="0"/>
              <a:t>Delimitarán </a:t>
            </a:r>
            <a:r>
              <a:rPr lang="es-EC" sz="2000" dirty="0"/>
              <a:t>los ecosistemas de escala regional; las cuencas hidrográficas.</a:t>
            </a:r>
          </a:p>
          <a:p>
            <a:pPr marL="285750" indent="-285750" algn="just">
              <a:buFont typeface="Arial" panose="020B0604020202020204" pitchFamily="34" charset="0"/>
              <a:buChar char="•"/>
            </a:pPr>
            <a:r>
              <a:rPr lang="es-EC" sz="2000" dirty="0" smtClean="0"/>
              <a:t>Localizarán </a:t>
            </a:r>
            <a:r>
              <a:rPr lang="es-EC" sz="2000" dirty="0"/>
              <a:t>infraestructuras hidrológicas, de conformidad con las directrices de la Autoridad Única del Agua; la infraestructura de transporte y tránsito, así como el sistema vial de ámbito regional.</a:t>
            </a:r>
          </a:p>
        </p:txBody>
      </p:sp>
      <p:cxnSp>
        <p:nvCxnSpPr>
          <p:cNvPr id="5" name="Conector recto 4"/>
          <p:cNvCxnSpPr/>
          <p:nvPr/>
        </p:nvCxnSpPr>
        <p:spPr>
          <a:xfrm>
            <a:off x="2671948" y="798412"/>
            <a:ext cx="6472052"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ángulo 5"/>
          <p:cNvSpPr/>
          <p:nvPr/>
        </p:nvSpPr>
        <p:spPr>
          <a:xfrm>
            <a:off x="1531917" y="78651"/>
            <a:ext cx="7612083" cy="707886"/>
          </a:xfrm>
          <a:prstGeom prst="rect">
            <a:avLst/>
          </a:prstGeom>
        </p:spPr>
        <p:txBody>
          <a:bodyPr wrap="square">
            <a:spAutoFit/>
          </a:bodyPr>
          <a:lstStyle/>
          <a:p>
            <a:pPr algn="r"/>
            <a:r>
              <a:rPr lang="es-EC" sz="2000" b="1" i="1" dirty="0"/>
              <a:t>“Planificación del Desarrollo y Ordenamiento Territorial;</a:t>
            </a:r>
          </a:p>
          <a:p>
            <a:pPr algn="r"/>
            <a:r>
              <a:rPr lang="es-EC" sz="2000" b="1" i="1" dirty="0"/>
              <a:t>resultados, logros y retos en el </a:t>
            </a:r>
            <a:r>
              <a:rPr lang="es-EC" sz="2000" b="1" i="1" dirty="0" smtClean="0"/>
              <a:t>Ecuador”</a:t>
            </a:r>
            <a:endParaRPr lang="es-EC" sz="2000" b="1" dirty="0">
              <a:solidFill>
                <a:schemeClr val="tx1">
                  <a:lumMod val="75000"/>
                  <a:lumOff val="25000"/>
                </a:schemeClr>
              </a:solidFill>
            </a:endParaRPr>
          </a:p>
        </p:txBody>
      </p:sp>
      <p:cxnSp>
        <p:nvCxnSpPr>
          <p:cNvPr id="27" name="Conector recto 26"/>
          <p:cNvCxnSpPr/>
          <p:nvPr/>
        </p:nvCxnSpPr>
        <p:spPr>
          <a:xfrm>
            <a:off x="388382" y="2826594"/>
            <a:ext cx="8219256" cy="0"/>
          </a:xfrm>
          <a:prstGeom prst="line">
            <a:avLst/>
          </a:prstGeom>
          <a:ln w="1905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Conector recto 27"/>
          <p:cNvCxnSpPr/>
          <p:nvPr/>
        </p:nvCxnSpPr>
        <p:spPr>
          <a:xfrm>
            <a:off x="388382" y="4416192"/>
            <a:ext cx="8219256" cy="0"/>
          </a:xfrm>
          <a:prstGeom prst="line">
            <a:avLst/>
          </a:prstGeom>
          <a:ln w="1905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Conector recto 33"/>
          <p:cNvCxnSpPr/>
          <p:nvPr/>
        </p:nvCxnSpPr>
        <p:spPr>
          <a:xfrm>
            <a:off x="388382" y="5978370"/>
            <a:ext cx="8219256" cy="0"/>
          </a:xfrm>
          <a:prstGeom prst="line">
            <a:avLst/>
          </a:prstGeom>
          <a:ln w="1905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9" name="Rectángulo 28"/>
          <p:cNvSpPr/>
          <p:nvPr/>
        </p:nvSpPr>
        <p:spPr>
          <a:xfrm>
            <a:off x="283131" y="1195662"/>
            <a:ext cx="7483625" cy="338554"/>
          </a:xfrm>
          <a:prstGeom prst="rect">
            <a:avLst/>
          </a:prstGeom>
        </p:spPr>
        <p:txBody>
          <a:bodyPr wrap="square">
            <a:spAutoFit/>
          </a:bodyPr>
          <a:lstStyle/>
          <a:p>
            <a:r>
              <a:rPr lang="es-EC" sz="1600" b="1" dirty="0" smtClean="0"/>
              <a:t>LOOTUGS Artículo </a:t>
            </a:r>
            <a:r>
              <a:rPr lang="es-EC" sz="1600" b="1" dirty="0"/>
              <a:t>11.- Alcance del componente de O</a:t>
            </a:r>
            <a:r>
              <a:rPr lang="es-EC" sz="1600" b="1" dirty="0" smtClean="0"/>
              <a:t>rdenamiento Territorial</a:t>
            </a:r>
            <a:r>
              <a:rPr lang="es-EC" sz="1600" dirty="0" smtClean="0"/>
              <a:t>.</a:t>
            </a:r>
            <a:endParaRPr lang="es-EC" sz="1600" dirty="0"/>
          </a:p>
        </p:txBody>
      </p:sp>
      <p:sp>
        <p:nvSpPr>
          <p:cNvPr id="40" name="Rectángulo 39"/>
          <p:cNvSpPr/>
          <p:nvPr/>
        </p:nvSpPr>
        <p:spPr>
          <a:xfrm>
            <a:off x="283131" y="1562424"/>
            <a:ext cx="8576100" cy="584775"/>
          </a:xfrm>
          <a:prstGeom prst="rect">
            <a:avLst/>
          </a:prstGeom>
        </p:spPr>
        <p:txBody>
          <a:bodyPr wrap="square">
            <a:spAutoFit/>
          </a:bodyPr>
          <a:lstStyle/>
          <a:p>
            <a:pPr algn="just"/>
            <a:r>
              <a:rPr lang="es-EC" sz="1600" i="1" dirty="0" smtClean="0"/>
              <a:t>En la </a:t>
            </a:r>
            <a:r>
              <a:rPr lang="es-EC" sz="1600" i="1" dirty="0"/>
              <a:t>planificación del </a:t>
            </a:r>
            <a:r>
              <a:rPr lang="es-EC" sz="1600" i="1" dirty="0" smtClean="0"/>
              <a:t>OT de los GAD observarán</a:t>
            </a:r>
            <a:r>
              <a:rPr lang="es-EC" sz="1600" i="1" dirty="0"/>
              <a:t>, en </a:t>
            </a:r>
            <a:r>
              <a:rPr lang="es-EC" sz="1600" i="1" dirty="0" smtClean="0"/>
              <a:t>el marco </a:t>
            </a:r>
            <a:r>
              <a:rPr lang="es-EC" sz="1600" i="1" dirty="0"/>
              <a:t>de sus competencias, los siguientes criterios:</a:t>
            </a:r>
          </a:p>
        </p:txBody>
      </p:sp>
      <p:sp>
        <p:nvSpPr>
          <p:cNvPr id="3" name="Rectángulo 2"/>
          <p:cNvSpPr/>
          <p:nvPr/>
        </p:nvSpPr>
        <p:spPr>
          <a:xfrm>
            <a:off x="427491" y="2445181"/>
            <a:ext cx="1932965" cy="369332"/>
          </a:xfrm>
          <a:prstGeom prst="rect">
            <a:avLst/>
          </a:prstGeom>
        </p:spPr>
        <p:txBody>
          <a:bodyPr wrap="none">
            <a:spAutoFit/>
          </a:bodyPr>
          <a:lstStyle/>
          <a:p>
            <a:pPr>
              <a:lnSpc>
                <a:spcPct val="90000"/>
              </a:lnSpc>
            </a:pPr>
            <a:r>
              <a:rPr lang="es-EC" sz="2000" b="1" dirty="0">
                <a:ea typeface="Calibri" pitchFamily="-108" charset="0"/>
                <a:cs typeface="Calibri" pitchFamily="-108" charset="0"/>
              </a:rPr>
              <a:t>GAD Regionales </a:t>
            </a:r>
          </a:p>
        </p:txBody>
      </p:sp>
      <p:sp>
        <p:nvSpPr>
          <p:cNvPr id="7" name="Rectángulo 6"/>
          <p:cNvSpPr/>
          <p:nvPr/>
        </p:nvSpPr>
        <p:spPr>
          <a:xfrm>
            <a:off x="427491" y="4474925"/>
            <a:ext cx="1998560" cy="369332"/>
          </a:xfrm>
          <a:prstGeom prst="rect">
            <a:avLst/>
          </a:prstGeom>
        </p:spPr>
        <p:txBody>
          <a:bodyPr wrap="none">
            <a:spAutoFit/>
          </a:bodyPr>
          <a:lstStyle/>
          <a:p>
            <a:pPr>
              <a:lnSpc>
                <a:spcPct val="90000"/>
              </a:lnSpc>
            </a:pPr>
            <a:r>
              <a:rPr lang="es-EC" sz="2000" b="1" dirty="0">
                <a:ea typeface="Calibri" pitchFamily="-108" charset="0"/>
                <a:cs typeface="Calibri" pitchFamily="-108" charset="0"/>
              </a:rPr>
              <a:t>GAD Provinciales</a:t>
            </a:r>
          </a:p>
        </p:txBody>
      </p:sp>
      <p:sp>
        <p:nvSpPr>
          <p:cNvPr id="8" name="Rectángulo 7"/>
          <p:cNvSpPr/>
          <p:nvPr/>
        </p:nvSpPr>
        <p:spPr>
          <a:xfrm>
            <a:off x="427491" y="4818122"/>
            <a:ext cx="8074252" cy="1015663"/>
          </a:xfrm>
          <a:prstGeom prst="rect">
            <a:avLst/>
          </a:prstGeom>
          <a:solidFill>
            <a:schemeClr val="tx2">
              <a:lumMod val="20000"/>
              <a:lumOff val="80000"/>
            </a:schemeClr>
          </a:solidFill>
        </p:spPr>
        <p:txBody>
          <a:bodyPr wrap="square">
            <a:spAutoFit/>
          </a:bodyPr>
          <a:lstStyle/>
          <a:p>
            <a:pPr marL="285750" indent="-285750" algn="just">
              <a:buFont typeface="Arial" panose="020B0604020202020204" pitchFamily="34" charset="0"/>
              <a:buChar char="•"/>
            </a:pPr>
            <a:r>
              <a:rPr lang="es-EC" sz="2000" dirty="0"/>
              <a:t>Integrarán el componente de ordenamiento territorial de los cantones que forman parte de su territorio en función del modelo económico productivo, de infraestructura y de conectividad de la provincia.</a:t>
            </a:r>
          </a:p>
        </p:txBody>
      </p:sp>
    </p:spTree>
    <p:extLst>
      <p:ext uri="{BB962C8B-B14F-4D97-AF65-F5344CB8AC3E}">
        <p14:creationId xmlns:p14="http://schemas.microsoft.com/office/powerpoint/2010/main" val="3041267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2671948" y="798412"/>
            <a:ext cx="6472052"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ángulo 5"/>
          <p:cNvSpPr/>
          <p:nvPr/>
        </p:nvSpPr>
        <p:spPr>
          <a:xfrm>
            <a:off x="1531917" y="78651"/>
            <a:ext cx="7612083" cy="707886"/>
          </a:xfrm>
          <a:prstGeom prst="rect">
            <a:avLst/>
          </a:prstGeom>
        </p:spPr>
        <p:txBody>
          <a:bodyPr wrap="square">
            <a:spAutoFit/>
          </a:bodyPr>
          <a:lstStyle/>
          <a:p>
            <a:pPr algn="r"/>
            <a:r>
              <a:rPr lang="es-EC" sz="2000" b="1" i="1" dirty="0"/>
              <a:t>“Planificación del Desarrollo y Ordenamiento Territorial;</a:t>
            </a:r>
          </a:p>
          <a:p>
            <a:pPr algn="r"/>
            <a:r>
              <a:rPr lang="es-EC" sz="2000" b="1" i="1" dirty="0"/>
              <a:t>resultados, logros y retos en el </a:t>
            </a:r>
            <a:r>
              <a:rPr lang="es-EC" sz="2000" b="1" i="1" dirty="0" smtClean="0"/>
              <a:t>Ecuador”</a:t>
            </a:r>
            <a:endParaRPr lang="es-EC" sz="2000" b="1" dirty="0">
              <a:solidFill>
                <a:schemeClr val="tx1">
                  <a:lumMod val="75000"/>
                  <a:lumOff val="25000"/>
                </a:schemeClr>
              </a:solidFill>
            </a:endParaRPr>
          </a:p>
        </p:txBody>
      </p:sp>
      <p:cxnSp>
        <p:nvCxnSpPr>
          <p:cNvPr id="27" name="Conector recto 26"/>
          <p:cNvCxnSpPr/>
          <p:nvPr/>
        </p:nvCxnSpPr>
        <p:spPr>
          <a:xfrm>
            <a:off x="388382" y="1475730"/>
            <a:ext cx="8219256" cy="0"/>
          </a:xfrm>
          <a:prstGeom prst="line">
            <a:avLst/>
          </a:prstGeom>
          <a:ln w="1905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Conector recto 27"/>
          <p:cNvCxnSpPr/>
          <p:nvPr/>
        </p:nvCxnSpPr>
        <p:spPr>
          <a:xfrm>
            <a:off x="244022" y="4223379"/>
            <a:ext cx="8363616" cy="0"/>
          </a:xfrm>
          <a:prstGeom prst="line">
            <a:avLst/>
          </a:prstGeom>
          <a:ln w="1905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Conector recto 33"/>
          <p:cNvCxnSpPr/>
          <p:nvPr/>
        </p:nvCxnSpPr>
        <p:spPr>
          <a:xfrm>
            <a:off x="335756" y="6703605"/>
            <a:ext cx="8219256" cy="0"/>
          </a:xfrm>
          <a:prstGeom prst="line">
            <a:avLst/>
          </a:prstGeom>
          <a:ln w="1905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 name="Rectángulo 1"/>
          <p:cNvSpPr/>
          <p:nvPr/>
        </p:nvSpPr>
        <p:spPr>
          <a:xfrm>
            <a:off x="244022" y="1538556"/>
            <a:ext cx="8363616" cy="2585323"/>
          </a:xfrm>
          <a:prstGeom prst="rect">
            <a:avLst/>
          </a:prstGeom>
          <a:solidFill>
            <a:schemeClr val="tx2">
              <a:lumMod val="20000"/>
              <a:lumOff val="80000"/>
            </a:schemeClr>
          </a:solidFill>
        </p:spPr>
        <p:txBody>
          <a:bodyPr wrap="square">
            <a:spAutoFit/>
          </a:bodyPr>
          <a:lstStyle/>
          <a:p>
            <a:pPr marL="285750" indent="-285750" algn="just">
              <a:buFont typeface="Arial" panose="020B0604020202020204" pitchFamily="34" charset="0"/>
              <a:buChar char="•"/>
            </a:pPr>
            <a:r>
              <a:rPr lang="es-EC" dirty="0"/>
              <a:t>Clasificarán </a:t>
            </a:r>
            <a:r>
              <a:rPr lang="es-EC" dirty="0" smtClean="0"/>
              <a:t>el </a:t>
            </a:r>
            <a:r>
              <a:rPr lang="es-EC" dirty="0"/>
              <a:t>suelo </a:t>
            </a:r>
            <a:r>
              <a:rPr lang="es-EC" dirty="0" smtClean="0"/>
              <a:t>en </a:t>
            </a:r>
            <a:r>
              <a:rPr lang="es-EC" dirty="0"/>
              <a:t>urbano y rural. Definirán el uso y la gestión del suelo. </a:t>
            </a:r>
          </a:p>
          <a:p>
            <a:pPr marL="285750" indent="-285750" algn="just">
              <a:buFont typeface="Arial" panose="020B0604020202020204" pitchFamily="34" charset="0"/>
              <a:buChar char="•"/>
            </a:pPr>
            <a:r>
              <a:rPr lang="es-EC" dirty="0"/>
              <a:t>I</a:t>
            </a:r>
            <a:r>
              <a:rPr lang="es-EC" dirty="0" smtClean="0"/>
              <a:t>dentificarán </a:t>
            </a:r>
            <a:r>
              <a:rPr lang="es-EC" dirty="0"/>
              <a:t>los riesgos naturales y antrópicos de ámbito cantonal o distrital,</a:t>
            </a:r>
          </a:p>
          <a:p>
            <a:pPr marL="285750" indent="-285750" algn="just">
              <a:buFont typeface="Arial" panose="020B0604020202020204" pitchFamily="34" charset="0"/>
              <a:buChar char="•"/>
            </a:pPr>
            <a:r>
              <a:rPr lang="es-EC" dirty="0"/>
              <a:t>Fomentarán la calidad ambiental, la seguridad, la cohesión social y la accesibilidad del medio urbano y rural,</a:t>
            </a:r>
          </a:p>
          <a:p>
            <a:pPr marL="285750" indent="-285750" algn="just">
              <a:buFont typeface="Arial" panose="020B0604020202020204" pitchFamily="34" charset="0"/>
              <a:buChar char="•"/>
            </a:pPr>
            <a:r>
              <a:rPr lang="es-EC" dirty="0"/>
              <a:t>Establecerán las debidas garantías para la movilidad y el acceso a los servicios básicos y a los espacios públicos de toda la población.</a:t>
            </a:r>
          </a:p>
          <a:p>
            <a:pPr marL="285750" indent="-285750" algn="just">
              <a:buFont typeface="Arial" panose="020B0604020202020204" pitchFamily="34" charset="0"/>
              <a:buChar char="•"/>
            </a:pPr>
            <a:r>
              <a:rPr lang="es-EC" dirty="0"/>
              <a:t>Las decisiones de ordenamiento territorial, de uso y ocupación del suelo de este nivel de gobierno racionalizarán las intervenciones en el territorio de los otros niveles de gobierno.</a:t>
            </a:r>
          </a:p>
        </p:txBody>
      </p:sp>
      <p:sp>
        <p:nvSpPr>
          <p:cNvPr id="3" name="Rectángulo 2"/>
          <p:cNvSpPr/>
          <p:nvPr/>
        </p:nvSpPr>
        <p:spPr>
          <a:xfrm>
            <a:off x="427491" y="1197553"/>
            <a:ext cx="3650102" cy="341632"/>
          </a:xfrm>
          <a:prstGeom prst="rect">
            <a:avLst/>
          </a:prstGeom>
        </p:spPr>
        <p:txBody>
          <a:bodyPr wrap="none">
            <a:spAutoFit/>
          </a:bodyPr>
          <a:lstStyle/>
          <a:p>
            <a:pPr>
              <a:lnSpc>
                <a:spcPct val="90000"/>
              </a:lnSpc>
            </a:pPr>
            <a:r>
              <a:rPr lang="es-EC" b="1" dirty="0">
                <a:ea typeface="Calibri" pitchFamily="-108" charset="0"/>
                <a:cs typeface="Calibri" pitchFamily="-108" charset="0"/>
              </a:rPr>
              <a:t>GAD  Municipales o Metropolitanos </a:t>
            </a:r>
          </a:p>
        </p:txBody>
      </p:sp>
      <p:sp>
        <p:nvSpPr>
          <p:cNvPr id="13" name="Rectángulo 12"/>
          <p:cNvSpPr/>
          <p:nvPr/>
        </p:nvSpPr>
        <p:spPr>
          <a:xfrm>
            <a:off x="296647" y="4619987"/>
            <a:ext cx="8258365" cy="2031325"/>
          </a:xfrm>
          <a:prstGeom prst="rect">
            <a:avLst/>
          </a:prstGeom>
          <a:solidFill>
            <a:schemeClr val="tx2">
              <a:lumMod val="20000"/>
              <a:lumOff val="80000"/>
            </a:schemeClr>
          </a:solidFill>
        </p:spPr>
        <p:txBody>
          <a:bodyPr wrap="square">
            <a:spAutoFit/>
          </a:bodyPr>
          <a:lstStyle/>
          <a:p>
            <a:pPr marL="285750" indent="-285750" algn="just">
              <a:buFont typeface="Arial" panose="020B0604020202020204" pitchFamily="34" charset="0"/>
              <a:buChar char="•"/>
            </a:pPr>
            <a:r>
              <a:rPr lang="es-EC" dirty="0"/>
              <a:t>Acogerán el diagnóstico y modelo territorial del nivel cantonal y provincial, y podrán, en el ámbito de su territorio, especificar el detalle de dicha información. </a:t>
            </a:r>
          </a:p>
          <a:p>
            <a:pPr marL="285750" indent="-285750" algn="just">
              <a:buFont typeface="Arial" panose="020B0604020202020204" pitchFamily="34" charset="0"/>
              <a:buChar char="•"/>
            </a:pPr>
            <a:r>
              <a:rPr lang="es-EC" dirty="0" smtClean="0"/>
              <a:t>Los </a:t>
            </a:r>
            <a:r>
              <a:rPr lang="es-EC" dirty="0"/>
              <a:t>planes de desarrollo y ordenamiento territorial deben contemplar el territorio que ordenan como un todo inescindible y, en consecuencia, considerarán todos los valores y todos los usos presentes en él, así como los previstos en cualquier otro plan o proyecto, aunque este sea de la competencia de otro nivel de gobierno, de manera articulada con el Plan Nacional de Desarrollo vigente.</a:t>
            </a:r>
          </a:p>
        </p:txBody>
      </p:sp>
      <p:sp>
        <p:nvSpPr>
          <p:cNvPr id="14" name="Rectángulo 13"/>
          <p:cNvSpPr/>
          <p:nvPr/>
        </p:nvSpPr>
        <p:spPr>
          <a:xfrm>
            <a:off x="427491" y="4293482"/>
            <a:ext cx="2679388" cy="341632"/>
          </a:xfrm>
          <a:prstGeom prst="rect">
            <a:avLst/>
          </a:prstGeom>
        </p:spPr>
        <p:txBody>
          <a:bodyPr wrap="none">
            <a:spAutoFit/>
          </a:bodyPr>
          <a:lstStyle/>
          <a:p>
            <a:pPr>
              <a:lnSpc>
                <a:spcPct val="90000"/>
              </a:lnSpc>
            </a:pPr>
            <a:r>
              <a:rPr lang="es-EC" b="1" dirty="0">
                <a:ea typeface="Calibri" pitchFamily="-108" charset="0"/>
                <a:cs typeface="Calibri" pitchFamily="-108" charset="0"/>
              </a:rPr>
              <a:t>GAD Parroquiales Rurales </a:t>
            </a:r>
          </a:p>
        </p:txBody>
      </p:sp>
    </p:spTree>
    <p:extLst>
      <p:ext uri="{BB962C8B-B14F-4D97-AF65-F5344CB8AC3E}">
        <p14:creationId xmlns:p14="http://schemas.microsoft.com/office/powerpoint/2010/main" val="1656585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554899" y="2738183"/>
            <a:ext cx="8221261" cy="3780198"/>
            <a:chOff x="76917" y="3110659"/>
            <a:chExt cx="6096000" cy="4064000"/>
          </a:xfrm>
        </p:grpSpPr>
        <p:graphicFrame>
          <p:nvGraphicFramePr>
            <p:cNvPr id="3" name="Diagrama 2"/>
            <p:cNvGraphicFramePr/>
            <p:nvPr>
              <p:extLst>
                <p:ext uri="{D42A27DB-BD31-4B8C-83A1-F6EECF244321}">
                  <p14:modId xmlns:p14="http://schemas.microsoft.com/office/powerpoint/2010/main" val="1127612845"/>
                </p:ext>
              </p:extLst>
            </p:nvPr>
          </p:nvGraphicFramePr>
          <p:xfrm>
            <a:off x="76917" y="311065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859833" y="4945618"/>
              <a:ext cx="1075936" cy="369332"/>
            </a:xfrm>
            <a:prstGeom prst="rect">
              <a:avLst/>
            </a:prstGeom>
          </p:spPr>
          <p:txBody>
            <a:bodyPr wrap="none">
              <a:spAutoFit/>
            </a:bodyPr>
            <a:lstStyle/>
            <a:p>
              <a:r>
                <a:rPr lang="es-EC" b="1" dirty="0" smtClean="0">
                  <a:latin typeface="Calibri" panose="020F0502020204030204" pitchFamily="34" charset="0"/>
                  <a:ea typeface="Calibri" panose="020F0502020204030204" pitchFamily="34" charset="0"/>
                </a:rPr>
                <a:t>Jun/2014</a:t>
              </a:r>
              <a:endParaRPr lang="es-EC" dirty="0"/>
            </a:p>
          </p:txBody>
        </p:sp>
        <p:sp>
          <p:nvSpPr>
            <p:cNvPr id="21" name="Rectángulo 20"/>
            <p:cNvSpPr/>
            <p:nvPr/>
          </p:nvSpPr>
          <p:spPr>
            <a:xfrm>
              <a:off x="2837808" y="4945618"/>
              <a:ext cx="1103187" cy="369332"/>
            </a:xfrm>
            <a:prstGeom prst="rect">
              <a:avLst/>
            </a:prstGeom>
          </p:spPr>
          <p:txBody>
            <a:bodyPr wrap="none">
              <a:spAutoFit/>
            </a:bodyPr>
            <a:lstStyle/>
            <a:p>
              <a:r>
                <a:rPr lang="es-EC" b="1" dirty="0" smtClean="0">
                  <a:latin typeface="Calibri" panose="020F0502020204030204" pitchFamily="34" charset="0"/>
                  <a:ea typeface="Calibri" panose="020F0502020204030204" pitchFamily="34" charset="0"/>
                </a:rPr>
                <a:t>Ene/2015</a:t>
              </a:r>
              <a:endParaRPr lang="es-EC" dirty="0"/>
            </a:p>
          </p:txBody>
        </p:sp>
        <p:sp>
          <p:nvSpPr>
            <p:cNvPr id="24" name="Rectángulo 23"/>
            <p:cNvSpPr/>
            <p:nvPr/>
          </p:nvSpPr>
          <p:spPr>
            <a:xfrm>
              <a:off x="4485955" y="4938236"/>
              <a:ext cx="1149674" cy="369332"/>
            </a:xfrm>
            <a:prstGeom prst="rect">
              <a:avLst/>
            </a:prstGeom>
          </p:spPr>
          <p:txBody>
            <a:bodyPr wrap="none">
              <a:spAutoFit/>
            </a:bodyPr>
            <a:lstStyle/>
            <a:p>
              <a:r>
                <a:rPr lang="es-EC" b="1" dirty="0" smtClean="0">
                  <a:latin typeface="Calibri" panose="020F0502020204030204" pitchFamily="34" charset="0"/>
                  <a:ea typeface="Calibri" panose="020F0502020204030204" pitchFamily="34" charset="0"/>
                </a:rPr>
                <a:t>Mar/2016</a:t>
              </a:r>
              <a:endParaRPr lang="es-EC" dirty="0"/>
            </a:p>
          </p:txBody>
        </p:sp>
        <p:sp>
          <p:nvSpPr>
            <p:cNvPr id="26" name="CuadroTexto 25"/>
            <p:cNvSpPr txBox="1"/>
            <p:nvPr/>
          </p:nvSpPr>
          <p:spPr>
            <a:xfrm>
              <a:off x="188714" y="5578322"/>
              <a:ext cx="2100694" cy="794120"/>
            </a:xfrm>
            <a:prstGeom prst="rect">
              <a:avLst/>
            </a:prstGeom>
            <a:noFill/>
          </p:spPr>
          <p:txBody>
            <a:bodyPr wrap="square" rtlCol="0">
              <a:spAutoFit/>
            </a:bodyPr>
            <a:lstStyle/>
            <a:p>
              <a:pPr algn="ctr"/>
              <a:r>
                <a:rPr lang="es-EC" sz="1400" dirty="0" smtClean="0"/>
                <a:t>Lineamientos y directrices para la actualización PDOT – Plazos para reporte del proceso al SIGAD </a:t>
              </a:r>
              <a:endParaRPr lang="es-EC" sz="1400" dirty="0"/>
            </a:p>
          </p:txBody>
        </p:sp>
        <p:sp>
          <p:nvSpPr>
            <p:cNvPr id="28" name="CuadroTexto 27"/>
            <p:cNvSpPr txBox="1"/>
            <p:nvPr/>
          </p:nvSpPr>
          <p:spPr>
            <a:xfrm>
              <a:off x="3979349" y="5591809"/>
              <a:ext cx="1706135" cy="794120"/>
            </a:xfrm>
            <a:prstGeom prst="rect">
              <a:avLst/>
            </a:prstGeom>
            <a:noFill/>
          </p:spPr>
          <p:txBody>
            <a:bodyPr wrap="square" rtlCol="0">
              <a:spAutoFit/>
            </a:bodyPr>
            <a:lstStyle/>
            <a:p>
              <a:pPr algn="ctr"/>
              <a:r>
                <a:rPr lang="es-EC" sz="1400" dirty="0">
                  <a:latin typeface="Calibri" panose="020F0502020204030204" pitchFamily="34" charset="0"/>
                  <a:ea typeface="Calibri" panose="020F0502020204030204" pitchFamily="34" charset="0"/>
                </a:rPr>
                <a:t>A</a:t>
              </a:r>
              <a:r>
                <a:rPr lang="es-EC" sz="1400" dirty="0" smtClean="0">
                  <a:latin typeface="Calibri" panose="020F0502020204030204" pitchFamily="34" charset="0"/>
                  <a:ea typeface="Calibri" panose="020F0502020204030204" pitchFamily="34" charset="0"/>
                </a:rPr>
                <a:t>mpliación </a:t>
              </a:r>
              <a:r>
                <a:rPr lang="es-EC" sz="1400" dirty="0">
                  <a:latin typeface="Calibri" panose="020F0502020204030204" pitchFamily="34" charset="0"/>
                  <a:ea typeface="Calibri" panose="020F0502020204030204" pitchFamily="34" charset="0"/>
                </a:rPr>
                <a:t>de los plazos de reporte de los PDOT en el </a:t>
              </a:r>
              <a:r>
                <a:rPr lang="es-EC" sz="1400" dirty="0" smtClean="0">
                  <a:latin typeface="Calibri" panose="020F0502020204030204" pitchFamily="34" charset="0"/>
                  <a:ea typeface="Calibri" panose="020F0502020204030204" pitchFamily="34" charset="0"/>
                </a:rPr>
                <a:t>SIGAD</a:t>
              </a:r>
              <a:endParaRPr lang="es-EC" sz="1400" dirty="0"/>
            </a:p>
          </p:txBody>
        </p:sp>
      </p:grpSp>
      <p:sp>
        <p:nvSpPr>
          <p:cNvPr id="94" name="Rectángulo redondeado 93"/>
          <p:cNvSpPr/>
          <p:nvPr/>
        </p:nvSpPr>
        <p:spPr>
          <a:xfrm>
            <a:off x="5683704" y="822411"/>
            <a:ext cx="4388973" cy="553539"/>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000" b="1" dirty="0" smtClean="0">
                <a:solidFill>
                  <a:schemeClr val="tx1"/>
                </a:solidFill>
                <a:latin typeface="Arial Black"/>
                <a:cs typeface="Arial Black"/>
              </a:rPr>
              <a:t>Proceso PDOT </a:t>
            </a:r>
            <a:endParaRPr lang="es-EC" sz="2000" b="1" dirty="0">
              <a:solidFill>
                <a:schemeClr val="tx1"/>
              </a:solidFill>
              <a:latin typeface="Arial Black"/>
              <a:cs typeface="Arial Black"/>
            </a:endParaRPr>
          </a:p>
        </p:txBody>
      </p:sp>
      <p:cxnSp>
        <p:nvCxnSpPr>
          <p:cNvPr id="95" name="Conector recto 94"/>
          <p:cNvCxnSpPr/>
          <p:nvPr/>
        </p:nvCxnSpPr>
        <p:spPr>
          <a:xfrm>
            <a:off x="2671948" y="798412"/>
            <a:ext cx="6472052" cy="0"/>
          </a:xfrm>
          <a:prstGeom prst="line">
            <a:avLst/>
          </a:prstGeom>
        </p:spPr>
        <p:style>
          <a:lnRef idx="2">
            <a:schemeClr val="accent1"/>
          </a:lnRef>
          <a:fillRef idx="0">
            <a:schemeClr val="accent1"/>
          </a:fillRef>
          <a:effectRef idx="1">
            <a:schemeClr val="accent1"/>
          </a:effectRef>
          <a:fontRef idx="minor">
            <a:schemeClr val="tx1"/>
          </a:fontRef>
        </p:style>
      </p:cxnSp>
      <p:sp>
        <p:nvSpPr>
          <p:cNvPr id="96" name="Rectángulo 95"/>
          <p:cNvSpPr/>
          <p:nvPr/>
        </p:nvSpPr>
        <p:spPr>
          <a:xfrm>
            <a:off x="1531917" y="78651"/>
            <a:ext cx="7612083" cy="707886"/>
          </a:xfrm>
          <a:prstGeom prst="rect">
            <a:avLst/>
          </a:prstGeom>
        </p:spPr>
        <p:txBody>
          <a:bodyPr wrap="square">
            <a:spAutoFit/>
          </a:bodyPr>
          <a:lstStyle/>
          <a:p>
            <a:pPr algn="r"/>
            <a:r>
              <a:rPr lang="es-EC" sz="2000" b="1" i="1" dirty="0"/>
              <a:t>“Planificación del Desarrollo y Ordenamiento Territorial;</a:t>
            </a:r>
          </a:p>
          <a:p>
            <a:pPr algn="r"/>
            <a:r>
              <a:rPr lang="es-EC" sz="2000" b="1" i="1" dirty="0"/>
              <a:t>resultados, logros y retos en el </a:t>
            </a:r>
            <a:r>
              <a:rPr lang="es-EC" sz="2000" b="1" i="1" dirty="0" smtClean="0"/>
              <a:t>Ecuador”</a:t>
            </a:r>
            <a:endParaRPr lang="es-EC" sz="2000" b="1" dirty="0">
              <a:solidFill>
                <a:schemeClr val="tx1">
                  <a:lumMod val="75000"/>
                  <a:lumOff val="25000"/>
                </a:schemeClr>
              </a:solidFill>
            </a:endParaRPr>
          </a:p>
        </p:txBody>
      </p:sp>
      <p:sp>
        <p:nvSpPr>
          <p:cNvPr id="47" name="CuadroTexto 46"/>
          <p:cNvSpPr txBox="1"/>
          <p:nvPr/>
        </p:nvSpPr>
        <p:spPr>
          <a:xfrm>
            <a:off x="0" y="985780"/>
            <a:ext cx="2109664" cy="461665"/>
          </a:xfrm>
          <a:prstGeom prst="rect">
            <a:avLst/>
          </a:prstGeom>
          <a:noFill/>
        </p:spPr>
        <p:txBody>
          <a:bodyPr wrap="square" rtlCol="0">
            <a:spAutoFit/>
          </a:bodyPr>
          <a:lstStyle/>
          <a:p>
            <a:r>
              <a:rPr lang="es-EC" sz="2400" b="1" u="sng" dirty="0" smtClean="0">
                <a:solidFill>
                  <a:schemeClr val="tx2"/>
                </a:solidFill>
              </a:rPr>
              <a:t>2011-2014</a:t>
            </a:r>
            <a:endParaRPr lang="es-EC" sz="2400" b="1" u="sng" dirty="0">
              <a:solidFill>
                <a:schemeClr val="tx2"/>
              </a:solidFill>
            </a:endParaRPr>
          </a:p>
        </p:txBody>
      </p:sp>
      <p:sp>
        <p:nvSpPr>
          <p:cNvPr id="16" name="Rectángulo 15"/>
          <p:cNvSpPr/>
          <p:nvPr/>
        </p:nvSpPr>
        <p:spPr>
          <a:xfrm>
            <a:off x="6098229" y="1539234"/>
            <a:ext cx="2881375"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EC" sz="1600" dirty="0">
                <a:solidFill>
                  <a:srgbClr val="000000"/>
                </a:solidFill>
                <a:latin typeface="Calibri" panose="020F0502020204030204" pitchFamily="34" charset="0"/>
              </a:rPr>
              <a:t>Séptimo Criterio Constitucional para la asignación de recursos a los GAD, según el Modelo de Equidad </a:t>
            </a:r>
            <a:r>
              <a:rPr lang="es-EC" sz="1600" dirty="0" smtClean="0">
                <a:solidFill>
                  <a:srgbClr val="000000"/>
                </a:solidFill>
                <a:latin typeface="Calibri" panose="020F0502020204030204" pitchFamily="34" charset="0"/>
              </a:rPr>
              <a:t>Territorial.</a:t>
            </a:r>
            <a:endParaRPr lang="es-EC" sz="1600" dirty="0"/>
          </a:p>
        </p:txBody>
      </p:sp>
      <p:sp>
        <p:nvSpPr>
          <p:cNvPr id="17" name="CuadroTexto 16"/>
          <p:cNvSpPr txBox="1"/>
          <p:nvPr/>
        </p:nvSpPr>
        <p:spPr>
          <a:xfrm flipH="1">
            <a:off x="2454844" y="1785456"/>
            <a:ext cx="1472896" cy="584775"/>
          </a:xfrm>
          <a:prstGeom prst="rect">
            <a:avLst/>
          </a:prstGeom>
          <a:noFill/>
        </p:spPr>
        <p:txBody>
          <a:bodyPr wrap="square" rtlCol="0">
            <a:spAutoFit/>
          </a:bodyPr>
          <a:lstStyle/>
          <a:p>
            <a:pPr algn="ctr"/>
            <a:r>
              <a:rPr lang="es-EC" b="1" dirty="0" smtClean="0"/>
              <a:t> SIGAD</a:t>
            </a:r>
          </a:p>
          <a:p>
            <a:pPr algn="ctr"/>
            <a:r>
              <a:rPr lang="es-EC" sz="1400" b="1" dirty="0" smtClean="0"/>
              <a:t>2012</a:t>
            </a:r>
          </a:p>
        </p:txBody>
      </p:sp>
      <p:sp>
        <p:nvSpPr>
          <p:cNvPr id="18" name="CuadroTexto 17"/>
          <p:cNvSpPr txBox="1"/>
          <p:nvPr/>
        </p:nvSpPr>
        <p:spPr>
          <a:xfrm>
            <a:off x="4183326" y="1893692"/>
            <a:ext cx="2166104" cy="369332"/>
          </a:xfrm>
          <a:prstGeom prst="rect">
            <a:avLst/>
          </a:prstGeom>
          <a:noFill/>
        </p:spPr>
        <p:txBody>
          <a:bodyPr wrap="square" rtlCol="0">
            <a:spAutoFit/>
          </a:bodyPr>
          <a:lstStyle/>
          <a:p>
            <a:pPr algn="ctr"/>
            <a:r>
              <a:rPr lang="es-EC" b="1" dirty="0" smtClean="0"/>
              <a:t>Cálculo del ICM</a:t>
            </a:r>
            <a:endParaRPr lang="es-EC" b="1" dirty="0"/>
          </a:p>
        </p:txBody>
      </p:sp>
      <p:sp>
        <p:nvSpPr>
          <p:cNvPr id="19" name="Flecha derecha 18"/>
          <p:cNvSpPr/>
          <p:nvPr/>
        </p:nvSpPr>
        <p:spPr>
          <a:xfrm>
            <a:off x="3608226" y="1581165"/>
            <a:ext cx="783563" cy="99335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
        <p:nvSpPr>
          <p:cNvPr id="20" name="CuadroTexto 19"/>
          <p:cNvSpPr txBox="1"/>
          <p:nvPr/>
        </p:nvSpPr>
        <p:spPr>
          <a:xfrm>
            <a:off x="0" y="3318269"/>
            <a:ext cx="1931019" cy="461665"/>
          </a:xfrm>
          <a:prstGeom prst="rect">
            <a:avLst/>
          </a:prstGeom>
          <a:noFill/>
        </p:spPr>
        <p:txBody>
          <a:bodyPr wrap="square" rtlCol="0">
            <a:spAutoFit/>
          </a:bodyPr>
          <a:lstStyle/>
          <a:p>
            <a:r>
              <a:rPr lang="es-EC" sz="2400" b="1" u="sng" dirty="0" smtClean="0">
                <a:solidFill>
                  <a:schemeClr val="tx2"/>
                </a:solidFill>
              </a:rPr>
              <a:t>2014-2019</a:t>
            </a:r>
            <a:endParaRPr lang="es-EC" sz="2400" b="1" u="sng" dirty="0">
              <a:solidFill>
                <a:schemeClr val="tx2"/>
              </a:solidFill>
            </a:endParaRPr>
          </a:p>
        </p:txBody>
      </p:sp>
      <p:sp>
        <p:nvSpPr>
          <p:cNvPr id="25" name="CuadroTexto 24"/>
          <p:cNvSpPr txBox="1"/>
          <p:nvPr/>
        </p:nvSpPr>
        <p:spPr>
          <a:xfrm>
            <a:off x="1472609" y="3318269"/>
            <a:ext cx="7470353" cy="461665"/>
          </a:xfrm>
          <a:prstGeom prst="rect">
            <a:avLst/>
          </a:prstGeom>
          <a:noFill/>
        </p:spPr>
        <p:txBody>
          <a:bodyPr wrap="square" rtlCol="0">
            <a:spAutoFit/>
          </a:bodyPr>
          <a:lstStyle/>
          <a:p>
            <a:r>
              <a:rPr lang="es-EC" sz="2400" b="1" u="sng" dirty="0">
                <a:solidFill>
                  <a:schemeClr val="tx2"/>
                </a:solidFill>
              </a:rPr>
              <a:t>A</a:t>
            </a:r>
            <a:r>
              <a:rPr lang="es-EC" sz="2400" b="1" u="sng" dirty="0" smtClean="0">
                <a:solidFill>
                  <a:schemeClr val="tx2"/>
                </a:solidFill>
              </a:rPr>
              <a:t>ctualización </a:t>
            </a:r>
            <a:r>
              <a:rPr lang="es-EC" sz="2400" b="1" u="sng" dirty="0">
                <a:solidFill>
                  <a:schemeClr val="tx2"/>
                </a:solidFill>
              </a:rPr>
              <a:t>de </a:t>
            </a:r>
            <a:r>
              <a:rPr lang="es-EC" sz="2400" b="1" u="sng" dirty="0" smtClean="0">
                <a:solidFill>
                  <a:schemeClr val="tx2"/>
                </a:solidFill>
              </a:rPr>
              <a:t>los </a:t>
            </a:r>
            <a:r>
              <a:rPr lang="es-EC" sz="2400" b="1" u="sng" dirty="0" smtClean="0">
                <a:solidFill>
                  <a:schemeClr val="tx2"/>
                </a:solidFill>
              </a:rPr>
              <a:t>PDOT</a:t>
            </a:r>
            <a:endParaRPr lang="es-EC" sz="2400" b="1" u="sng" dirty="0">
              <a:solidFill>
                <a:schemeClr val="tx2"/>
              </a:solidFill>
            </a:endParaRPr>
          </a:p>
        </p:txBody>
      </p:sp>
      <p:sp>
        <p:nvSpPr>
          <p:cNvPr id="22" name="Elipse 21"/>
          <p:cNvSpPr/>
          <p:nvPr/>
        </p:nvSpPr>
        <p:spPr>
          <a:xfrm>
            <a:off x="1826171" y="5995008"/>
            <a:ext cx="503144" cy="503144"/>
          </a:xfrm>
          <a:prstGeom prst="ellipse">
            <a:avLst/>
          </a:prstGeom>
        </p:spPr>
        <p:style>
          <a:lnRef idx="3">
            <a:schemeClr val="lt1"/>
          </a:lnRef>
          <a:fillRef idx="1">
            <a:schemeClr val="accent2"/>
          </a:fillRef>
          <a:effectRef idx="1">
            <a:schemeClr val="accent2"/>
          </a:effectRef>
          <a:fontRef idx="minor">
            <a:schemeClr val="lt1"/>
          </a:fontRef>
        </p:style>
      </p:sp>
      <p:sp>
        <p:nvSpPr>
          <p:cNvPr id="23" name="Rectángulo 22"/>
          <p:cNvSpPr/>
          <p:nvPr/>
        </p:nvSpPr>
        <p:spPr>
          <a:xfrm>
            <a:off x="1472609" y="6074810"/>
            <a:ext cx="1075936" cy="369332"/>
          </a:xfrm>
          <a:prstGeom prst="rect">
            <a:avLst/>
          </a:prstGeom>
        </p:spPr>
        <p:txBody>
          <a:bodyPr wrap="none">
            <a:spAutoFit/>
          </a:bodyPr>
          <a:lstStyle/>
          <a:p>
            <a:r>
              <a:rPr lang="es-EC" b="1" dirty="0" smtClean="0">
                <a:latin typeface="Calibri" panose="020F0502020204030204" pitchFamily="34" charset="0"/>
                <a:ea typeface="Calibri" panose="020F0502020204030204" pitchFamily="34" charset="0"/>
              </a:rPr>
              <a:t>Jun/2016</a:t>
            </a:r>
            <a:endParaRPr lang="es-EC" dirty="0"/>
          </a:p>
        </p:txBody>
      </p:sp>
      <p:sp>
        <p:nvSpPr>
          <p:cNvPr id="7" name="Rectángulo 6"/>
          <p:cNvSpPr/>
          <p:nvPr/>
        </p:nvSpPr>
        <p:spPr>
          <a:xfrm>
            <a:off x="2682877" y="6058541"/>
            <a:ext cx="2513637" cy="369332"/>
          </a:xfrm>
          <a:prstGeom prst="rect">
            <a:avLst/>
          </a:prstGeom>
        </p:spPr>
        <p:txBody>
          <a:bodyPr wrap="none">
            <a:spAutoFit/>
          </a:bodyPr>
          <a:lstStyle/>
          <a:p>
            <a:pPr lvl="0"/>
            <a:r>
              <a:rPr lang="es-EC" b="1" dirty="0"/>
              <a:t>CNP-Resolución </a:t>
            </a:r>
            <a:r>
              <a:rPr lang="es-EC" b="1" dirty="0" smtClean="0"/>
              <a:t>02-2016</a:t>
            </a:r>
            <a:endParaRPr lang="es-EC" dirty="0"/>
          </a:p>
        </p:txBody>
      </p:sp>
      <p:sp>
        <p:nvSpPr>
          <p:cNvPr id="27" name="CuadroTexto 26"/>
          <p:cNvSpPr txBox="1"/>
          <p:nvPr/>
        </p:nvSpPr>
        <p:spPr>
          <a:xfrm>
            <a:off x="5269096" y="5851821"/>
            <a:ext cx="3710508"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sz="1600" dirty="0" smtClean="0"/>
              <a:t>30 de noviembre de 2016 – GAD en la zona afectada por el Sismo del 16 de abril deberán tener actualizados sus PDOT</a:t>
            </a:r>
            <a:endParaRPr lang="es-EC" sz="1600" dirty="0"/>
          </a:p>
        </p:txBody>
      </p:sp>
      <p:sp>
        <p:nvSpPr>
          <p:cNvPr id="4" name="Flecha a la derecha con muesca 3"/>
          <p:cNvSpPr/>
          <p:nvPr/>
        </p:nvSpPr>
        <p:spPr>
          <a:xfrm>
            <a:off x="403670" y="1320213"/>
            <a:ext cx="2319740" cy="1512079"/>
          </a:xfrm>
          <a:prstGeom prst="notched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Elipse 8"/>
          <p:cNvSpPr/>
          <p:nvPr/>
        </p:nvSpPr>
        <p:spPr>
          <a:xfrm>
            <a:off x="1239555" y="1808116"/>
            <a:ext cx="503144" cy="50314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Rectángulo 30"/>
          <p:cNvSpPr/>
          <p:nvPr/>
        </p:nvSpPr>
        <p:spPr>
          <a:xfrm>
            <a:off x="941648" y="1889453"/>
            <a:ext cx="1050288" cy="369332"/>
          </a:xfrm>
          <a:prstGeom prst="rect">
            <a:avLst/>
          </a:prstGeom>
        </p:spPr>
        <p:txBody>
          <a:bodyPr wrap="none">
            <a:spAutoFit/>
          </a:bodyPr>
          <a:lstStyle/>
          <a:p>
            <a:r>
              <a:rPr lang="es-EC" b="1" dirty="0" smtClean="0">
                <a:latin typeface="Calibri" panose="020F0502020204030204" pitchFamily="34" charset="0"/>
                <a:ea typeface="Calibri" panose="020F0502020204030204" pitchFamily="34" charset="0"/>
              </a:rPr>
              <a:t>Dic/2011</a:t>
            </a:r>
            <a:endParaRPr lang="es-EC" dirty="0"/>
          </a:p>
        </p:txBody>
      </p:sp>
      <p:sp>
        <p:nvSpPr>
          <p:cNvPr id="34" name="CuadroTexto 33"/>
          <p:cNvSpPr txBox="1"/>
          <p:nvPr/>
        </p:nvSpPr>
        <p:spPr>
          <a:xfrm>
            <a:off x="0" y="2749243"/>
            <a:ext cx="3349017" cy="523220"/>
          </a:xfrm>
          <a:prstGeom prst="rect">
            <a:avLst/>
          </a:prstGeom>
          <a:noFill/>
        </p:spPr>
        <p:txBody>
          <a:bodyPr wrap="square" rtlCol="0">
            <a:spAutoFit/>
          </a:bodyPr>
          <a:lstStyle/>
          <a:p>
            <a:pPr algn="ctr"/>
            <a:r>
              <a:rPr lang="es-EC" sz="1400" dirty="0" smtClean="0"/>
              <a:t>Estructura mínima y procesos de aprobación de acuerdo al COOTAD y COPFP</a:t>
            </a:r>
            <a:endParaRPr lang="es-EC" sz="1400" dirty="0"/>
          </a:p>
        </p:txBody>
      </p:sp>
    </p:spTree>
    <p:extLst>
      <p:ext uri="{BB962C8B-B14F-4D97-AF65-F5344CB8AC3E}">
        <p14:creationId xmlns:p14="http://schemas.microsoft.com/office/powerpoint/2010/main" val="3747092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ángulo redondeado 93"/>
          <p:cNvSpPr/>
          <p:nvPr/>
        </p:nvSpPr>
        <p:spPr>
          <a:xfrm>
            <a:off x="5683704" y="822411"/>
            <a:ext cx="4388973" cy="553539"/>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C" sz="2000" b="1" dirty="0" smtClean="0">
                <a:solidFill>
                  <a:schemeClr val="tx1"/>
                </a:solidFill>
                <a:latin typeface="Arial Black"/>
                <a:cs typeface="Arial Black"/>
              </a:rPr>
              <a:t>Proceso PDOT </a:t>
            </a:r>
            <a:endParaRPr lang="es-EC" sz="2000" b="1" dirty="0">
              <a:solidFill>
                <a:schemeClr val="tx1"/>
              </a:solidFill>
              <a:latin typeface="Arial Black"/>
              <a:cs typeface="Arial Black"/>
            </a:endParaRPr>
          </a:p>
        </p:txBody>
      </p:sp>
      <p:cxnSp>
        <p:nvCxnSpPr>
          <p:cNvPr id="95" name="Conector recto 94"/>
          <p:cNvCxnSpPr/>
          <p:nvPr/>
        </p:nvCxnSpPr>
        <p:spPr>
          <a:xfrm>
            <a:off x="2671948" y="798412"/>
            <a:ext cx="6472052" cy="0"/>
          </a:xfrm>
          <a:prstGeom prst="line">
            <a:avLst/>
          </a:prstGeom>
        </p:spPr>
        <p:style>
          <a:lnRef idx="2">
            <a:schemeClr val="accent1"/>
          </a:lnRef>
          <a:fillRef idx="0">
            <a:schemeClr val="accent1"/>
          </a:fillRef>
          <a:effectRef idx="1">
            <a:schemeClr val="accent1"/>
          </a:effectRef>
          <a:fontRef idx="minor">
            <a:schemeClr val="tx1"/>
          </a:fontRef>
        </p:style>
      </p:cxnSp>
      <p:sp>
        <p:nvSpPr>
          <p:cNvPr id="96" name="Rectángulo 95"/>
          <p:cNvSpPr/>
          <p:nvPr/>
        </p:nvSpPr>
        <p:spPr>
          <a:xfrm>
            <a:off x="1531917" y="78651"/>
            <a:ext cx="7612083" cy="707886"/>
          </a:xfrm>
          <a:prstGeom prst="rect">
            <a:avLst/>
          </a:prstGeom>
        </p:spPr>
        <p:txBody>
          <a:bodyPr wrap="square">
            <a:spAutoFit/>
          </a:bodyPr>
          <a:lstStyle/>
          <a:p>
            <a:pPr algn="r"/>
            <a:r>
              <a:rPr lang="es-EC" sz="2000" b="1" i="1" dirty="0"/>
              <a:t>“Planificación del Desarrollo y Ordenamiento Territorial;</a:t>
            </a:r>
          </a:p>
          <a:p>
            <a:pPr algn="r"/>
            <a:r>
              <a:rPr lang="es-EC" sz="2000" b="1" i="1" dirty="0"/>
              <a:t>resultados, logros y retos en el </a:t>
            </a:r>
            <a:r>
              <a:rPr lang="es-EC" sz="2000" b="1" i="1" dirty="0" smtClean="0"/>
              <a:t>Ecuador”</a:t>
            </a:r>
            <a:endParaRPr lang="es-EC" sz="2000" b="1" dirty="0">
              <a:solidFill>
                <a:schemeClr val="tx1">
                  <a:lumMod val="75000"/>
                  <a:lumOff val="25000"/>
                </a:schemeClr>
              </a:solidFill>
            </a:endParaRPr>
          </a:p>
        </p:txBody>
      </p:sp>
      <p:graphicFrame>
        <p:nvGraphicFramePr>
          <p:cNvPr id="2" name="Diagrama 1"/>
          <p:cNvGraphicFramePr/>
          <p:nvPr>
            <p:extLst>
              <p:ext uri="{D42A27DB-BD31-4B8C-83A1-F6EECF244321}">
                <p14:modId xmlns:p14="http://schemas.microsoft.com/office/powerpoint/2010/main" val="2806636893"/>
              </p:ext>
            </p:extLst>
          </p:nvPr>
        </p:nvGraphicFramePr>
        <p:xfrm>
          <a:off x="473380" y="1355684"/>
          <a:ext cx="8583534" cy="5502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537617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8828</TotalTime>
  <Words>5831</Words>
  <Application>Microsoft Office PowerPoint</Application>
  <PresentationFormat>Presentación en pantalla (4:3)</PresentationFormat>
  <Paragraphs>539</Paragraphs>
  <Slides>24</Slides>
  <Notes>22</Notes>
  <HiddenSlides>2</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24</vt:i4>
      </vt:variant>
    </vt:vector>
  </HeadingPairs>
  <TitlesOfParts>
    <vt:vector size="30" baseType="lpstr">
      <vt:lpstr>Arial</vt:lpstr>
      <vt:lpstr>Arial Black</vt:lpstr>
      <vt:lpstr>Calibri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araguirre@senplades.gob.ec</dc:creator>
  <cp:lastModifiedBy>Maria Augusta Muñoz</cp:lastModifiedBy>
  <cp:revision>414</cp:revision>
  <dcterms:created xsi:type="dcterms:W3CDTF">2015-06-19T22:33:33Z</dcterms:created>
  <dcterms:modified xsi:type="dcterms:W3CDTF">2016-09-21T04:58:51Z</dcterms:modified>
</cp:coreProperties>
</file>