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3" r:id="rId2"/>
    <p:sldId id="270" r:id="rId3"/>
    <p:sldId id="274" r:id="rId4"/>
    <p:sldId id="273" r:id="rId5"/>
    <p:sldId id="269" r:id="rId6"/>
    <p:sldId id="271" r:id="rId7"/>
    <p:sldId id="272" r:id="rId8"/>
    <p:sldId id="265" r:id="rId9"/>
    <p:sldId id="275" r:id="rId10"/>
    <p:sldId id="276" r:id="rId11"/>
    <p:sldId id="277" r:id="rId12"/>
    <p:sldId id="280" r:id="rId13"/>
    <p:sldId id="278" r:id="rId14"/>
    <p:sldId id="281" r:id="rId15"/>
    <p:sldId id="260" r:id="rId16"/>
    <p:sldId id="282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FINAL%20PRESENTACI&#211;N%20HIPERVINCULOS\MATRIZ%20FINAL\matriz%20final%20uso%20y%20ocupaci&#243;n%20y%20el%20suelo%20con%20ceros%20y%20unos%20con%20colores%20s&#243;lidos%200706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esktop\FINAL%20PRESENTACI&#211;N%20HIPERVINCULOS\MATRIZ%20FINAL\matriz%20final%20uso%20y%20ocupaci&#243;n%20y%20el%20suelo%20con%20ceros%20y%20unos%20con%20colores%20s&#243;lidos%200706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27 VARIABLES</a:t>
            </a:r>
            <a:r>
              <a:rPr lang="es-EC" baseline="0"/>
              <a:t> USO Y OCUPACIÓN DEL SUELO</a:t>
            </a:r>
            <a:endParaRPr lang="es-EC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Hoja3!$A$2</c:f>
              <c:strCache>
                <c:ptCount val="1"/>
                <c:pt idx="0">
                  <c:v>SI REGULA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Hoja3!$B$1:$O$1</c:f>
              <c:strCache>
                <c:ptCount val="14"/>
                <c:pt idx="0">
                  <c:v>Rocafuerte</c:v>
                </c:pt>
                <c:pt idx="1">
                  <c:v>La Concordia</c:v>
                </c:pt>
                <c:pt idx="2">
                  <c:v>Manta</c:v>
                </c:pt>
                <c:pt idx="3">
                  <c:v>Santo Domingo</c:v>
                </c:pt>
                <c:pt idx="4">
                  <c:v>Jaramijó</c:v>
                </c:pt>
                <c:pt idx="5">
                  <c:v>Chone</c:v>
                </c:pt>
                <c:pt idx="6">
                  <c:v>Portoviejo</c:v>
                </c:pt>
                <c:pt idx="7">
                  <c:v>Sucre (Bahía de Caráquez)</c:v>
                </c:pt>
                <c:pt idx="8">
                  <c:v>Jama</c:v>
                </c:pt>
                <c:pt idx="9">
                  <c:v>Pedernales</c:v>
                </c:pt>
                <c:pt idx="10">
                  <c:v>San Vicente</c:v>
                </c:pt>
                <c:pt idx="11">
                  <c:v>Muisne</c:v>
                </c:pt>
                <c:pt idx="12">
                  <c:v>Bolívar</c:v>
                </c:pt>
                <c:pt idx="13">
                  <c:v>Montecristi</c:v>
                </c:pt>
              </c:strCache>
            </c:strRef>
          </c:cat>
          <c:val>
            <c:numRef>
              <c:f>Hoja3!$B$2:$O$2</c:f>
              <c:numCache>
                <c:formatCode>0%</c:formatCode>
                <c:ptCount val="14"/>
                <c:pt idx="0">
                  <c:v>0.88888888888888884</c:v>
                </c:pt>
                <c:pt idx="1">
                  <c:v>0.7407407407407407</c:v>
                </c:pt>
                <c:pt idx="2">
                  <c:v>0.7407407407407407</c:v>
                </c:pt>
                <c:pt idx="3">
                  <c:v>0.70370370370370372</c:v>
                </c:pt>
                <c:pt idx="4">
                  <c:v>0.66666666666666663</c:v>
                </c:pt>
                <c:pt idx="5">
                  <c:v>0.62962962962962965</c:v>
                </c:pt>
                <c:pt idx="6">
                  <c:v>0.59259259259259256</c:v>
                </c:pt>
                <c:pt idx="7">
                  <c:v>0.51851851851851849</c:v>
                </c:pt>
                <c:pt idx="8">
                  <c:v>0.40740740740740738</c:v>
                </c:pt>
                <c:pt idx="9">
                  <c:v>0.40740740740740738</c:v>
                </c:pt>
                <c:pt idx="10">
                  <c:v>0.37037037037037035</c:v>
                </c:pt>
                <c:pt idx="11">
                  <c:v>0.33333333333333331</c:v>
                </c:pt>
                <c:pt idx="12">
                  <c:v>0.29629629629629628</c:v>
                </c:pt>
                <c:pt idx="13">
                  <c:v>0.22222222222222221</c:v>
                </c:pt>
              </c:numCache>
            </c:numRef>
          </c:val>
        </c:ser>
        <c:ser>
          <c:idx val="1"/>
          <c:order val="1"/>
          <c:tx>
            <c:strRef>
              <c:f>Hoja3!$A$3</c:f>
              <c:strCache>
                <c:ptCount val="1"/>
                <c:pt idx="0">
                  <c:v>NO REGULA</c:v>
                </c:pt>
              </c:strCache>
            </c:strRef>
          </c:tx>
          <c:invertIfNegative val="0"/>
          <c:cat>
            <c:strRef>
              <c:f>Hoja3!$B$1:$O$1</c:f>
              <c:strCache>
                <c:ptCount val="14"/>
                <c:pt idx="0">
                  <c:v>Rocafuerte</c:v>
                </c:pt>
                <c:pt idx="1">
                  <c:v>La Concordia</c:v>
                </c:pt>
                <c:pt idx="2">
                  <c:v>Manta</c:v>
                </c:pt>
                <c:pt idx="3">
                  <c:v>Santo Domingo</c:v>
                </c:pt>
                <c:pt idx="4">
                  <c:v>Jaramijó</c:v>
                </c:pt>
                <c:pt idx="5">
                  <c:v>Chone</c:v>
                </c:pt>
                <c:pt idx="6">
                  <c:v>Portoviejo</c:v>
                </c:pt>
                <c:pt idx="7">
                  <c:v>Sucre (Bahía de Caráquez)</c:v>
                </c:pt>
                <c:pt idx="8">
                  <c:v>Jama</c:v>
                </c:pt>
                <c:pt idx="9">
                  <c:v>Pedernales</c:v>
                </c:pt>
                <c:pt idx="10">
                  <c:v>San Vicente</c:v>
                </c:pt>
                <c:pt idx="11">
                  <c:v>Muisne</c:v>
                </c:pt>
                <c:pt idx="12">
                  <c:v>Bolívar</c:v>
                </c:pt>
                <c:pt idx="13">
                  <c:v>Montecristi</c:v>
                </c:pt>
              </c:strCache>
            </c:strRef>
          </c:cat>
          <c:val>
            <c:numRef>
              <c:f>Hoja3!$B$3:$O$3</c:f>
              <c:numCache>
                <c:formatCode>0%</c:formatCode>
                <c:ptCount val="14"/>
                <c:pt idx="0">
                  <c:v>0.1111111111111111</c:v>
                </c:pt>
                <c:pt idx="1">
                  <c:v>0.25925925925925924</c:v>
                </c:pt>
                <c:pt idx="2">
                  <c:v>0.25925925925925924</c:v>
                </c:pt>
                <c:pt idx="3">
                  <c:v>0.29629629629629628</c:v>
                </c:pt>
                <c:pt idx="4">
                  <c:v>0.33333333333333331</c:v>
                </c:pt>
                <c:pt idx="5">
                  <c:v>0.37037037037037035</c:v>
                </c:pt>
                <c:pt idx="6">
                  <c:v>0.40740740740740738</c:v>
                </c:pt>
                <c:pt idx="7">
                  <c:v>0.48148148148148145</c:v>
                </c:pt>
                <c:pt idx="8">
                  <c:v>0.59259259259259256</c:v>
                </c:pt>
                <c:pt idx="9">
                  <c:v>0.59259259259259256</c:v>
                </c:pt>
                <c:pt idx="10">
                  <c:v>0.62962962962962965</c:v>
                </c:pt>
                <c:pt idx="11">
                  <c:v>0.66666666666666663</c:v>
                </c:pt>
                <c:pt idx="12">
                  <c:v>0.44444444444444442</c:v>
                </c:pt>
                <c:pt idx="13">
                  <c:v>0.51851851851851849</c:v>
                </c:pt>
              </c:numCache>
            </c:numRef>
          </c:val>
        </c:ser>
        <c:ser>
          <c:idx val="2"/>
          <c:order val="2"/>
          <c:tx>
            <c:strRef>
              <c:f>Hoja3!$A$4</c:f>
              <c:strCache>
                <c:ptCount val="1"/>
                <c:pt idx="0">
                  <c:v>SIN INFORMACIÓN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Hoja3!$B$1:$O$1</c:f>
              <c:strCache>
                <c:ptCount val="14"/>
                <c:pt idx="0">
                  <c:v>Rocafuerte</c:v>
                </c:pt>
                <c:pt idx="1">
                  <c:v>La Concordia</c:v>
                </c:pt>
                <c:pt idx="2">
                  <c:v>Manta</c:v>
                </c:pt>
                <c:pt idx="3">
                  <c:v>Santo Domingo</c:v>
                </c:pt>
                <c:pt idx="4">
                  <c:v>Jaramijó</c:v>
                </c:pt>
                <c:pt idx="5">
                  <c:v>Chone</c:v>
                </c:pt>
                <c:pt idx="6">
                  <c:v>Portoviejo</c:v>
                </c:pt>
                <c:pt idx="7">
                  <c:v>Sucre (Bahía de Caráquez)</c:v>
                </c:pt>
                <c:pt idx="8">
                  <c:v>Jama</c:v>
                </c:pt>
                <c:pt idx="9">
                  <c:v>Pedernales</c:v>
                </c:pt>
                <c:pt idx="10">
                  <c:v>San Vicente</c:v>
                </c:pt>
                <c:pt idx="11">
                  <c:v>Muisne</c:v>
                </c:pt>
                <c:pt idx="12">
                  <c:v>Bolívar</c:v>
                </c:pt>
                <c:pt idx="13">
                  <c:v>Montecristi</c:v>
                </c:pt>
              </c:strCache>
            </c:strRef>
          </c:cat>
          <c:val>
            <c:numRef>
              <c:f>Hoja3!$B$4:$O$4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0.25925925925925924</c:v>
                </c:pt>
                <c:pt idx="13">
                  <c:v>0.25925925925925924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628992"/>
        <c:axId val="73893568"/>
        <c:axId val="0"/>
      </c:bar3DChart>
      <c:catAx>
        <c:axId val="8462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73893568"/>
        <c:crosses val="autoZero"/>
        <c:auto val="1"/>
        <c:lblAlgn val="ctr"/>
        <c:lblOffset val="100"/>
        <c:noMultiLvlLbl val="0"/>
      </c:catAx>
      <c:valAx>
        <c:axId val="73893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462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baseline="0"/>
              <a:t>27 VARIABLES USO Y OCUPACIÓN DE SUELO RANQUEADOS</a:t>
            </a:r>
            <a:endParaRPr lang="es-EC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Hoja3!$A$6</c:f>
              <c:strCache>
                <c:ptCount val="1"/>
                <c:pt idx="0">
                  <c:v>ALTO 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dLbl>
              <c:idx val="0"/>
              <c:layout>
                <c:manualLayout>
                  <c:x val="-5.882284195924559E-18"/>
                  <c:y val="-2.53461591255375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Hoja3!$B$1:$O$1</c:f>
              <c:strCache>
                <c:ptCount val="14"/>
                <c:pt idx="0">
                  <c:v>Rocafuerte</c:v>
                </c:pt>
                <c:pt idx="1">
                  <c:v>La Concordia</c:v>
                </c:pt>
                <c:pt idx="2">
                  <c:v>Manta</c:v>
                </c:pt>
                <c:pt idx="3">
                  <c:v>Santo Domingo</c:v>
                </c:pt>
                <c:pt idx="4">
                  <c:v>Jaramijó</c:v>
                </c:pt>
                <c:pt idx="5">
                  <c:v>Chone</c:v>
                </c:pt>
                <c:pt idx="6">
                  <c:v>Portoviejo</c:v>
                </c:pt>
                <c:pt idx="7">
                  <c:v>Sucre (Bahía de Caráquez)</c:v>
                </c:pt>
                <c:pt idx="8">
                  <c:v>Jama</c:v>
                </c:pt>
                <c:pt idx="9">
                  <c:v>Pedernales</c:v>
                </c:pt>
                <c:pt idx="10">
                  <c:v>San Vicente</c:v>
                </c:pt>
                <c:pt idx="11">
                  <c:v>Muisne</c:v>
                </c:pt>
                <c:pt idx="12">
                  <c:v>Bolívar</c:v>
                </c:pt>
                <c:pt idx="13">
                  <c:v>Montecristi</c:v>
                </c:pt>
              </c:strCache>
            </c:strRef>
          </c:cat>
          <c:val>
            <c:numRef>
              <c:f>Hoja3!$B$6:$O$6</c:f>
              <c:numCache>
                <c:formatCode>0%</c:formatCode>
                <c:ptCount val="14"/>
                <c:pt idx="0">
                  <c:v>0.88888888888888884</c:v>
                </c:pt>
                <c:pt idx="1">
                  <c:v>0.7407407407407407</c:v>
                </c:pt>
                <c:pt idx="2">
                  <c:v>0.7407407407407407</c:v>
                </c:pt>
                <c:pt idx="3">
                  <c:v>0.70370370370370372</c:v>
                </c:pt>
              </c:numCache>
            </c:numRef>
          </c:val>
        </c:ser>
        <c:ser>
          <c:idx val="1"/>
          <c:order val="1"/>
          <c:tx>
            <c:strRef>
              <c:f>Hoja3!$A$7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0"/>
                  <c:y val="-2.8162399028375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Hoja3!$B$1:$O$1</c:f>
              <c:strCache>
                <c:ptCount val="14"/>
                <c:pt idx="0">
                  <c:v>Rocafuerte</c:v>
                </c:pt>
                <c:pt idx="1">
                  <c:v>La Concordia</c:v>
                </c:pt>
                <c:pt idx="2">
                  <c:v>Manta</c:v>
                </c:pt>
                <c:pt idx="3">
                  <c:v>Santo Domingo</c:v>
                </c:pt>
                <c:pt idx="4">
                  <c:v>Jaramijó</c:v>
                </c:pt>
                <c:pt idx="5">
                  <c:v>Chone</c:v>
                </c:pt>
                <c:pt idx="6">
                  <c:v>Portoviejo</c:v>
                </c:pt>
                <c:pt idx="7">
                  <c:v>Sucre (Bahía de Caráquez)</c:v>
                </c:pt>
                <c:pt idx="8">
                  <c:v>Jama</c:v>
                </c:pt>
                <c:pt idx="9">
                  <c:v>Pedernales</c:v>
                </c:pt>
                <c:pt idx="10">
                  <c:v>San Vicente</c:v>
                </c:pt>
                <c:pt idx="11">
                  <c:v>Muisne</c:v>
                </c:pt>
                <c:pt idx="12">
                  <c:v>Bolívar</c:v>
                </c:pt>
                <c:pt idx="13">
                  <c:v>Montecristi</c:v>
                </c:pt>
              </c:strCache>
            </c:strRef>
          </c:cat>
          <c:val>
            <c:numRef>
              <c:f>Hoja3!$B$7:$O$7</c:f>
              <c:numCache>
                <c:formatCode>General</c:formatCode>
                <c:ptCount val="14"/>
                <c:pt idx="4" formatCode="0%">
                  <c:v>0.66666666666666663</c:v>
                </c:pt>
                <c:pt idx="5" formatCode="0%">
                  <c:v>0.62962962962962965</c:v>
                </c:pt>
                <c:pt idx="6" formatCode="0%">
                  <c:v>0.59259259259259256</c:v>
                </c:pt>
                <c:pt idx="7" formatCode="0%">
                  <c:v>0.51851851851851849</c:v>
                </c:pt>
              </c:numCache>
            </c:numRef>
          </c:val>
        </c:ser>
        <c:ser>
          <c:idx val="2"/>
          <c:order val="2"/>
          <c:tx>
            <c:strRef>
              <c:f>Hoja3!$A$8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Hoja3!$B$1:$O$1</c:f>
              <c:strCache>
                <c:ptCount val="14"/>
                <c:pt idx="0">
                  <c:v>Rocafuerte</c:v>
                </c:pt>
                <c:pt idx="1">
                  <c:v>La Concordia</c:v>
                </c:pt>
                <c:pt idx="2">
                  <c:v>Manta</c:v>
                </c:pt>
                <c:pt idx="3">
                  <c:v>Santo Domingo</c:v>
                </c:pt>
                <c:pt idx="4">
                  <c:v>Jaramijó</c:v>
                </c:pt>
                <c:pt idx="5">
                  <c:v>Chone</c:v>
                </c:pt>
                <c:pt idx="6">
                  <c:v>Portoviejo</c:v>
                </c:pt>
                <c:pt idx="7">
                  <c:v>Sucre (Bahía de Caráquez)</c:v>
                </c:pt>
                <c:pt idx="8">
                  <c:v>Jama</c:v>
                </c:pt>
                <c:pt idx="9">
                  <c:v>Pedernales</c:v>
                </c:pt>
                <c:pt idx="10">
                  <c:v>San Vicente</c:v>
                </c:pt>
                <c:pt idx="11">
                  <c:v>Muisne</c:v>
                </c:pt>
                <c:pt idx="12">
                  <c:v>Bolívar</c:v>
                </c:pt>
                <c:pt idx="13">
                  <c:v>Montecristi</c:v>
                </c:pt>
              </c:strCache>
            </c:strRef>
          </c:cat>
          <c:val>
            <c:numRef>
              <c:f>Hoja3!$B$8:$O$8</c:f>
              <c:numCache>
                <c:formatCode>General</c:formatCode>
                <c:ptCount val="14"/>
                <c:pt idx="8" formatCode="0%">
                  <c:v>0.40740740740740738</c:v>
                </c:pt>
                <c:pt idx="9" formatCode="0%">
                  <c:v>0.40740740740740738</c:v>
                </c:pt>
                <c:pt idx="10" formatCode="0%">
                  <c:v>0.37037037037037035</c:v>
                </c:pt>
                <c:pt idx="11" formatCode="0%">
                  <c:v>0.33333333333333331</c:v>
                </c:pt>
                <c:pt idx="12" formatCode="0%">
                  <c:v>0.29629629629629628</c:v>
                </c:pt>
                <c:pt idx="13" formatCode="0%">
                  <c:v>0.22222222222222221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28480"/>
        <c:axId val="73895296"/>
      </c:barChart>
      <c:catAx>
        <c:axId val="84628480"/>
        <c:scaling>
          <c:orientation val="minMax"/>
        </c:scaling>
        <c:delete val="0"/>
        <c:axPos val="b"/>
        <c:majorTickMark val="out"/>
        <c:minorTickMark val="none"/>
        <c:tickLblPos val="nextTo"/>
        <c:crossAx val="73895296"/>
        <c:crosses val="autoZero"/>
        <c:auto val="1"/>
        <c:lblAlgn val="ctr"/>
        <c:lblOffset val="100"/>
        <c:noMultiLvlLbl val="0"/>
      </c:catAx>
      <c:valAx>
        <c:axId val="73895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462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IPERVINCULO%20ORDENANZA/CAPITULO%20SIN%20TEXTO/CAP&#205;TULO%20III%20GESTION%20DEL%20SUELO.docx" TargetMode="External"/><Relationship Id="rId2" Type="http://schemas.openxmlformats.org/officeDocument/2006/relationships/hyperlink" Target="HIPERVINCULO%20ORDENANZA/CAPITULO%20SIN%20TEXTO/CAP&#205;TULO%20II%20PLANEAMIENTO%20USO%20Y%20GESTI&#211;N%20DEL%20SUELO.docx" TargetMode="External"/><Relationship Id="rId1" Type="http://schemas.openxmlformats.org/officeDocument/2006/relationships/hyperlink" Target="HIPERVINCULO%20ORDENANZA/CAPITULOS%20CON%20TEXTO/CAP&#205;TULO%20I.docx" TargetMode="External"/><Relationship Id="rId5" Type="http://schemas.openxmlformats.org/officeDocument/2006/relationships/hyperlink" Target="HIPERVINCULO%20ORDENANZA/CAPITULOS%20CON%20TEXTO/CAP&#205;TULO%20V%20%20ZONIFICACI&#211;N%20DE%20USO%20Y%20OCUPACI&#211;N%20DEL%20SUELO.docx" TargetMode="External"/><Relationship Id="rId4" Type="http://schemas.openxmlformats.org/officeDocument/2006/relationships/hyperlink" Target="HIPERVINCULO%20ORDENANZA/CAPITULOS%20CON%20TEXTO/CAP&#205;TULO%20IV%20R&#201;GIMEN%20INSTITUCIONAL.docx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IPERVINCULO%20ORDENANZA/CAPITULOS%20CON%20TEXTO/CAP&#205;TULO%20VIII%20%20INTERVENCI&#211;N%20MUNICIPAL%20EN%20EL%20USO%20Y%20OCUPACI&#211;N%20DEL%20SUELO.docx" TargetMode="External"/><Relationship Id="rId2" Type="http://schemas.openxmlformats.org/officeDocument/2006/relationships/hyperlink" Target="HIPERVINCULO%20ORDENANZA/CAPITULOS%20CON%20TEXTO/CAP&#205;TULO%20VII%20%20DEL%20ESPACIO%20P&#218;BLICO.docx" TargetMode="External"/><Relationship Id="rId1" Type="http://schemas.openxmlformats.org/officeDocument/2006/relationships/hyperlink" Target="HIPERVINCULO%20ORDENANZA/CAPITULOS%20CON%20TEXTO/CAP&#205;TULO%20VI%20DEL%20DESARROLLO%20URBAN&#205;STICO.docx" TargetMode="External"/><Relationship Id="rId5" Type="http://schemas.openxmlformats.org/officeDocument/2006/relationships/hyperlink" Target="HIPERVINCULO%20ORDENANZA/CAPITULOS%20CON%20TEXTO/CAP&#205;TULO%20X%20INFRACCIONES%20Y%20SANCIONES%20A%20LA%20GESTI&#211;N%20DEL%20SUELO%20SUJETAS%20AL%20CONTROL%20DE%20LOS%20GOBIERNOS%20AUT&#211;NOMOS%20DESCENTRALIZADOS%20MUNICIPALES%20Y%20METROPOLITANOS.docx" TargetMode="External"/><Relationship Id="rId4" Type="http://schemas.openxmlformats.org/officeDocument/2006/relationships/hyperlink" Target="HIPERVINCULO%20ORDENANZA/CAPITULO%20SIN%20TEXTO/CAPITULO%20IX%20D&#201;%20LOS%20PROCEDIMIENTOS%20GENERALES.doc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50C32-B529-46FC-88FF-C82A0AECC6D1}" type="doc">
      <dgm:prSet loTypeId="urn:microsoft.com/office/officeart/2005/8/layout/hList7#1" loCatId="process" qsTypeId="urn:microsoft.com/office/officeart/2005/8/quickstyle/simple1" qsCatId="simple" csTypeId="urn:microsoft.com/office/officeart/2005/8/colors/colorful1#1" csCatId="colorful" phldr="1"/>
      <dgm:spPr/>
    </dgm:pt>
    <dgm:pt modelId="{9A148A6E-1D2C-4BAD-9D04-67BC2BA75B2D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endParaRPr lang="es-EC" sz="1200" b="1" noProof="0" dirty="0" smtClean="0"/>
        </a:p>
        <a:p>
          <a:pPr algn="just"/>
          <a:endParaRPr lang="es-EC" sz="1200" b="1" noProof="0" dirty="0" smtClean="0"/>
        </a:p>
        <a:p>
          <a:pPr algn="just"/>
          <a:r>
            <a:rPr lang="es-EC" sz="1200" b="1" noProof="0" dirty="0" smtClean="0"/>
            <a:t>PLANEAMIENTO DEL USO Y OCUPACIÓN DE SUELO</a:t>
          </a:r>
        </a:p>
        <a:p>
          <a:pPr algn="l"/>
          <a:r>
            <a:rPr lang="es-EC" sz="1200" b="0" noProof="0" dirty="0" smtClean="0"/>
            <a:t>- Usos del suelo</a:t>
          </a:r>
        </a:p>
        <a:p>
          <a:pPr algn="l"/>
          <a:r>
            <a:rPr lang="es-EC" sz="1200" b="0" noProof="0" dirty="0" smtClean="0"/>
            <a:t>- Tipos de zonificación </a:t>
          </a:r>
        </a:p>
        <a:p>
          <a:pPr algn="l"/>
          <a:r>
            <a:rPr lang="es-EC" sz="1200" b="0" noProof="0" dirty="0" smtClean="0"/>
            <a:t>- Régimen de suelo y edificación</a:t>
          </a:r>
        </a:p>
        <a:p>
          <a:pPr algn="l"/>
          <a:r>
            <a:rPr lang="es-EC" sz="1200" b="0" noProof="0" dirty="0" smtClean="0"/>
            <a:t>- Normas de arquitectura y urbanismo</a:t>
          </a:r>
        </a:p>
        <a:p>
          <a:pPr algn="l"/>
          <a:endParaRPr lang="es-EC" sz="1200" b="0" noProof="0" dirty="0" smtClean="0"/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</dgm:t>
    </dgm:pt>
    <dgm:pt modelId="{101CAD84-8D79-4BDA-8D3E-8A45392296DA}" type="parTrans" cxnId="{B7E2EA94-3CA2-46A7-A7F7-78AF400444D1}">
      <dgm:prSet/>
      <dgm:spPr/>
      <dgm:t>
        <a:bodyPr/>
        <a:lstStyle/>
        <a:p>
          <a:pPr algn="just"/>
          <a:endParaRPr lang="es-EC" sz="1200" noProof="0"/>
        </a:p>
      </dgm:t>
    </dgm:pt>
    <dgm:pt modelId="{9B6A3FB1-B1EE-45F8-AC5A-A25A49361F39}" type="sibTrans" cxnId="{B7E2EA94-3CA2-46A7-A7F7-78AF400444D1}">
      <dgm:prSet/>
      <dgm:spPr/>
      <dgm:t>
        <a:bodyPr/>
        <a:lstStyle/>
        <a:p>
          <a:pPr algn="just"/>
          <a:endParaRPr lang="es-EC" sz="1200" noProof="0"/>
        </a:p>
      </dgm:t>
    </dgm:pt>
    <dgm:pt modelId="{09360FED-C764-4514-BD9B-38CE25DF561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es-EC" sz="1200" b="1" noProof="0" dirty="0" smtClean="0"/>
            <a:t>URBANIZACIONES  Y LOTIZACIONES</a:t>
          </a:r>
        </a:p>
        <a:p>
          <a:pPr algn="l"/>
          <a:r>
            <a:rPr lang="es-EC" sz="1100" noProof="0" dirty="0" smtClean="0"/>
            <a:t>- Aprobación  planos </a:t>
          </a:r>
        </a:p>
        <a:p>
          <a:pPr algn="l"/>
          <a:r>
            <a:rPr lang="es-EC" sz="1100" noProof="0" dirty="0" smtClean="0"/>
            <a:t>- Aprobación  lotizaciones y/o asentamientos urbanos de hecho</a:t>
          </a:r>
        </a:p>
        <a:p>
          <a:pPr algn="l"/>
          <a:r>
            <a:rPr lang="es-EC" sz="1100" noProof="0" dirty="0" smtClean="0"/>
            <a:t>- Permiso para formación de nuevo barrio</a:t>
          </a:r>
        </a:p>
        <a:p>
          <a:pPr algn="l"/>
          <a:r>
            <a:rPr lang="es-EC" sz="1100" noProof="0" dirty="0" smtClean="0"/>
            <a:t>- Permiso de aprobación de urbanizaciones</a:t>
          </a:r>
        </a:p>
        <a:p>
          <a:pPr algn="l"/>
          <a:r>
            <a:rPr lang="es-EC" sz="1100" noProof="0" dirty="0" smtClean="0"/>
            <a:t>- Modificación de planos</a:t>
          </a:r>
        </a:p>
        <a:p>
          <a:pPr algn="l"/>
          <a:r>
            <a:rPr lang="es-EC" sz="1100" noProof="0" dirty="0" smtClean="0"/>
            <a:t>- Propiedad horizontal</a:t>
          </a:r>
        </a:p>
        <a:p>
          <a:pPr algn="l"/>
          <a:r>
            <a:rPr lang="es-EC" sz="1100" noProof="0" dirty="0" smtClean="0"/>
            <a:t>-Fraccionamiento y reestructuración urbana</a:t>
          </a:r>
          <a:endParaRPr lang="es-EC" sz="1100" noProof="0" dirty="0"/>
        </a:p>
      </dgm:t>
    </dgm:pt>
    <dgm:pt modelId="{358575CC-5862-4FDC-A4CF-D1975A977A8A}" type="parTrans" cxnId="{C314660F-AF02-4BFD-ABD0-F8F8F4B05061}">
      <dgm:prSet/>
      <dgm:spPr/>
      <dgm:t>
        <a:bodyPr/>
        <a:lstStyle/>
        <a:p>
          <a:pPr algn="just"/>
          <a:endParaRPr lang="es-EC" sz="1200" noProof="0"/>
        </a:p>
      </dgm:t>
    </dgm:pt>
    <dgm:pt modelId="{318F9BE3-EA84-4D87-A991-B99C5E52E45B}" type="sibTrans" cxnId="{C314660F-AF02-4BFD-ABD0-F8F8F4B05061}">
      <dgm:prSet/>
      <dgm:spPr/>
      <dgm:t>
        <a:bodyPr/>
        <a:lstStyle/>
        <a:p>
          <a:pPr algn="just"/>
          <a:endParaRPr lang="es-EC" sz="1200" noProof="0"/>
        </a:p>
      </dgm:t>
    </dgm:pt>
    <dgm:pt modelId="{11D40C9C-8E16-4DC4-B63D-EC769977EA0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just"/>
          <a:endParaRPr lang="es-EC" sz="1200" b="1" noProof="0" dirty="0" smtClean="0"/>
        </a:p>
        <a:p>
          <a:pPr algn="just"/>
          <a:r>
            <a:rPr lang="es-EC" sz="1100" b="1" noProof="0" dirty="0" smtClean="0"/>
            <a:t>CONTROL  MUNICIPAL  (proyectos urbanísticos y arquitectónicos )</a:t>
          </a:r>
        </a:p>
        <a:p>
          <a:pPr algn="l"/>
          <a:r>
            <a:rPr lang="es-EC" sz="1200" noProof="0" dirty="0" smtClean="0"/>
            <a:t>- Permisos de construcción mayor y menor</a:t>
          </a:r>
        </a:p>
        <a:p>
          <a:pPr algn="l"/>
          <a:r>
            <a:rPr lang="es-EC" sz="1200" noProof="0" dirty="0" smtClean="0"/>
            <a:t>- Permisos de ocupación de vía </a:t>
          </a:r>
        </a:p>
        <a:p>
          <a:pPr algn="l"/>
          <a:r>
            <a:rPr lang="es-EC" sz="1200" noProof="0" dirty="0" smtClean="0"/>
            <a:t>-Permisos de habitabilidad</a:t>
          </a:r>
        </a:p>
        <a:p>
          <a:pPr algn="l"/>
          <a:r>
            <a:rPr lang="es-EC" sz="1200" noProof="0" dirty="0" smtClean="0"/>
            <a:t>- Inspecciones de uso posterior de construcciones</a:t>
          </a:r>
        </a:p>
        <a:p>
          <a:pPr algn="l"/>
          <a:r>
            <a:rPr lang="es-EC" sz="1200" noProof="0" dirty="0" smtClean="0"/>
            <a:t>- Inspección y control de urbanización </a:t>
          </a:r>
        </a:p>
        <a:p>
          <a:pPr algn="just"/>
          <a:endParaRPr lang="es-EC" sz="1200" noProof="0" dirty="0"/>
        </a:p>
      </dgm:t>
    </dgm:pt>
    <dgm:pt modelId="{40C573A3-D701-4860-82EE-AEB2C46F4405}" type="parTrans" cxnId="{2C4E4381-9757-4E8E-989B-8F3A221D3DA8}">
      <dgm:prSet/>
      <dgm:spPr/>
      <dgm:t>
        <a:bodyPr/>
        <a:lstStyle/>
        <a:p>
          <a:pPr algn="just"/>
          <a:endParaRPr lang="es-EC" sz="1200" noProof="0"/>
        </a:p>
      </dgm:t>
    </dgm:pt>
    <dgm:pt modelId="{FCC94289-8FBA-4E9F-A9CC-49BAF05D9B67}" type="sibTrans" cxnId="{2C4E4381-9757-4E8E-989B-8F3A221D3DA8}">
      <dgm:prSet/>
      <dgm:spPr/>
      <dgm:t>
        <a:bodyPr/>
        <a:lstStyle/>
        <a:p>
          <a:pPr algn="just"/>
          <a:endParaRPr lang="es-EC" sz="1200" noProof="0"/>
        </a:p>
      </dgm:t>
    </dgm:pt>
    <dgm:pt modelId="{F5FA54BF-4480-4E25-9C8D-69B24ED65465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endParaRPr lang="es-EC" sz="1200" b="1" noProof="0" dirty="0" smtClean="0"/>
        </a:p>
        <a:p>
          <a:pPr algn="just"/>
          <a:endParaRPr lang="es-EC" sz="1200" b="1" noProof="0" dirty="0" smtClean="0"/>
        </a:p>
        <a:p>
          <a:pPr algn="just"/>
          <a:r>
            <a:rPr lang="es-EC" sz="1200" b="1" noProof="0" dirty="0" smtClean="0"/>
            <a:t>CATASTRO</a:t>
          </a:r>
        </a:p>
        <a:p>
          <a:pPr algn="just"/>
          <a:r>
            <a:rPr lang="es-EC" sz="1200" noProof="0" dirty="0" smtClean="0"/>
            <a:t>.Catastro Urbano</a:t>
          </a:r>
        </a:p>
        <a:p>
          <a:pPr algn="just"/>
          <a:r>
            <a:rPr lang="es-EC" sz="1200" noProof="0" dirty="0" smtClean="0"/>
            <a:t>.Catastro  Rural </a:t>
          </a:r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  <a:p>
          <a:pPr algn="just"/>
          <a:endParaRPr lang="es-EC" sz="1200" noProof="0" dirty="0" smtClean="0"/>
        </a:p>
      </dgm:t>
    </dgm:pt>
    <dgm:pt modelId="{0EC7FCCE-D45E-42C8-B834-DBE092829087}" type="parTrans" cxnId="{84DF6E0C-EA99-431A-855D-6D190C1265CE}">
      <dgm:prSet/>
      <dgm:spPr/>
      <dgm:t>
        <a:bodyPr/>
        <a:lstStyle/>
        <a:p>
          <a:pPr algn="just"/>
          <a:endParaRPr lang="es-EC" sz="1200" noProof="0"/>
        </a:p>
      </dgm:t>
    </dgm:pt>
    <dgm:pt modelId="{01A12FFB-4A3C-4BAC-8C9F-35F0E0CAC322}" type="sibTrans" cxnId="{84DF6E0C-EA99-431A-855D-6D190C1265CE}">
      <dgm:prSet/>
      <dgm:spPr/>
      <dgm:t>
        <a:bodyPr/>
        <a:lstStyle/>
        <a:p>
          <a:pPr algn="just"/>
          <a:endParaRPr lang="es-EC" sz="1200" noProof="0"/>
        </a:p>
      </dgm:t>
    </dgm:pt>
    <dgm:pt modelId="{BB4840C0-81B5-48D7-AD2F-A67AFE801154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endParaRPr lang="es-EC" sz="1200" b="1" noProof="0" dirty="0" smtClean="0"/>
        </a:p>
        <a:p>
          <a:pPr algn="just"/>
          <a:endParaRPr lang="es-EC" sz="1200" b="1" noProof="0" dirty="0" smtClean="0"/>
        </a:p>
        <a:p>
          <a:pPr algn="just"/>
          <a:r>
            <a:rPr lang="es-EC" sz="1200" b="1" noProof="0" dirty="0" smtClean="0"/>
            <a:t>ACTUALIZACIÓN DEL PLANO DE  USO Y OCUPACIÓN  DEL SUELO  (zonificación)</a:t>
          </a:r>
        </a:p>
        <a:p>
          <a:pPr algn="l"/>
          <a:r>
            <a:rPr lang="es-EC" sz="1200" noProof="0" dirty="0" smtClean="0"/>
            <a:t>- Plano zonificación/ actualizado</a:t>
          </a:r>
        </a:p>
        <a:p>
          <a:pPr algn="l"/>
          <a:r>
            <a:rPr lang="es-EC" sz="1200" noProof="0" dirty="0" smtClean="0"/>
            <a:t>- Certificado de </a:t>
          </a:r>
        </a:p>
        <a:p>
          <a:pPr algn="l"/>
          <a:endParaRPr lang="es-EC" sz="1200" noProof="0" dirty="0" smtClean="0"/>
        </a:p>
        <a:p>
          <a:pPr algn="l"/>
          <a:r>
            <a:rPr lang="es-EC" sz="1200" noProof="0" dirty="0" smtClean="0"/>
            <a:t>compatibilidad</a:t>
          </a:r>
        </a:p>
        <a:p>
          <a:pPr algn="l"/>
          <a:endParaRPr lang="es-EC" sz="1200" noProof="0" dirty="0" smtClean="0"/>
        </a:p>
        <a:p>
          <a:pPr algn="l"/>
          <a:endParaRPr lang="es-EC" sz="1200" noProof="0" dirty="0" smtClean="0"/>
        </a:p>
        <a:p>
          <a:pPr algn="l"/>
          <a:endParaRPr lang="es-EC" sz="1200" noProof="0" dirty="0" smtClean="0"/>
        </a:p>
        <a:p>
          <a:pPr algn="l"/>
          <a:endParaRPr lang="es-EC" sz="1200" noProof="0" dirty="0" smtClean="0"/>
        </a:p>
      </dgm:t>
    </dgm:pt>
    <dgm:pt modelId="{E7DA355D-E398-4EF6-AC72-E91990E33C82}" type="sibTrans" cxnId="{43689986-8952-48DA-8935-C8DD99619788}">
      <dgm:prSet/>
      <dgm:spPr/>
      <dgm:t>
        <a:bodyPr/>
        <a:lstStyle/>
        <a:p>
          <a:pPr algn="just"/>
          <a:endParaRPr lang="es-EC" sz="1200" noProof="0"/>
        </a:p>
      </dgm:t>
    </dgm:pt>
    <dgm:pt modelId="{CDF0B583-3C6C-4CB6-AA2C-C5BB9EF8747E}" type="parTrans" cxnId="{43689986-8952-48DA-8935-C8DD99619788}">
      <dgm:prSet/>
      <dgm:spPr/>
      <dgm:t>
        <a:bodyPr/>
        <a:lstStyle/>
        <a:p>
          <a:pPr algn="just"/>
          <a:endParaRPr lang="es-EC" sz="1200" noProof="0"/>
        </a:p>
      </dgm:t>
    </dgm:pt>
    <dgm:pt modelId="{D24A1D85-30C3-4F35-BF04-28799FD450A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EC" sz="1200" b="1" noProof="0" dirty="0" smtClean="0"/>
            <a:t>INFORME DE REGULACIÓN URBANA</a:t>
          </a:r>
        </a:p>
        <a:p>
          <a:pPr algn="l"/>
          <a:r>
            <a:rPr lang="es-EC" sz="1200" noProof="0" dirty="0" smtClean="0"/>
            <a:t>- Informe de Regulación Urbana (Línea de fábrica)</a:t>
          </a:r>
        </a:p>
        <a:p>
          <a:pPr algn="l"/>
          <a:r>
            <a:rPr lang="es-EC" sz="1200" noProof="0" dirty="0" smtClean="0"/>
            <a:t>- Línea de fábrica a nivel de vereda y bordillo</a:t>
          </a:r>
        </a:p>
        <a:p>
          <a:pPr algn="l"/>
          <a:r>
            <a:rPr lang="es-EC" sz="1200" noProof="0" dirty="0" smtClean="0"/>
            <a:t>- Informe para vivienda de interés social progresivo</a:t>
          </a:r>
        </a:p>
        <a:p>
          <a:pPr algn="l"/>
          <a:r>
            <a:rPr lang="es-EC" sz="1200" noProof="0" dirty="0" smtClean="0"/>
            <a:t>- Normas de construcción</a:t>
          </a:r>
        </a:p>
        <a:p>
          <a:pPr algn="l"/>
          <a:endParaRPr lang="es-EC" sz="1200" noProof="0" dirty="0" smtClean="0"/>
        </a:p>
        <a:p>
          <a:pPr algn="l"/>
          <a:endParaRPr lang="es-EC" sz="1200" noProof="0" dirty="0" smtClean="0"/>
        </a:p>
      </dgm:t>
    </dgm:pt>
    <dgm:pt modelId="{6737E0E1-E09F-46EC-9D8D-1A7E874792D9}" type="sibTrans" cxnId="{D6A6123D-27EC-4B98-A0A8-9CF11A8B8F82}">
      <dgm:prSet/>
      <dgm:spPr/>
      <dgm:t>
        <a:bodyPr/>
        <a:lstStyle/>
        <a:p>
          <a:pPr algn="just"/>
          <a:endParaRPr lang="es-EC" sz="1200" noProof="0"/>
        </a:p>
      </dgm:t>
    </dgm:pt>
    <dgm:pt modelId="{8388948D-4CBA-4AD8-8AF7-B3B08625C419}" type="parTrans" cxnId="{D6A6123D-27EC-4B98-A0A8-9CF11A8B8F82}">
      <dgm:prSet/>
      <dgm:spPr/>
      <dgm:t>
        <a:bodyPr/>
        <a:lstStyle/>
        <a:p>
          <a:pPr algn="just"/>
          <a:endParaRPr lang="es-EC" sz="1200" noProof="0"/>
        </a:p>
      </dgm:t>
    </dgm:pt>
    <dgm:pt modelId="{F3FBFF2A-A26D-4A4A-8DB9-81B5CD81C36E}" type="pres">
      <dgm:prSet presAssocID="{98450C32-B529-46FC-88FF-C82A0AECC6D1}" presName="Name0" presStyleCnt="0">
        <dgm:presLayoutVars>
          <dgm:dir/>
          <dgm:resizeHandles val="exact"/>
        </dgm:presLayoutVars>
      </dgm:prSet>
      <dgm:spPr/>
    </dgm:pt>
    <dgm:pt modelId="{8EC249F5-C9F1-411B-813B-63DB5BD930A7}" type="pres">
      <dgm:prSet presAssocID="{98450C32-B529-46FC-88FF-C82A0AECC6D1}" presName="fgShape" presStyleLbl="fgShp" presStyleIdx="0" presStyleCnt="1" custAng="0" custFlipHor="1" custScaleX="106118" custScaleY="67861" custLinFactNeighborX="886" custLinFactNeighborY="77431"/>
      <dgm:spPr>
        <a:prstGeom prst="lef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</dgm:spPr>
    </dgm:pt>
    <dgm:pt modelId="{28E0B757-06D6-422B-A39D-9F19411B4405}" type="pres">
      <dgm:prSet presAssocID="{98450C32-B529-46FC-88FF-C82A0AECC6D1}" presName="linComp" presStyleCnt="0"/>
      <dgm:spPr/>
    </dgm:pt>
    <dgm:pt modelId="{09EA4F7D-FE94-4415-9C07-51D53CCEA17F}" type="pres">
      <dgm:prSet presAssocID="{9A148A6E-1D2C-4BAD-9D04-67BC2BA75B2D}" presName="compNode" presStyleCnt="0"/>
      <dgm:spPr/>
    </dgm:pt>
    <dgm:pt modelId="{71D4600B-0DAF-444C-9AA6-9394B9F579C5}" type="pres">
      <dgm:prSet presAssocID="{9A148A6E-1D2C-4BAD-9D04-67BC2BA75B2D}" presName="bkgdShape" presStyleLbl="node1" presStyleIdx="0" presStyleCnt="6"/>
      <dgm:spPr/>
      <dgm:t>
        <a:bodyPr/>
        <a:lstStyle/>
        <a:p>
          <a:endParaRPr lang="es-EC"/>
        </a:p>
      </dgm:t>
    </dgm:pt>
    <dgm:pt modelId="{90576014-1F20-403F-B2B9-D6D281DBDB3B}" type="pres">
      <dgm:prSet presAssocID="{9A148A6E-1D2C-4BAD-9D04-67BC2BA75B2D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BCA183-CF07-4385-920D-FD17067AAA3C}" type="pres">
      <dgm:prSet presAssocID="{9A148A6E-1D2C-4BAD-9D04-67BC2BA75B2D}" presName="invisiNode" presStyleLbl="node1" presStyleIdx="0" presStyleCnt="6"/>
      <dgm:spPr/>
    </dgm:pt>
    <dgm:pt modelId="{AF81A98C-8AA4-40C3-BB9F-3807391D6FA3}" type="pres">
      <dgm:prSet presAssocID="{9A148A6E-1D2C-4BAD-9D04-67BC2BA75B2D}" presName="imagNode" presStyleLbl="fgImgPlace1" presStyleIdx="0" presStyleCnt="6" custScaleX="79300" custScaleY="66537" custLinFactNeighborX="-1515" custLinFactNeighborY="-235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04134CF-851C-4A4C-B018-71A9473F0838}" type="pres">
      <dgm:prSet presAssocID="{9B6A3FB1-B1EE-45F8-AC5A-A25A49361F3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1A9ACF0-E37B-455F-A5DD-01F5F2DCEDF6}" type="pres">
      <dgm:prSet presAssocID="{F5FA54BF-4480-4E25-9C8D-69B24ED65465}" presName="compNode" presStyleCnt="0"/>
      <dgm:spPr/>
    </dgm:pt>
    <dgm:pt modelId="{4E91FCC1-145A-4AD1-8CD1-5F57F1F4CEA2}" type="pres">
      <dgm:prSet presAssocID="{F5FA54BF-4480-4E25-9C8D-69B24ED65465}" presName="bkgdShape" presStyleLbl="node1" presStyleIdx="1" presStyleCnt="6" custLinFactNeighborX="-2484"/>
      <dgm:spPr/>
      <dgm:t>
        <a:bodyPr/>
        <a:lstStyle/>
        <a:p>
          <a:endParaRPr lang="es-EC"/>
        </a:p>
      </dgm:t>
    </dgm:pt>
    <dgm:pt modelId="{16F8442E-5797-4935-99D4-E3AF26697F0D}" type="pres">
      <dgm:prSet presAssocID="{F5FA54BF-4480-4E25-9C8D-69B24ED65465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58F39E-76B9-4E18-90C2-825C79AD1765}" type="pres">
      <dgm:prSet presAssocID="{F5FA54BF-4480-4E25-9C8D-69B24ED65465}" presName="invisiNode" presStyleLbl="node1" presStyleIdx="1" presStyleCnt="6"/>
      <dgm:spPr/>
    </dgm:pt>
    <dgm:pt modelId="{AA9F3011-33B4-4A90-AB44-913D41B7F8E0}" type="pres">
      <dgm:prSet presAssocID="{F5FA54BF-4480-4E25-9C8D-69B24ED65465}" presName="imagNode" presStyleLbl="fgImgPlace1" presStyleIdx="1" presStyleCnt="6" custScaleX="77860" custScaleY="68462" custLinFactNeighborX="-2322" custLinFactNeighborY="-225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C07FC9-0497-4478-8A13-63076AA6ED92}" type="pres">
      <dgm:prSet presAssocID="{01A12FFB-4A3C-4BAC-8C9F-35F0E0CAC32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C9E5C40-ABD2-4AEC-B0FB-A67227137165}" type="pres">
      <dgm:prSet presAssocID="{BB4840C0-81B5-48D7-AD2F-A67AFE801154}" presName="compNode" presStyleCnt="0"/>
      <dgm:spPr/>
    </dgm:pt>
    <dgm:pt modelId="{5EA84BBF-75DD-4BBB-A349-5F2C05E26CB1}" type="pres">
      <dgm:prSet presAssocID="{BB4840C0-81B5-48D7-AD2F-A67AFE801154}" presName="bkgdShape" presStyleLbl="node1" presStyleIdx="2" presStyleCnt="6" custLinFactNeighborX="-3726"/>
      <dgm:spPr/>
      <dgm:t>
        <a:bodyPr/>
        <a:lstStyle/>
        <a:p>
          <a:endParaRPr lang="es-EC"/>
        </a:p>
      </dgm:t>
    </dgm:pt>
    <dgm:pt modelId="{B8AE52BD-35FA-4A6C-90CE-779F45D460EE}" type="pres">
      <dgm:prSet presAssocID="{BB4840C0-81B5-48D7-AD2F-A67AFE801154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71CF7-14BD-49A0-AFEE-BF053498638E}" type="pres">
      <dgm:prSet presAssocID="{BB4840C0-81B5-48D7-AD2F-A67AFE801154}" presName="invisiNode" presStyleLbl="node1" presStyleIdx="2" presStyleCnt="6"/>
      <dgm:spPr/>
    </dgm:pt>
    <dgm:pt modelId="{D3C6FF9F-C7EE-4866-82AB-5B85812960F6}" type="pres">
      <dgm:prSet presAssocID="{BB4840C0-81B5-48D7-AD2F-A67AFE801154}" presName="imagNode" presStyleLbl="fgImgPlace1" presStyleIdx="2" presStyleCnt="6" custScaleX="77045" custScaleY="68462" custLinFactNeighborX="-3041" custLinFactNeighborY="-2256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7ED489B-E0FE-4EF7-BB4D-A1100B6FD883}" type="pres">
      <dgm:prSet presAssocID="{E7DA355D-E398-4EF6-AC72-E91990E33C8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0C8785A-DF4E-4E17-A3F7-93EF8A7BF92E}" type="pres">
      <dgm:prSet presAssocID="{D24A1D85-30C3-4F35-BF04-28799FD450A0}" presName="compNode" presStyleCnt="0"/>
      <dgm:spPr/>
    </dgm:pt>
    <dgm:pt modelId="{9C173E8F-555F-44C1-9F41-A9FE340EBE46}" type="pres">
      <dgm:prSet presAssocID="{D24A1D85-30C3-4F35-BF04-28799FD450A0}" presName="bkgdShape" presStyleLbl="node1" presStyleIdx="3" presStyleCnt="6" custLinFactNeighborX="-4968"/>
      <dgm:spPr/>
      <dgm:t>
        <a:bodyPr/>
        <a:lstStyle/>
        <a:p>
          <a:endParaRPr lang="es-EC"/>
        </a:p>
      </dgm:t>
    </dgm:pt>
    <dgm:pt modelId="{6C2E379C-F969-4E88-A0D7-FAE0B2B8CECD}" type="pres">
      <dgm:prSet presAssocID="{D24A1D85-30C3-4F35-BF04-28799FD450A0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6E71D6-213C-41DE-8F7C-B052B5822F5E}" type="pres">
      <dgm:prSet presAssocID="{D24A1D85-30C3-4F35-BF04-28799FD450A0}" presName="invisiNode" presStyleLbl="node1" presStyleIdx="3" presStyleCnt="6"/>
      <dgm:spPr/>
    </dgm:pt>
    <dgm:pt modelId="{9A3FEF1C-A5D1-43AD-A559-10440FC5A982}" type="pres">
      <dgm:prSet presAssocID="{D24A1D85-30C3-4F35-BF04-28799FD450A0}" presName="imagNode" presStyleLbl="fgImgPlace1" presStyleIdx="3" presStyleCnt="6" custScaleX="77861" custScaleY="68460" custLinFactNeighborX="-6285" custLinFactNeighborY="-2256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0F88AF1C-5E30-4805-84AD-36F859BE4D2B}" type="pres">
      <dgm:prSet presAssocID="{6737E0E1-E09F-46EC-9D8D-1A7E874792D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BA006EB-1AE6-402F-AFC3-B558BCB9EB6A}" type="pres">
      <dgm:prSet presAssocID="{09360FED-C764-4514-BD9B-38CE25DF5617}" presName="compNode" presStyleCnt="0"/>
      <dgm:spPr/>
    </dgm:pt>
    <dgm:pt modelId="{26435ABA-3BC9-4F18-B9DB-4F2C9751AEAE}" type="pres">
      <dgm:prSet presAssocID="{09360FED-C764-4514-BD9B-38CE25DF5617}" presName="bkgdShape" presStyleLbl="node1" presStyleIdx="4" presStyleCnt="6" custLinFactNeighborX="-3640"/>
      <dgm:spPr/>
      <dgm:t>
        <a:bodyPr/>
        <a:lstStyle/>
        <a:p>
          <a:endParaRPr lang="es-EC"/>
        </a:p>
      </dgm:t>
    </dgm:pt>
    <dgm:pt modelId="{81DFEF98-325F-4ED4-8C69-8F71488B42CA}" type="pres">
      <dgm:prSet presAssocID="{09360FED-C764-4514-BD9B-38CE25DF5617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851635-20A7-456C-846A-E0B64F6B3566}" type="pres">
      <dgm:prSet presAssocID="{09360FED-C764-4514-BD9B-38CE25DF5617}" presName="invisiNode" presStyleLbl="node1" presStyleIdx="4" presStyleCnt="6"/>
      <dgm:spPr/>
    </dgm:pt>
    <dgm:pt modelId="{6D65E9BA-4E62-45D2-B825-51D6F573DECB}" type="pres">
      <dgm:prSet presAssocID="{09360FED-C764-4514-BD9B-38CE25DF5617}" presName="imagNode" presStyleLbl="fgImgPlace1" presStyleIdx="4" presStyleCnt="6" custScaleX="78018" custScaleY="68461" custLinFactNeighborX="-2234" custLinFactNeighborY="-2256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FB74880-F40F-469F-AE0E-E86D1132F482}" type="pres">
      <dgm:prSet presAssocID="{318F9BE3-EA84-4D87-A991-B99C5E52E45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9A32E00-75A3-4EC5-95B0-EF4E4CB30CEC}" type="pres">
      <dgm:prSet presAssocID="{11D40C9C-8E16-4DC4-B63D-EC769977EA0E}" presName="compNode" presStyleCnt="0"/>
      <dgm:spPr/>
    </dgm:pt>
    <dgm:pt modelId="{D6021E90-3F9B-48CD-B249-186D4087C394}" type="pres">
      <dgm:prSet presAssocID="{11D40C9C-8E16-4DC4-B63D-EC769977EA0E}" presName="bkgdShape" presStyleLbl="node1" presStyleIdx="5" presStyleCnt="6" custLinFactNeighborX="1250"/>
      <dgm:spPr/>
      <dgm:t>
        <a:bodyPr/>
        <a:lstStyle/>
        <a:p>
          <a:endParaRPr lang="es-EC"/>
        </a:p>
      </dgm:t>
    </dgm:pt>
    <dgm:pt modelId="{4226F810-2CB8-482E-A8A6-A7F7AAA13547}" type="pres">
      <dgm:prSet presAssocID="{11D40C9C-8E16-4DC4-B63D-EC769977EA0E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A18206-FF75-4C30-B9AA-704509779C18}" type="pres">
      <dgm:prSet presAssocID="{11D40C9C-8E16-4DC4-B63D-EC769977EA0E}" presName="invisiNode" presStyleLbl="node1" presStyleIdx="5" presStyleCnt="6"/>
      <dgm:spPr/>
    </dgm:pt>
    <dgm:pt modelId="{0619EE8C-F1D8-49CA-84FE-773CE222077A}" type="pres">
      <dgm:prSet presAssocID="{11D40C9C-8E16-4DC4-B63D-EC769977EA0E}" presName="imagNode" presStyleLbl="fgImgPlace1" presStyleIdx="5" presStyleCnt="6" custScaleX="76186" custScaleY="67617" custLinFactNeighborX="-2927" custLinFactNeighborY="-251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27B1B005-7397-4ACC-849C-EA85BB8B7321}" type="presOf" srcId="{09360FED-C764-4514-BD9B-38CE25DF5617}" destId="{26435ABA-3BC9-4F18-B9DB-4F2C9751AEAE}" srcOrd="0" destOrd="0" presId="urn:microsoft.com/office/officeart/2005/8/layout/hList7#1"/>
    <dgm:cxn modelId="{84DF6E0C-EA99-431A-855D-6D190C1265CE}" srcId="{98450C32-B529-46FC-88FF-C82A0AECC6D1}" destId="{F5FA54BF-4480-4E25-9C8D-69B24ED65465}" srcOrd="1" destOrd="0" parTransId="{0EC7FCCE-D45E-42C8-B834-DBE092829087}" sibTransId="{01A12FFB-4A3C-4BAC-8C9F-35F0E0CAC322}"/>
    <dgm:cxn modelId="{C314660F-AF02-4BFD-ABD0-F8F8F4B05061}" srcId="{98450C32-B529-46FC-88FF-C82A0AECC6D1}" destId="{09360FED-C764-4514-BD9B-38CE25DF5617}" srcOrd="4" destOrd="0" parTransId="{358575CC-5862-4FDC-A4CF-D1975A977A8A}" sibTransId="{318F9BE3-EA84-4D87-A991-B99C5E52E45B}"/>
    <dgm:cxn modelId="{131E2D94-BBD2-4790-90D2-511F9AC5115F}" type="presOf" srcId="{6737E0E1-E09F-46EC-9D8D-1A7E874792D9}" destId="{0F88AF1C-5E30-4805-84AD-36F859BE4D2B}" srcOrd="0" destOrd="0" presId="urn:microsoft.com/office/officeart/2005/8/layout/hList7#1"/>
    <dgm:cxn modelId="{D6FB4780-966A-4910-AEE1-08C60FC22300}" type="presOf" srcId="{318F9BE3-EA84-4D87-A991-B99C5E52E45B}" destId="{3FB74880-F40F-469F-AE0E-E86D1132F482}" srcOrd="0" destOrd="0" presId="urn:microsoft.com/office/officeart/2005/8/layout/hList7#1"/>
    <dgm:cxn modelId="{F4DDFEC4-7668-4515-AD3D-F4DEB6ED021D}" type="presOf" srcId="{09360FED-C764-4514-BD9B-38CE25DF5617}" destId="{81DFEF98-325F-4ED4-8C69-8F71488B42CA}" srcOrd="1" destOrd="0" presId="urn:microsoft.com/office/officeart/2005/8/layout/hList7#1"/>
    <dgm:cxn modelId="{7A15DD87-BCE4-4934-A357-5568D1C30FE8}" type="presOf" srcId="{F5FA54BF-4480-4E25-9C8D-69B24ED65465}" destId="{4E91FCC1-145A-4AD1-8CD1-5F57F1F4CEA2}" srcOrd="0" destOrd="0" presId="urn:microsoft.com/office/officeart/2005/8/layout/hList7#1"/>
    <dgm:cxn modelId="{E0A1314D-7472-4166-BFC2-8B63A8863587}" type="presOf" srcId="{F5FA54BF-4480-4E25-9C8D-69B24ED65465}" destId="{16F8442E-5797-4935-99D4-E3AF26697F0D}" srcOrd="1" destOrd="0" presId="urn:microsoft.com/office/officeart/2005/8/layout/hList7#1"/>
    <dgm:cxn modelId="{6AA0F22F-DF68-4CF3-AA0B-6C29A21144E8}" type="presOf" srcId="{D24A1D85-30C3-4F35-BF04-28799FD450A0}" destId="{9C173E8F-555F-44C1-9F41-A9FE340EBE46}" srcOrd="0" destOrd="0" presId="urn:microsoft.com/office/officeart/2005/8/layout/hList7#1"/>
    <dgm:cxn modelId="{54691C28-26FE-430C-B7EB-1E55DA70F3C9}" type="presOf" srcId="{9A148A6E-1D2C-4BAD-9D04-67BC2BA75B2D}" destId="{71D4600B-0DAF-444C-9AA6-9394B9F579C5}" srcOrd="0" destOrd="0" presId="urn:microsoft.com/office/officeart/2005/8/layout/hList7#1"/>
    <dgm:cxn modelId="{D6A6123D-27EC-4B98-A0A8-9CF11A8B8F82}" srcId="{98450C32-B529-46FC-88FF-C82A0AECC6D1}" destId="{D24A1D85-30C3-4F35-BF04-28799FD450A0}" srcOrd="3" destOrd="0" parTransId="{8388948D-4CBA-4AD8-8AF7-B3B08625C419}" sibTransId="{6737E0E1-E09F-46EC-9D8D-1A7E874792D9}"/>
    <dgm:cxn modelId="{4BA4051A-73DB-44F8-951F-1451EA464E52}" type="presOf" srcId="{11D40C9C-8E16-4DC4-B63D-EC769977EA0E}" destId="{4226F810-2CB8-482E-A8A6-A7F7AAA13547}" srcOrd="1" destOrd="0" presId="urn:microsoft.com/office/officeart/2005/8/layout/hList7#1"/>
    <dgm:cxn modelId="{289F432D-FB41-40A4-9857-12CB461184D0}" type="presOf" srcId="{9A148A6E-1D2C-4BAD-9D04-67BC2BA75B2D}" destId="{90576014-1F20-403F-B2B9-D6D281DBDB3B}" srcOrd="1" destOrd="0" presId="urn:microsoft.com/office/officeart/2005/8/layout/hList7#1"/>
    <dgm:cxn modelId="{2C4E4381-9757-4E8E-989B-8F3A221D3DA8}" srcId="{98450C32-B529-46FC-88FF-C82A0AECC6D1}" destId="{11D40C9C-8E16-4DC4-B63D-EC769977EA0E}" srcOrd="5" destOrd="0" parTransId="{40C573A3-D701-4860-82EE-AEB2C46F4405}" sibTransId="{FCC94289-8FBA-4E9F-A9CC-49BAF05D9B67}"/>
    <dgm:cxn modelId="{83790CA0-2EFD-4FD8-B234-498E3DC1F99D}" type="presOf" srcId="{D24A1D85-30C3-4F35-BF04-28799FD450A0}" destId="{6C2E379C-F969-4E88-A0D7-FAE0B2B8CECD}" srcOrd="1" destOrd="0" presId="urn:microsoft.com/office/officeart/2005/8/layout/hList7#1"/>
    <dgm:cxn modelId="{43689986-8952-48DA-8935-C8DD99619788}" srcId="{98450C32-B529-46FC-88FF-C82A0AECC6D1}" destId="{BB4840C0-81B5-48D7-AD2F-A67AFE801154}" srcOrd="2" destOrd="0" parTransId="{CDF0B583-3C6C-4CB6-AA2C-C5BB9EF8747E}" sibTransId="{E7DA355D-E398-4EF6-AC72-E91990E33C82}"/>
    <dgm:cxn modelId="{3D6D2FC6-F0AD-4056-B08F-DB158C41F6C1}" type="presOf" srcId="{01A12FFB-4A3C-4BAC-8C9F-35F0E0CAC322}" destId="{F8C07FC9-0497-4478-8A13-63076AA6ED92}" srcOrd="0" destOrd="0" presId="urn:microsoft.com/office/officeart/2005/8/layout/hList7#1"/>
    <dgm:cxn modelId="{6FE9C394-64FB-4F06-87FE-B9B0310CB83C}" type="presOf" srcId="{BB4840C0-81B5-48D7-AD2F-A67AFE801154}" destId="{B8AE52BD-35FA-4A6C-90CE-779F45D460EE}" srcOrd="1" destOrd="0" presId="urn:microsoft.com/office/officeart/2005/8/layout/hList7#1"/>
    <dgm:cxn modelId="{1A354CE7-943B-4919-8095-DC1A55380E3C}" type="presOf" srcId="{11D40C9C-8E16-4DC4-B63D-EC769977EA0E}" destId="{D6021E90-3F9B-48CD-B249-186D4087C394}" srcOrd="0" destOrd="0" presId="urn:microsoft.com/office/officeart/2005/8/layout/hList7#1"/>
    <dgm:cxn modelId="{B7E2EA94-3CA2-46A7-A7F7-78AF400444D1}" srcId="{98450C32-B529-46FC-88FF-C82A0AECC6D1}" destId="{9A148A6E-1D2C-4BAD-9D04-67BC2BA75B2D}" srcOrd="0" destOrd="0" parTransId="{101CAD84-8D79-4BDA-8D3E-8A45392296DA}" sibTransId="{9B6A3FB1-B1EE-45F8-AC5A-A25A49361F39}"/>
    <dgm:cxn modelId="{D141C7CF-E5F3-4F89-83D1-E5EDB39EFDCD}" type="presOf" srcId="{BB4840C0-81B5-48D7-AD2F-A67AFE801154}" destId="{5EA84BBF-75DD-4BBB-A349-5F2C05E26CB1}" srcOrd="0" destOrd="0" presId="urn:microsoft.com/office/officeart/2005/8/layout/hList7#1"/>
    <dgm:cxn modelId="{B192AA56-270C-40F0-9C93-D30EE9348DC3}" type="presOf" srcId="{9B6A3FB1-B1EE-45F8-AC5A-A25A49361F39}" destId="{304134CF-851C-4A4C-B018-71A9473F0838}" srcOrd="0" destOrd="0" presId="urn:microsoft.com/office/officeart/2005/8/layout/hList7#1"/>
    <dgm:cxn modelId="{EA8918F6-29C4-401C-8EBB-B09F900EBC87}" type="presOf" srcId="{E7DA355D-E398-4EF6-AC72-E91990E33C82}" destId="{57ED489B-E0FE-4EF7-BB4D-A1100B6FD883}" srcOrd="0" destOrd="0" presId="urn:microsoft.com/office/officeart/2005/8/layout/hList7#1"/>
    <dgm:cxn modelId="{1F275CE9-F4FB-4181-921E-994399DE9A28}" type="presOf" srcId="{98450C32-B529-46FC-88FF-C82A0AECC6D1}" destId="{F3FBFF2A-A26D-4A4A-8DB9-81B5CD81C36E}" srcOrd="0" destOrd="0" presId="urn:microsoft.com/office/officeart/2005/8/layout/hList7#1"/>
    <dgm:cxn modelId="{32F95FCE-2C43-480D-857B-1F07116B9896}" type="presParOf" srcId="{F3FBFF2A-A26D-4A4A-8DB9-81B5CD81C36E}" destId="{8EC249F5-C9F1-411B-813B-63DB5BD930A7}" srcOrd="0" destOrd="0" presId="urn:microsoft.com/office/officeart/2005/8/layout/hList7#1"/>
    <dgm:cxn modelId="{49B76059-9928-47FF-A8D3-4FA7DBFC5BCB}" type="presParOf" srcId="{F3FBFF2A-A26D-4A4A-8DB9-81B5CD81C36E}" destId="{28E0B757-06D6-422B-A39D-9F19411B4405}" srcOrd="1" destOrd="0" presId="urn:microsoft.com/office/officeart/2005/8/layout/hList7#1"/>
    <dgm:cxn modelId="{FEFB061E-7550-40A0-AF0C-FD42E935159E}" type="presParOf" srcId="{28E0B757-06D6-422B-A39D-9F19411B4405}" destId="{09EA4F7D-FE94-4415-9C07-51D53CCEA17F}" srcOrd="0" destOrd="0" presId="urn:microsoft.com/office/officeart/2005/8/layout/hList7#1"/>
    <dgm:cxn modelId="{092BDA39-879C-41FE-ACAF-A5911A2674B3}" type="presParOf" srcId="{09EA4F7D-FE94-4415-9C07-51D53CCEA17F}" destId="{71D4600B-0DAF-444C-9AA6-9394B9F579C5}" srcOrd="0" destOrd="0" presId="urn:microsoft.com/office/officeart/2005/8/layout/hList7#1"/>
    <dgm:cxn modelId="{E9EE339E-48C3-4560-AA08-4FFD654E9E2B}" type="presParOf" srcId="{09EA4F7D-FE94-4415-9C07-51D53CCEA17F}" destId="{90576014-1F20-403F-B2B9-D6D281DBDB3B}" srcOrd="1" destOrd="0" presId="urn:microsoft.com/office/officeart/2005/8/layout/hList7#1"/>
    <dgm:cxn modelId="{0046EEA6-8D9C-44ED-8BD9-9FF49E70F443}" type="presParOf" srcId="{09EA4F7D-FE94-4415-9C07-51D53CCEA17F}" destId="{1DBCA183-CF07-4385-920D-FD17067AAA3C}" srcOrd="2" destOrd="0" presId="urn:microsoft.com/office/officeart/2005/8/layout/hList7#1"/>
    <dgm:cxn modelId="{1D7D0B6D-3EEE-4013-A5B8-84F5CE11F034}" type="presParOf" srcId="{09EA4F7D-FE94-4415-9C07-51D53CCEA17F}" destId="{AF81A98C-8AA4-40C3-BB9F-3807391D6FA3}" srcOrd="3" destOrd="0" presId="urn:microsoft.com/office/officeart/2005/8/layout/hList7#1"/>
    <dgm:cxn modelId="{264707C9-2B66-4D96-B482-04D3C90FF104}" type="presParOf" srcId="{28E0B757-06D6-422B-A39D-9F19411B4405}" destId="{304134CF-851C-4A4C-B018-71A9473F0838}" srcOrd="1" destOrd="0" presId="urn:microsoft.com/office/officeart/2005/8/layout/hList7#1"/>
    <dgm:cxn modelId="{2E4A8E1C-4723-4CAD-B081-3C30EE8A1E57}" type="presParOf" srcId="{28E0B757-06D6-422B-A39D-9F19411B4405}" destId="{D1A9ACF0-E37B-455F-A5DD-01F5F2DCEDF6}" srcOrd="2" destOrd="0" presId="urn:microsoft.com/office/officeart/2005/8/layout/hList7#1"/>
    <dgm:cxn modelId="{7446FE6E-9575-47C0-BDAE-616F4DC27D2C}" type="presParOf" srcId="{D1A9ACF0-E37B-455F-A5DD-01F5F2DCEDF6}" destId="{4E91FCC1-145A-4AD1-8CD1-5F57F1F4CEA2}" srcOrd="0" destOrd="0" presId="urn:microsoft.com/office/officeart/2005/8/layout/hList7#1"/>
    <dgm:cxn modelId="{16BCE3EC-F673-46F5-AFC5-961E1F8F31F3}" type="presParOf" srcId="{D1A9ACF0-E37B-455F-A5DD-01F5F2DCEDF6}" destId="{16F8442E-5797-4935-99D4-E3AF26697F0D}" srcOrd="1" destOrd="0" presId="urn:microsoft.com/office/officeart/2005/8/layout/hList7#1"/>
    <dgm:cxn modelId="{79BF15DA-33E2-4396-BF69-5F856B7C7CF1}" type="presParOf" srcId="{D1A9ACF0-E37B-455F-A5DD-01F5F2DCEDF6}" destId="{5758F39E-76B9-4E18-90C2-825C79AD1765}" srcOrd="2" destOrd="0" presId="urn:microsoft.com/office/officeart/2005/8/layout/hList7#1"/>
    <dgm:cxn modelId="{8FADE2AF-CE81-4445-B0B6-B434D06DFE90}" type="presParOf" srcId="{D1A9ACF0-E37B-455F-A5DD-01F5F2DCEDF6}" destId="{AA9F3011-33B4-4A90-AB44-913D41B7F8E0}" srcOrd="3" destOrd="0" presId="urn:microsoft.com/office/officeart/2005/8/layout/hList7#1"/>
    <dgm:cxn modelId="{20903AF0-913B-4A3D-9775-ACBF170DF489}" type="presParOf" srcId="{28E0B757-06D6-422B-A39D-9F19411B4405}" destId="{F8C07FC9-0497-4478-8A13-63076AA6ED92}" srcOrd="3" destOrd="0" presId="urn:microsoft.com/office/officeart/2005/8/layout/hList7#1"/>
    <dgm:cxn modelId="{05687816-EBF4-4D24-B4A9-E116DD8E0551}" type="presParOf" srcId="{28E0B757-06D6-422B-A39D-9F19411B4405}" destId="{DC9E5C40-ABD2-4AEC-B0FB-A67227137165}" srcOrd="4" destOrd="0" presId="urn:microsoft.com/office/officeart/2005/8/layout/hList7#1"/>
    <dgm:cxn modelId="{C1CAD7B7-4CA6-46C8-BCD5-8F29CF4B4915}" type="presParOf" srcId="{DC9E5C40-ABD2-4AEC-B0FB-A67227137165}" destId="{5EA84BBF-75DD-4BBB-A349-5F2C05E26CB1}" srcOrd="0" destOrd="0" presId="urn:microsoft.com/office/officeart/2005/8/layout/hList7#1"/>
    <dgm:cxn modelId="{D1A72761-544C-437A-B427-704981052C14}" type="presParOf" srcId="{DC9E5C40-ABD2-4AEC-B0FB-A67227137165}" destId="{B8AE52BD-35FA-4A6C-90CE-779F45D460EE}" srcOrd="1" destOrd="0" presId="urn:microsoft.com/office/officeart/2005/8/layout/hList7#1"/>
    <dgm:cxn modelId="{7E1A1416-9B3D-4384-BF56-74519E87EAD2}" type="presParOf" srcId="{DC9E5C40-ABD2-4AEC-B0FB-A67227137165}" destId="{35C71CF7-14BD-49A0-AFEE-BF053498638E}" srcOrd="2" destOrd="0" presId="urn:microsoft.com/office/officeart/2005/8/layout/hList7#1"/>
    <dgm:cxn modelId="{E8CC47C9-BF6E-4801-8B90-729792FCE8B3}" type="presParOf" srcId="{DC9E5C40-ABD2-4AEC-B0FB-A67227137165}" destId="{D3C6FF9F-C7EE-4866-82AB-5B85812960F6}" srcOrd="3" destOrd="0" presId="urn:microsoft.com/office/officeart/2005/8/layout/hList7#1"/>
    <dgm:cxn modelId="{B7F914D2-C2D2-4782-96B6-E4BBFCFD9858}" type="presParOf" srcId="{28E0B757-06D6-422B-A39D-9F19411B4405}" destId="{57ED489B-E0FE-4EF7-BB4D-A1100B6FD883}" srcOrd="5" destOrd="0" presId="urn:microsoft.com/office/officeart/2005/8/layout/hList7#1"/>
    <dgm:cxn modelId="{8706D1E0-617A-42F9-A002-7BCF4EA4D931}" type="presParOf" srcId="{28E0B757-06D6-422B-A39D-9F19411B4405}" destId="{50C8785A-DF4E-4E17-A3F7-93EF8A7BF92E}" srcOrd="6" destOrd="0" presId="urn:microsoft.com/office/officeart/2005/8/layout/hList7#1"/>
    <dgm:cxn modelId="{2C984F1A-AA0C-4B39-9F5F-D5FF5DDA8115}" type="presParOf" srcId="{50C8785A-DF4E-4E17-A3F7-93EF8A7BF92E}" destId="{9C173E8F-555F-44C1-9F41-A9FE340EBE46}" srcOrd="0" destOrd="0" presId="urn:microsoft.com/office/officeart/2005/8/layout/hList7#1"/>
    <dgm:cxn modelId="{84851E49-69F9-42CA-9A62-8F29BA9FED99}" type="presParOf" srcId="{50C8785A-DF4E-4E17-A3F7-93EF8A7BF92E}" destId="{6C2E379C-F969-4E88-A0D7-FAE0B2B8CECD}" srcOrd="1" destOrd="0" presId="urn:microsoft.com/office/officeart/2005/8/layout/hList7#1"/>
    <dgm:cxn modelId="{C41E57D4-8107-4EE7-8590-693E4EC27CDC}" type="presParOf" srcId="{50C8785A-DF4E-4E17-A3F7-93EF8A7BF92E}" destId="{446E71D6-213C-41DE-8F7C-B052B5822F5E}" srcOrd="2" destOrd="0" presId="urn:microsoft.com/office/officeart/2005/8/layout/hList7#1"/>
    <dgm:cxn modelId="{8805FB48-F292-4766-A3C4-D575032A4588}" type="presParOf" srcId="{50C8785A-DF4E-4E17-A3F7-93EF8A7BF92E}" destId="{9A3FEF1C-A5D1-43AD-A559-10440FC5A982}" srcOrd="3" destOrd="0" presId="urn:microsoft.com/office/officeart/2005/8/layout/hList7#1"/>
    <dgm:cxn modelId="{CAFF9DB4-5521-40DE-85BF-AEE881DB9873}" type="presParOf" srcId="{28E0B757-06D6-422B-A39D-9F19411B4405}" destId="{0F88AF1C-5E30-4805-84AD-36F859BE4D2B}" srcOrd="7" destOrd="0" presId="urn:microsoft.com/office/officeart/2005/8/layout/hList7#1"/>
    <dgm:cxn modelId="{42B9B4DE-2235-4DE5-A70E-8E49571A0FE2}" type="presParOf" srcId="{28E0B757-06D6-422B-A39D-9F19411B4405}" destId="{FBA006EB-1AE6-402F-AFC3-B558BCB9EB6A}" srcOrd="8" destOrd="0" presId="urn:microsoft.com/office/officeart/2005/8/layout/hList7#1"/>
    <dgm:cxn modelId="{E8A83C57-9ED0-4EC9-AF59-2394820D5D3A}" type="presParOf" srcId="{FBA006EB-1AE6-402F-AFC3-B558BCB9EB6A}" destId="{26435ABA-3BC9-4F18-B9DB-4F2C9751AEAE}" srcOrd="0" destOrd="0" presId="urn:microsoft.com/office/officeart/2005/8/layout/hList7#1"/>
    <dgm:cxn modelId="{A1ABB78B-4178-45BA-96B9-D07A32E7272D}" type="presParOf" srcId="{FBA006EB-1AE6-402F-AFC3-B558BCB9EB6A}" destId="{81DFEF98-325F-4ED4-8C69-8F71488B42CA}" srcOrd="1" destOrd="0" presId="urn:microsoft.com/office/officeart/2005/8/layout/hList7#1"/>
    <dgm:cxn modelId="{DF8E4BF1-3327-4569-B4D0-E37497717C65}" type="presParOf" srcId="{FBA006EB-1AE6-402F-AFC3-B558BCB9EB6A}" destId="{B3851635-20A7-456C-846A-E0B64F6B3566}" srcOrd="2" destOrd="0" presId="urn:microsoft.com/office/officeart/2005/8/layout/hList7#1"/>
    <dgm:cxn modelId="{E61FEB5B-183B-4347-BEA1-0C6AD731C73F}" type="presParOf" srcId="{FBA006EB-1AE6-402F-AFC3-B558BCB9EB6A}" destId="{6D65E9BA-4E62-45D2-B825-51D6F573DECB}" srcOrd="3" destOrd="0" presId="urn:microsoft.com/office/officeart/2005/8/layout/hList7#1"/>
    <dgm:cxn modelId="{29929D5D-C17E-4A77-8C72-A85B83AB0CBD}" type="presParOf" srcId="{28E0B757-06D6-422B-A39D-9F19411B4405}" destId="{3FB74880-F40F-469F-AE0E-E86D1132F482}" srcOrd="9" destOrd="0" presId="urn:microsoft.com/office/officeart/2005/8/layout/hList7#1"/>
    <dgm:cxn modelId="{31CEF2B1-A9D4-499A-9B6C-0288BE15C111}" type="presParOf" srcId="{28E0B757-06D6-422B-A39D-9F19411B4405}" destId="{A9A32E00-75A3-4EC5-95B0-EF4E4CB30CEC}" srcOrd="10" destOrd="0" presId="urn:microsoft.com/office/officeart/2005/8/layout/hList7#1"/>
    <dgm:cxn modelId="{72D3E85D-69DF-4FC9-B446-113ECF5BEE45}" type="presParOf" srcId="{A9A32E00-75A3-4EC5-95B0-EF4E4CB30CEC}" destId="{D6021E90-3F9B-48CD-B249-186D4087C394}" srcOrd="0" destOrd="0" presId="urn:microsoft.com/office/officeart/2005/8/layout/hList7#1"/>
    <dgm:cxn modelId="{DCD19DDB-6D82-46A2-8E2D-9744A7110E18}" type="presParOf" srcId="{A9A32E00-75A3-4EC5-95B0-EF4E4CB30CEC}" destId="{4226F810-2CB8-482E-A8A6-A7F7AAA13547}" srcOrd="1" destOrd="0" presId="urn:microsoft.com/office/officeart/2005/8/layout/hList7#1"/>
    <dgm:cxn modelId="{1AD76137-2018-4DB6-A64B-A8F469820EE7}" type="presParOf" srcId="{A9A32E00-75A3-4EC5-95B0-EF4E4CB30CEC}" destId="{91A18206-FF75-4C30-B9AA-704509779C18}" srcOrd="2" destOrd="0" presId="urn:microsoft.com/office/officeart/2005/8/layout/hList7#1"/>
    <dgm:cxn modelId="{047B117C-7373-472C-AF1E-1FB457489965}" type="presParOf" srcId="{A9A32E00-75A3-4EC5-95B0-EF4E4CB30CEC}" destId="{0619EE8C-F1D8-49CA-84FE-773CE222077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077D8-C99B-4776-A405-BD1EC3CB19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67162-CDF0-4FCD-9E6B-7C8D531AB22E}">
      <dgm:prSet phldrT="[Texto]" custT="1"/>
      <dgm:spPr/>
      <dgm:t>
        <a:bodyPr/>
        <a:lstStyle/>
        <a:p>
          <a:r>
            <a:rPr lang="es-EC" sz="2000" b="1" dirty="0" smtClean="0"/>
            <a:t>Constitución de la Republica del Ecuador</a:t>
          </a:r>
          <a:r>
            <a:rPr lang="es-EC" sz="1600" b="1" dirty="0" smtClean="0"/>
            <a:t> </a:t>
          </a:r>
          <a:r>
            <a:rPr lang="es-EC" sz="1400" dirty="0" smtClean="0"/>
            <a:t>(R. O.#  449 de 20-oct.-2008)</a:t>
          </a:r>
          <a:r>
            <a:rPr lang="es-EC" sz="1600" dirty="0" smtClean="0"/>
            <a:t> </a:t>
          </a:r>
          <a:endParaRPr lang="en-US" sz="1600" dirty="0"/>
        </a:p>
      </dgm:t>
    </dgm:pt>
    <dgm:pt modelId="{0FCFC538-110E-4759-B697-48CB2800C6F0}" type="parTrans" cxnId="{64360480-8B81-47FB-A003-A38B40B42BA9}">
      <dgm:prSet/>
      <dgm:spPr/>
      <dgm:t>
        <a:bodyPr/>
        <a:lstStyle/>
        <a:p>
          <a:endParaRPr lang="en-US"/>
        </a:p>
      </dgm:t>
    </dgm:pt>
    <dgm:pt modelId="{146BE7AE-FF4C-448B-B4A5-57CD7ED8ACD2}" type="sibTrans" cxnId="{64360480-8B81-47FB-A003-A38B40B42BA9}">
      <dgm:prSet/>
      <dgm:spPr/>
      <dgm:t>
        <a:bodyPr/>
        <a:lstStyle/>
        <a:p>
          <a:endParaRPr lang="en-US"/>
        </a:p>
      </dgm:t>
    </dgm:pt>
    <dgm:pt modelId="{79A5B9E0-BF7F-4620-AA6C-33508D3CF8D0}">
      <dgm:prSet phldrT="[Texto]" custT="1"/>
      <dgm:spPr/>
      <dgm:t>
        <a:bodyPr/>
        <a:lstStyle/>
        <a:p>
          <a:pPr algn="l"/>
          <a:r>
            <a:rPr lang="es-ES" sz="2000" b="1" dirty="0" smtClean="0"/>
            <a:t>Código Orgánico de Organización Territorial, Autonomía y Descentralización</a:t>
          </a:r>
          <a:r>
            <a:rPr lang="es-ES" sz="1800" b="1" dirty="0" smtClean="0"/>
            <a:t> </a:t>
          </a:r>
          <a:r>
            <a:rPr lang="es-ES" sz="1200" dirty="0" smtClean="0"/>
            <a:t>(Registro Oficial Suplemento 303 de 19 de octubre de 2010)</a:t>
          </a:r>
          <a:endParaRPr lang="en-US" sz="1200" dirty="0"/>
        </a:p>
      </dgm:t>
    </dgm:pt>
    <dgm:pt modelId="{226B8C40-EA93-438D-8F75-8E546EBB9187}" type="parTrans" cxnId="{C23FF70B-9E4F-48B6-9B76-FC1A929D6B90}">
      <dgm:prSet/>
      <dgm:spPr/>
      <dgm:t>
        <a:bodyPr/>
        <a:lstStyle/>
        <a:p>
          <a:endParaRPr lang="en-US"/>
        </a:p>
      </dgm:t>
    </dgm:pt>
    <dgm:pt modelId="{21A2C5B9-4F2F-4D0D-A315-1D748FA580D0}" type="sibTrans" cxnId="{C23FF70B-9E4F-48B6-9B76-FC1A929D6B90}">
      <dgm:prSet/>
      <dgm:spPr/>
      <dgm:t>
        <a:bodyPr/>
        <a:lstStyle/>
        <a:p>
          <a:endParaRPr lang="en-US"/>
        </a:p>
      </dgm:t>
    </dgm:pt>
    <dgm:pt modelId="{1586922B-ED6D-4D7E-A2B4-97B5175BDF57}">
      <dgm:prSet phldrT="[Texto]" custT="1"/>
      <dgm:spPr/>
      <dgm:t>
        <a:bodyPr/>
        <a:lstStyle/>
        <a:p>
          <a:pPr algn="l"/>
          <a:r>
            <a:rPr lang="es-EC" sz="2000" b="1" dirty="0" smtClean="0"/>
            <a:t>Ley Orgánica de Ordenamiento Territorial Uso y Gestión del Suelo  </a:t>
          </a:r>
          <a:r>
            <a:rPr lang="es-ES" sz="1200" dirty="0" smtClean="0"/>
            <a:t>(Registro Oficial Suplemento 790 de 05 de julio de 2016)</a:t>
          </a:r>
          <a:endParaRPr lang="en-US" sz="1200" dirty="0"/>
        </a:p>
      </dgm:t>
    </dgm:pt>
    <dgm:pt modelId="{25A1A10C-26F8-4C30-85AF-9A84B7E9E35F}" type="parTrans" cxnId="{8387D8A9-C3E3-4380-9B8C-78E4B5EF5981}">
      <dgm:prSet/>
      <dgm:spPr/>
      <dgm:t>
        <a:bodyPr/>
        <a:lstStyle/>
        <a:p>
          <a:endParaRPr lang="en-US"/>
        </a:p>
      </dgm:t>
    </dgm:pt>
    <dgm:pt modelId="{49D60B14-1899-4E40-82DE-FEE9DC3EC8D5}" type="sibTrans" cxnId="{8387D8A9-C3E3-4380-9B8C-78E4B5EF5981}">
      <dgm:prSet/>
      <dgm:spPr/>
      <dgm:t>
        <a:bodyPr/>
        <a:lstStyle/>
        <a:p>
          <a:endParaRPr lang="en-US"/>
        </a:p>
      </dgm:t>
    </dgm:pt>
    <dgm:pt modelId="{7B6B1865-A8B4-4DC7-ACE4-A1D59289A947}">
      <dgm:prSet custT="1"/>
      <dgm:spPr/>
      <dgm:t>
        <a:bodyPr/>
        <a:lstStyle/>
        <a:p>
          <a:r>
            <a:rPr lang="es-ES" sz="1600" dirty="0" smtClean="0"/>
            <a:t>Arts.  23,  30, 31,  66 numerales 2) y 25), 83 numerales 7) y 9), 85 numeral 2), 238, 239, 241, 264,  numerales 1) y 2), 321, 375, 376, 409, 415</a:t>
          </a:r>
          <a:endParaRPr lang="en-US" sz="1600" dirty="0"/>
        </a:p>
      </dgm:t>
    </dgm:pt>
    <dgm:pt modelId="{25CC55B3-3E8A-4FD8-8275-0924481F0B97}" type="parTrans" cxnId="{C32978B1-874F-43C8-BD02-7E5459B415F7}">
      <dgm:prSet/>
      <dgm:spPr/>
      <dgm:t>
        <a:bodyPr/>
        <a:lstStyle/>
        <a:p>
          <a:endParaRPr lang="en-US"/>
        </a:p>
      </dgm:t>
    </dgm:pt>
    <dgm:pt modelId="{607EE527-726E-48D7-B368-B98343E8A45B}" type="sibTrans" cxnId="{C32978B1-874F-43C8-BD02-7E5459B415F7}">
      <dgm:prSet/>
      <dgm:spPr/>
      <dgm:t>
        <a:bodyPr/>
        <a:lstStyle/>
        <a:p>
          <a:endParaRPr lang="en-US"/>
        </a:p>
      </dgm:t>
    </dgm:pt>
    <dgm:pt modelId="{746A1A85-4393-4D52-83E5-A60C131AE046}">
      <dgm:prSet custT="1"/>
      <dgm:spPr/>
      <dgm:t>
        <a:bodyPr/>
        <a:lstStyle/>
        <a:p>
          <a:pPr algn="l"/>
          <a:r>
            <a:rPr lang="es-ES" sz="1600" dirty="0" smtClean="0"/>
            <a:t>Arts. 4, 54, 55, 84, 105, 106, 108, 116, 117 </a:t>
          </a:r>
          <a:endParaRPr lang="en-US" sz="1600" dirty="0"/>
        </a:p>
      </dgm:t>
    </dgm:pt>
    <dgm:pt modelId="{61173F73-B199-41DE-9F97-6E92E3741AAC}" type="parTrans" cxnId="{A7C27D0C-BFEC-4E2E-89D5-D9B62DB94FEC}">
      <dgm:prSet/>
      <dgm:spPr/>
      <dgm:t>
        <a:bodyPr/>
        <a:lstStyle/>
        <a:p>
          <a:endParaRPr lang="en-US"/>
        </a:p>
      </dgm:t>
    </dgm:pt>
    <dgm:pt modelId="{71067E70-C31C-4DC7-9B71-C3A6AEBC676C}" type="sibTrans" cxnId="{A7C27D0C-BFEC-4E2E-89D5-D9B62DB94FEC}">
      <dgm:prSet/>
      <dgm:spPr/>
      <dgm:t>
        <a:bodyPr/>
        <a:lstStyle/>
        <a:p>
          <a:endParaRPr lang="en-US"/>
        </a:p>
      </dgm:t>
    </dgm:pt>
    <dgm:pt modelId="{8E545ADF-D559-4C5E-8EA7-83C09474817A}">
      <dgm:prSet custT="1"/>
      <dgm:spPr/>
      <dgm:t>
        <a:bodyPr/>
        <a:lstStyle/>
        <a:p>
          <a:r>
            <a:rPr lang="es-ES" sz="1600" dirty="0" smtClean="0"/>
            <a:t>Objeto fijar los principios y reglas generales que rigen el ejercicio de las competencias de ordenamiento territorial, uso y gestión del suelo urbano y rural, y su relación con otras que incidan significativamente sobre el territorio o lo ocupen, para que se articulen eficazmente, promuevan el desarrollo equitativo y equilibrado del territorio y propicien el ejercicio del derecho a la ciudad, al hábitat seguro y saludable, a la vivienda adecuada y digna, en cumplimiento de la función social y ambiental de la propiedad e impulsando un desarrollo urbano inclusivo e integrador para el Buen Vivir de las personas. </a:t>
          </a:r>
          <a:endParaRPr lang="en-US" sz="1600" dirty="0"/>
        </a:p>
      </dgm:t>
    </dgm:pt>
    <dgm:pt modelId="{FC293708-A6EB-4896-AF7D-6638D4AF085B}" type="sibTrans" cxnId="{D4310BC7-F3A2-4EB5-8CCD-78D2C29C2017}">
      <dgm:prSet/>
      <dgm:spPr/>
      <dgm:t>
        <a:bodyPr/>
        <a:lstStyle/>
        <a:p>
          <a:endParaRPr lang="en-US"/>
        </a:p>
      </dgm:t>
    </dgm:pt>
    <dgm:pt modelId="{1B533FD3-D737-4FD0-9499-0027C590E1ED}" type="parTrans" cxnId="{D4310BC7-F3A2-4EB5-8CCD-78D2C29C2017}">
      <dgm:prSet/>
      <dgm:spPr/>
      <dgm:t>
        <a:bodyPr/>
        <a:lstStyle/>
        <a:p>
          <a:endParaRPr lang="en-US"/>
        </a:p>
      </dgm:t>
    </dgm:pt>
    <dgm:pt modelId="{D645378B-B295-48F9-8CC9-35208B187474}">
      <dgm:prSet custT="1"/>
      <dgm:spPr/>
      <dgm:t>
        <a:bodyPr/>
        <a:lstStyle/>
        <a:p>
          <a:pPr algn="l"/>
          <a:r>
            <a:rPr lang="es-ES" sz="1600" dirty="0" smtClean="0"/>
            <a:t>Los GADM tendrá como uno de sus fines </a:t>
          </a:r>
          <a:r>
            <a:rPr lang="es-ES" sz="1600" i="1" dirty="0" smtClean="0"/>
            <a:t>“la obtención de un hábitat seguro y saludable para los ciudadanos y la garantía de su derecho a la vivienda en el ámbito de sus respectivas competencias”</a:t>
          </a:r>
          <a:r>
            <a:rPr lang="es-ES" sz="1600" dirty="0" smtClean="0"/>
            <a:t>. Definiendo como una de sus funciones, el  establecer el régimen de uso del suelo y urbanístico, para lo cual determinará las condiciones de urbanización, parcelación, lotización, división o cualquier otra forma de fraccionamiento de conformidad con la planificación cantonal o metropolitana conforme corresponda, asegurando porcentajes para zonas verdes y áreas comunales. </a:t>
          </a:r>
          <a:endParaRPr lang="en-US" sz="1600" dirty="0"/>
        </a:p>
      </dgm:t>
    </dgm:pt>
    <dgm:pt modelId="{FB529EB6-F9CE-4408-BDF2-3639F4964BC9}" type="parTrans" cxnId="{431033A4-A561-46FA-B764-D4F55B454254}">
      <dgm:prSet/>
      <dgm:spPr/>
      <dgm:t>
        <a:bodyPr/>
        <a:lstStyle/>
        <a:p>
          <a:endParaRPr lang="en-US"/>
        </a:p>
      </dgm:t>
    </dgm:pt>
    <dgm:pt modelId="{DED8757A-B9E0-4860-9EBE-8F5AAE4B8113}" type="sibTrans" cxnId="{431033A4-A561-46FA-B764-D4F55B454254}">
      <dgm:prSet/>
      <dgm:spPr/>
      <dgm:t>
        <a:bodyPr/>
        <a:lstStyle/>
        <a:p>
          <a:endParaRPr lang="en-US"/>
        </a:p>
      </dgm:t>
    </dgm:pt>
    <dgm:pt modelId="{4E430DC3-656B-4844-A21D-19A3E05B8912}" type="pres">
      <dgm:prSet presAssocID="{E0E077D8-C99B-4776-A405-BD1EC3CB1960}" presName="linear" presStyleCnt="0">
        <dgm:presLayoutVars>
          <dgm:dir/>
          <dgm:animLvl val="lvl"/>
          <dgm:resizeHandles val="exact"/>
        </dgm:presLayoutVars>
      </dgm:prSet>
      <dgm:spPr/>
    </dgm:pt>
    <dgm:pt modelId="{6F0B1728-135D-47BB-AFDF-C83A8C3F140F}" type="pres">
      <dgm:prSet presAssocID="{1A367162-CDF0-4FCD-9E6B-7C8D531AB22E}" presName="parentLin" presStyleCnt="0"/>
      <dgm:spPr/>
    </dgm:pt>
    <dgm:pt modelId="{7CC55BDD-6728-45FC-B2E5-BADC3B62A2DC}" type="pres">
      <dgm:prSet presAssocID="{1A367162-CDF0-4FCD-9E6B-7C8D531AB22E}" presName="parentLeftMargin" presStyleLbl="node1" presStyleIdx="0" presStyleCnt="3"/>
      <dgm:spPr/>
    </dgm:pt>
    <dgm:pt modelId="{9622FC50-23E1-4F47-9FB5-B52EF2A143E1}" type="pres">
      <dgm:prSet presAssocID="{1A367162-CDF0-4FCD-9E6B-7C8D531AB22E}" presName="parentText" presStyleLbl="node1" presStyleIdx="0" presStyleCnt="3" custScaleX="98881" custScaleY="1977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8B63E-9418-4E9C-8AB4-ECEFFEA4B96B}" type="pres">
      <dgm:prSet presAssocID="{1A367162-CDF0-4FCD-9E6B-7C8D531AB22E}" presName="negativeSpace" presStyleCnt="0"/>
      <dgm:spPr/>
    </dgm:pt>
    <dgm:pt modelId="{B5ABC0C2-7B2C-4B66-90CA-66EC52D013EE}" type="pres">
      <dgm:prSet presAssocID="{1A367162-CDF0-4FCD-9E6B-7C8D531AB22E}" presName="childText" presStyleLbl="conFgAcc1" presStyleIdx="0" presStyleCnt="3">
        <dgm:presLayoutVars>
          <dgm:bulletEnabled val="1"/>
        </dgm:presLayoutVars>
      </dgm:prSet>
      <dgm:spPr/>
    </dgm:pt>
    <dgm:pt modelId="{F1F0BA45-247E-472B-B68F-6AD453269594}" type="pres">
      <dgm:prSet presAssocID="{146BE7AE-FF4C-448B-B4A5-57CD7ED8ACD2}" presName="spaceBetweenRectangles" presStyleCnt="0"/>
      <dgm:spPr/>
    </dgm:pt>
    <dgm:pt modelId="{8216392C-94E8-4321-9F7C-48C302EF8447}" type="pres">
      <dgm:prSet presAssocID="{79A5B9E0-BF7F-4620-AA6C-33508D3CF8D0}" presName="parentLin" presStyleCnt="0"/>
      <dgm:spPr/>
    </dgm:pt>
    <dgm:pt modelId="{2B2986F5-A5CC-424B-99F5-5BFAAB8D3AB4}" type="pres">
      <dgm:prSet presAssocID="{79A5B9E0-BF7F-4620-AA6C-33508D3CF8D0}" presName="parentLeftMargin" presStyleLbl="node1" presStyleIdx="0" presStyleCnt="3"/>
      <dgm:spPr/>
    </dgm:pt>
    <dgm:pt modelId="{5145C676-62B5-406C-B7DD-704C4603C9F9}" type="pres">
      <dgm:prSet presAssocID="{79A5B9E0-BF7F-4620-AA6C-33508D3CF8D0}" presName="parentText" presStyleLbl="node1" presStyleIdx="1" presStyleCnt="3" custScaleX="99647" custScaleY="263527" custLinFactNeighborX="4274" custLinFactNeighborY="-144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EBEE9-48E6-45A8-B537-D241770A7624}" type="pres">
      <dgm:prSet presAssocID="{79A5B9E0-BF7F-4620-AA6C-33508D3CF8D0}" presName="negativeSpace" presStyleCnt="0"/>
      <dgm:spPr/>
    </dgm:pt>
    <dgm:pt modelId="{E1000308-EA9D-4D30-8D48-CA343EE60186}" type="pres">
      <dgm:prSet presAssocID="{79A5B9E0-BF7F-4620-AA6C-33508D3CF8D0}" presName="childText" presStyleLbl="conFgAcc1" presStyleIdx="1" presStyleCnt="3" custLinFactNeighborX="-1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FE269-374E-442E-BD6D-8AC638EDC57B}" type="pres">
      <dgm:prSet presAssocID="{21A2C5B9-4F2F-4D0D-A315-1D748FA580D0}" presName="spaceBetweenRectangles" presStyleCnt="0"/>
      <dgm:spPr/>
    </dgm:pt>
    <dgm:pt modelId="{2093D7C9-208C-4355-BCA8-55AD90C26741}" type="pres">
      <dgm:prSet presAssocID="{1586922B-ED6D-4D7E-A2B4-97B5175BDF57}" presName="parentLin" presStyleCnt="0"/>
      <dgm:spPr/>
    </dgm:pt>
    <dgm:pt modelId="{A47B6777-FAB9-4CBF-A098-9DFCA19485F2}" type="pres">
      <dgm:prSet presAssocID="{1586922B-ED6D-4D7E-A2B4-97B5175BDF57}" presName="parentLeftMargin" presStyleLbl="node1" presStyleIdx="1" presStyleCnt="3"/>
      <dgm:spPr/>
    </dgm:pt>
    <dgm:pt modelId="{B0B37A9A-C2F7-48B9-A703-1813973D08BC}" type="pres">
      <dgm:prSet presAssocID="{1586922B-ED6D-4D7E-A2B4-97B5175BDF57}" presName="parentText" presStyleLbl="node1" presStyleIdx="2" presStyleCnt="3" custScaleX="102058" custScaleY="230896" custLinFactNeighborY="92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D0B96-B9E1-4A54-AD42-C569952D2023}" type="pres">
      <dgm:prSet presAssocID="{1586922B-ED6D-4D7E-A2B4-97B5175BDF57}" presName="negativeSpace" presStyleCnt="0"/>
      <dgm:spPr/>
    </dgm:pt>
    <dgm:pt modelId="{4916C5B2-E92F-4EFD-874F-2560194F4BD4}" type="pres">
      <dgm:prSet presAssocID="{1586922B-ED6D-4D7E-A2B4-97B5175BDF57}" presName="childText" presStyleLbl="conFgAcc1" presStyleIdx="2" presStyleCnt="3" custLinFactNeighborX="427" custLinFactNeighborY="-40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90736-2F7D-4211-A7E7-C6E3814FFD8A}" type="presOf" srcId="{79A5B9E0-BF7F-4620-AA6C-33508D3CF8D0}" destId="{2B2986F5-A5CC-424B-99F5-5BFAAB8D3AB4}" srcOrd="0" destOrd="0" presId="urn:microsoft.com/office/officeart/2005/8/layout/list1"/>
    <dgm:cxn modelId="{E4AF0D28-EC03-47CF-A446-45B2F5CFD4D9}" type="presOf" srcId="{1586922B-ED6D-4D7E-A2B4-97B5175BDF57}" destId="{A47B6777-FAB9-4CBF-A098-9DFCA19485F2}" srcOrd="0" destOrd="0" presId="urn:microsoft.com/office/officeart/2005/8/layout/list1"/>
    <dgm:cxn modelId="{692A188E-64DA-4C67-92B5-A44ACEAF76EA}" type="presOf" srcId="{E0E077D8-C99B-4776-A405-BD1EC3CB1960}" destId="{4E430DC3-656B-4844-A21D-19A3E05B8912}" srcOrd="0" destOrd="0" presId="urn:microsoft.com/office/officeart/2005/8/layout/list1"/>
    <dgm:cxn modelId="{C32978B1-874F-43C8-BD02-7E5459B415F7}" srcId="{1A367162-CDF0-4FCD-9E6B-7C8D531AB22E}" destId="{7B6B1865-A8B4-4DC7-ACE4-A1D59289A947}" srcOrd="0" destOrd="0" parTransId="{25CC55B3-3E8A-4FD8-8275-0924481F0B97}" sibTransId="{607EE527-726E-48D7-B368-B98343E8A45B}"/>
    <dgm:cxn modelId="{64360480-8B81-47FB-A003-A38B40B42BA9}" srcId="{E0E077D8-C99B-4776-A405-BD1EC3CB1960}" destId="{1A367162-CDF0-4FCD-9E6B-7C8D531AB22E}" srcOrd="0" destOrd="0" parTransId="{0FCFC538-110E-4759-B697-48CB2800C6F0}" sibTransId="{146BE7AE-FF4C-448B-B4A5-57CD7ED8ACD2}"/>
    <dgm:cxn modelId="{4449FA55-4329-4346-BFCB-E583242E6625}" type="presOf" srcId="{79A5B9E0-BF7F-4620-AA6C-33508D3CF8D0}" destId="{5145C676-62B5-406C-B7DD-704C4603C9F9}" srcOrd="1" destOrd="0" presId="urn:microsoft.com/office/officeart/2005/8/layout/list1"/>
    <dgm:cxn modelId="{4F216A08-8AFD-4671-A705-85F4E6FE3970}" type="presOf" srcId="{746A1A85-4393-4D52-83E5-A60C131AE046}" destId="{E1000308-EA9D-4D30-8D48-CA343EE60186}" srcOrd="0" destOrd="0" presId="urn:microsoft.com/office/officeart/2005/8/layout/list1"/>
    <dgm:cxn modelId="{741E4185-9D53-4416-9856-92C31C13F13B}" type="presOf" srcId="{1586922B-ED6D-4D7E-A2B4-97B5175BDF57}" destId="{B0B37A9A-C2F7-48B9-A703-1813973D08BC}" srcOrd="1" destOrd="0" presId="urn:microsoft.com/office/officeart/2005/8/layout/list1"/>
    <dgm:cxn modelId="{09ABFE3E-26CB-4547-8883-8CA237C7AED6}" type="presOf" srcId="{1A367162-CDF0-4FCD-9E6B-7C8D531AB22E}" destId="{9622FC50-23E1-4F47-9FB5-B52EF2A143E1}" srcOrd="1" destOrd="0" presId="urn:microsoft.com/office/officeart/2005/8/layout/list1"/>
    <dgm:cxn modelId="{0E8F1059-2CB3-4F1A-B1AA-592DBD26C222}" type="presOf" srcId="{1A367162-CDF0-4FCD-9E6B-7C8D531AB22E}" destId="{7CC55BDD-6728-45FC-B2E5-BADC3B62A2DC}" srcOrd="0" destOrd="0" presId="urn:microsoft.com/office/officeart/2005/8/layout/list1"/>
    <dgm:cxn modelId="{A7C27D0C-BFEC-4E2E-89D5-D9B62DB94FEC}" srcId="{79A5B9E0-BF7F-4620-AA6C-33508D3CF8D0}" destId="{746A1A85-4393-4D52-83E5-A60C131AE046}" srcOrd="0" destOrd="0" parTransId="{61173F73-B199-41DE-9F97-6E92E3741AAC}" sibTransId="{71067E70-C31C-4DC7-9B71-C3A6AEBC676C}"/>
    <dgm:cxn modelId="{431033A4-A561-46FA-B764-D4F55B454254}" srcId="{79A5B9E0-BF7F-4620-AA6C-33508D3CF8D0}" destId="{D645378B-B295-48F9-8CC9-35208B187474}" srcOrd="1" destOrd="0" parTransId="{FB529EB6-F9CE-4408-BDF2-3639F4964BC9}" sibTransId="{DED8757A-B9E0-4860-9EBE-8F5AAE4B8113}"/>
    <dgm:cxn modelId="{D4310BC7-F3A2-4EB5-8CCD-78D2C29C2017}" srcId="{1586922B-ED6D-4D7E-A2B4-97B5175BDF57}" destId="{8E545ADF-D559-4C5E-8EA7-83C09474817A}" srcOrd="0" destOrd="0" parTransId="{1B533FD3-D737-4FD0-9499-0027C590E1ED}" sibTransId="{FC293708-A6EB-4896-AF7D-6638D4AF085B}"/>
    <dgm:cxn modelId="{778FDC17-1A62-4196-B476-2451E49912AE}" type="presOf" srcId="{8E545ADF-D559-4C5E-8EA7-83C09474817A}" destId="{4916C5B2-E92F-4EFD-874F-2560194F4BD4}" srcOrd="0" destOrd="0" presId="urn:microsoft.com/office/officeart/2005/8/layout/list1"/>
    <dgm:cxn modelId="{C23FF70B-9E4F-48B6-9B76-FC1A929D6B90}" srcId="{E0E077D8-C99B-4776-A405-BD1EC3CB1960}" destId="{79A5B9E0-BF7F-4620-AA6C-33508D3CF8D0}" srcOrd="1" destOrd="0" parTransId="{226B8C40-EA93-438D-8F75-8E546EBB9187}" sibTransId="{21A2C5B9-4F2F-4D0D-A315-1D748FA580D0}"/>
    <dgm:cxn modelId="{8387D8A9-C3E3-4380-9B8C-78E4B5EF5981}" srcId="{E0E077D8-C99B-4776-A405-BD1EC3CB1960}" destId="{1586922B-ED6D-4D7E-A2B4-97B5175BDF57}" srcOrd="2" destOrd="0" parTransId="{25A1A10C-26F8-4C30-85AF-9A84B7E9E35F}" sibTransId="{49D60B14-1899-4E40-82DE-FEE9DC3EC8D5}"/>
    <dgm:cxn modelId="{396B41B1-2B26-46E7-A5DC-96E0657393F4}" type="presOf" srcId="{D645378B-B295-48F9-8CC9-35208B187474}" destId="{E1000308-EA9D-4D30-8D48-CA343EE60186}" srcOrd="0" destOrd="1" presId="urn:microsoft.com/office/officeart/2005/8/layout/list1"/>
    <dgm:cxn modelId="{9696EE44-7E93-40ED-98EA-D5D70F61EA03}" type="presOf" srcId="{7B6B1865-A8B4-4DC7-ACE4-A1D59289A947}" destId="{B5ABC0C2-7B2C-4B66-90CA-66EC52D013EE}" srcOrd="0" destOrd="0" presId="urn:microsoft.com/office/officeart/2005/8/layout/list1"/>
    <dgm:cxn modelId="{0F1C4688-8F7D-4892-9C7E-2DC3BDBC6F9F}" type="presParOf" srcId="{4E430DC3-656B-4844-A21D-19A3E05B8912}" destId="{6F0B1728-135D-47BB-AFDF-C83A8C3F140F}" srcOrd="0" destOrd="0" presId="urn:microsoft.com/office/officeart/2005/8/layout/list1"/>
    <dgm:cxn modelId="{B7021AB5-82CA-4550-A8DB-FEA698D7931D}" type="presParOf" srcId="{6F0B1728-135D-47BB-AFDF-C83A8C3F140F}" destId="{7CC55BDD-6728-45FC-B2E5-BADC3B62A2DC}" srcOrd="0" destOrd="0" presId="urn:microsoft.com/office/officeart/2005/8/layout/list1"/>
    <dgm:cxn modelId="{D4521BA3-D15D-4C97-A8B0-D1B7C6D26476}" type="presParOf" srcId="{6F0B1728-135D-47BB-AFDF-C83A8C3F140F}" destId="{9622FC50-23E1-4F47-9FB5-B52EF2A143E1}" srcOrd="1" destOrd="0" presId="urn:microsoft.com/office/officeart/2005/8/layout/list1"/>
    <dgm:cxn modelId="{2A536971-1809-452D-AED4-4A530C838BA9}" type="presParOf" srcId="{4E430DC3-656B-4844-A21D-19A3E05B8912}" destId="{72D8B63E-9418-4E9C-8AB4-ECEFFEA4B96B}" srcOrd="1" destOrd="0" presId="urn:microsoft.com/office/officeart/2005/8/layout/list1"/>
    <dgm:cxn modelId="{6F2231CF-0DAC-4607-9255-13C20C80BD20}" type="presParOf" srcId="{4E430DC3-656B-4844-A21D-19A3E05B8912}" destId="{B5ABC0C2-7B2C-4B66-90CA-66EC52D013EE}" srcOrd="2" destOrd="0" presId="urn:microsoft.com/office/officeart/2005/8/layout/list1"/>
    <dgm:cxn modelId="{39A5D4F5-123A-4AFF-A2CB-903675DB0543}" type="presParOf" srcId="{4E430DC3-656B-4844-A21D-19A3E05B8912}" destId="{F1F0BA45-247E-472B-B68F-6AD453269594}" srcOrd="3" destOrd="0" presId="urn:microsoft.com/office/officeart/2005/8/layout/list1"/>
    <dgm:cxn modelId="{981F2765-2C16-4AD4-9021-C8529EB6CF15}" type="presParOf" srcId="{4E430DC3-656B-4844-A21D-19A3E05B8912}" destId="{8216392C-94E8-4321-9F7C-48C302EF8447}" srcOrd="4" destOrd="0" presId="urn:microsoft.com/office/officeart/2005/8/layout/list1"/>
    <dgm:cxn modelId="{19FCD54C-9DD4-496A-9E51-75D2829FF5A3}" type="presParOf" srcId="{8216392C-94E8-4321-9F7C-48C302EF8447}" destId="{2B2986F5-A5CC-424B-99F5-5BFAAB8D3AB4}" srcOrd="0" destOrd="0" presId="urn:microsoft.com/office/officeart/2005/8/layout/list1"/>
    <dgm:cxn modelId="{CCC83DDA-3965-4D39-88F3-641633F942E6}" type="presParOf" srcId="{8216392C-94E8-4321-9F7C-48C302EF8447}" destId="{5145C676-62B5-406C-B7DD-704C4603C9F9}" srcOrd="1" destOrd="0" presId="urn:microsoft.com/office/officeart/2005/8/layout/list1"/>
    <dgm:cxn modelId="{66DFA2AE-9E61-4730-A35B-4C4B3C2D3AEF}" type="presParOf" srcId="{4E430DC3-656B-4844-A21D-19A3E05B8912}" destId="{5CDEBEE9-48E6-45A8-B537-D241770A7624}" srcOrd="5" destOrd="0" presId="urn:microsoft.com/office/officeart/2005/8/layout/list1"/>
    <dgm:cxn modelId="{9413BE8A-4FD3-4948-9870-FBEDB2CBEB14}" type="presParOf" srcId="{4E430DC3-656B-4844-A21D-19A3E05B8912}" destId="{E1000308-EA9D-4D30-8D48-CA343EE60186}" srcOrd="6" destOrd="0" presId="urn:microsoft.com/office/officeart/2005/8/layout/list1"/>
    <dgm:cxn modelId="{0B0AA370-820D-4FDC-B393-5A1D677E964A}" type="presParOf" srcId="{4E430DC3-656B-4844-A21D-19A3E05B8912}" destId="{BDDFE269-374E-442E-BD6D-8AC638EDC57B}" srcOrd="7" destOrd="0" presId="urn:microsoft.com/office/officeart/2005/8/layout/list1"/>
    <dgm:cxn modelId="{48415B71-286E-40EB-B21D-6CA4EC7E8A6B}" type="presParOf" srcId="{4E430DC3-656B-4844-A21D-19A3E05B8912}" destId="{2093D7C9-208C-4355-BCA8-55AD90C26741}" srcOrd="8" destOrd="0" presId="urn:microsoft.com/office/officeart/2005/8/layout/list1"/>
    <dgm:cxn modelId="{F86A6A61-B983-409F-8A24-A84EA8B9F4E4}" type="presParOf" srcId="{2093D7C9-208C-4355-BCA8-55AD90C26741}" destId="{A47B6777-FAB9-4CBF-A098-9DFCA19485F2}" srcOrd="0" destOrd="0" presId="urn:microsoft.com/office/officeart/2005/8/layout/list1"/>
    <dgm:cxn modelId="{D7D5A85D-25ED-46D3-935C-0B584502FE7C}" type="presParOf" srcId="{2093D7C9-208C-4355-BCA8-55AD90C26741}" destId="{B0B37A9A-C2F7-48B9-A703-1813973D08BC}" srcOrd="1" destOrd="0" presId="urn:microsoft.com/office/officeart/2005/8/layout/list1"/>
    <dgm:cxn modelId="{3E7FCBDA-C922-4C90-B10A-221CD8B3D7D0}" type="presParOf" srcId="{4E430DC3-656B-4844-A21D-19A3E05B8912}" destId="{C9FD0B96-B9E1-4A54-AD42-C569952D2023}" srcOrd="9" destOrd="0" presId="urn:microsoft.com/office/officeart/2005/8/layout/list1"/>
    <dgm:cxn modelId="{8DFB01D2-B21B-46A1-84B6-7905F3004453}" type="presParOf" srcId="{4E430DC3-656B-4844-A21D-19A3E05B8912}" destId="{4916C5B2-E92F-4EFD-874F-2560194F4B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9CA8E0-70BC-4B98-A1AD-2504E7FBF5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3BB9A9-E274-4B31-BB49-594D67772ED9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sz="1600" b="1" dirty="0" smtClean="0"/>
            <a:t>PLANEAMIENTO DEL USO Y DE LA GESTIÓN DE SUELO </a:t>
          </a:r>
          <a:endParaRPr lang="es-ES" sz="1600" dirty="0"/>
        </a:p>
      </dgm:t>
    </dgm:pt>
    <dgm:pt modelId="{DAE19049-DBE0-419C-BB1A-45FCBF8021D2}" type="parTrans" cxnId="{18CA1D9F-2091-49E3-A035-4C3048CE3516}">
      <dgm:prSet/>
      <dgm:spPr/>
      <dgm:t>
        <a:bodyPr/>
        <a:lstStyle/>
        <a:p>
          <a:endParaRPr lang="es-ES"/>
        </a:p>
      </dgm:t>
    </dgm:pt>
    <dgm:pt modelId="{E6395BD2-098F-4FB8-80FD-D1CCC0F3C843}" type="sibTrans" cxnId="{18CA1D9F-2091-49E3-A035-4C3048CE3516}">
      <dgm:prSet/>
      <dgm:spPr/>
      <dgm:t>
        <a:bodyPr/>
        <a:lstStyle/>
        <a:p>
          <a:endParaRPr lang="es-ES"/>
        </a:p>
      </dgm:t>
    </dgm:pt>
    <dgm:pt modelId="{8C19A737-E092-46ED-9F23-E24C4F00B534}">
      <dgm:prSet phldrT="[Texto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600" dirty="0" smtClean="0"/>
            <a:t>9 de los 14 GADM regulan el uso de suelo en el cantón; 3  GADM (Jama, San Vicente y </a:t>
          </a:r>
          <a:r>
            <a:rPr lang="es-ES" sz="1600" dirty="0" err="1" smtClean="0"/>
            <a:t>Muisne</a:t>
          </a:r>
          <a:r>
            <a:rPr lang="es-ES" sz="1600" dirty="0" smtClean="0"/>
            <a:t>) no regulan.</a:t>
          </a:r>
          <a:endParaRPr lang="es-ES" sz="1600" dirty="0"/>
        </a:p>
      </dgm:t>
    </dgm:pt>
    <dgm:pt modelId="{21639843-9685-4B0D-ABB7-36B6954C723A}" type="parTrans" cxnId="{06B221D0-0F68-4D31-AFE7-D1FFCE5B8021}">
      <dgm:prSet/>
      <dgm:spPr/>
      <dgm:t>
        <a:bodyPr/>
        <a:lstStyle/>
        <a:p>
          <a:endParaRPr lang="es-ES"/>
        </a:p>
      </dgm:t>
    </dgm:pt>
    <dgm:pt modelId="{60995FC7-F400-4D35-83F1-0A2E14D8DD11}" type="sibTrans" cxnId="{06B221D0-0F68-4D31-AFE7-D1FFCE5B8021}">
      <dgm:prSet/>
      <dgm:spPr/>
      <dgm:t>
        <a:bodyPr/>
        <a:lstStyle/>
        <a:p>
          <a:endParaRPr lang="es-ES"/>
        </a:p>
      </dgm:t>
    </dgm:pt>
    <dgm:pt modelId="{B7C774EF-21BC-46B4-A56C-B549A8CBFF8C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sz="1600" b="1" dirty="0" smtClean="0"/>
            <a:t>ACTUALIZACIÓN DEL CATASTRO URBANO-RURAL</a:t>
          </a:r>
        </a:p>
      </dgm:t>
    </dgm:pt>
    <dgm:pt modelId="{9F6D5112-A997-4D5F-9413-276449F6EBD5}" type="parTrans" cxnId="{41EFFB40-7D8D-4D84-8B97-9B90E2765FEE}">
      <dgm:prSet/>
      <dgm:spPr/>
      <dgm:t>
        <a:bodyPr/>
        <a:lstStyle/>
        <a:p>
          <a:endParaRPr lang="es-ES"/>
        </a:p>
      </dgm:t>
    </dgm:pt>
    <dgm:pt modelId="{119FEE6A-C4B6-459A-B210-18AA9D7C60C1}" type="sibTrans" cxnId="{41EFFB40-7D8D-4D84-8B97-9B90E2765FEE}">
      <dgm:prSet/>
      <dgm:spPr/>
      <dgm:t>
        <a:bodyPr/>
        <a:lstStyle/>
        <a:p>
          <a:endParaRPr lang="es-ES"/>
        </a:p>
      </dgm:t>
    </dgm:pt>
    <dgm:pt modelId="{904201CC-2F86-41FB-975A-D5D338895AE0}">
      <dgm:prSet phldrT="[Texto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600" dirty="0" smtClean="0"/>
            <a:t>14 GADM cuentan con ordenanzas que regulan el catastro urbano,  mientras que 12 GADM  regulan el catastro rural. </a:t>
          </a:r>
          <a:endParaRPr lang="es-ES" sz="1600" dirty="0"/>
        </a:p>
      </dgm:t>
    </dgm:pt>
    <dgm:pt modelId="{A807F704-363E-4234-8461-317899C9D486}" type="parTrans" cxnId="{285F5DAC-FCA3-441D-9FA8-6CF8DF8A83DD}">
      <dgm:prSet/>
      <dgm:spPr/>
      <dgm:t>
        <a:bodyPr/>
        <a:lstStyle/>
        <a:p>
          <a:endParaRPr lang="es-ES"/>
        </a:p>
      </dgm:t>
    </dgm:pt>
    <dgm:pt modelId="{9F63A2A0-3F07-4671-BA61-555567116068}" type="sibTrans" cxnId="{285F5DAC-FCA3-441D-9FA8-6CF8DF8A83DD}">
      <dgm:prSet/>
      <dgm:spPr/>
      <dgm:t>
        <a:bodyPr/>
        <a:lstStyle/>
        <a:p>
          <a:endParaRPr lang="es-ES"/>
        </a:p>
      </dgm:t>
    </dgm:pt>
    <dgm:pt modelId="{E01A52C0-9C3A-4E65-9D33-08A94D7C629F}">
      <dgm:prSet phldrT="[Texto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600" dirty="0" smtClean="0"/>
            <a:t>6 de los 14 GADM regulan en ordenanza el régimen de suelo y edificación.</a:t>
          </a:r>
          <a:endParaRPr lang="es-ES" sz="1600" dirty="0"/>
        </a:p>
      </dgm:t>
    </dgm:pt>
    <dgm:pt modelId="{5D0C69B4-0DA3-42B8-B248-3B815F382980}" type="parTrans" cxnId="{32724879-C364-4DB2-8715-1AB1AB6EB0A8}">
      <dgm:prSet/>
      <dgm:spPr/>
      <dgm:t>
        <a:bodyPr/>
        <a:lstStyle/>
        <a:p>
          <a:endParaRPr lang="es-ES"/>
        </a:p>
      </dgm:t>
    </dgm:pt>
    <dgm:pt modelId="{F0CF4B45-7AA7-495C-AA75-8C9DA35D0622}" type="sibTrans" cxnId="{32724879-C364-4DB2-8715-1AB1AB6EB0A8}">
      <dgm:prSet/>
      <dgm:spPr/>
      <dgm:t>
        <a:bodyPr/>
        <a:lstStyle/>
        <a:p>
          <a:endParaRPr lang="es-ES"/>
        </a:p>
      </dgm:t>
    </dgm:pt>
    <dgm:pt modelId="{709975CF-1C8D-4250-A717-C9DBDCCB794E}">
      <dgm:prSet phldrT="[Texto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600" dirty="0" smtClean="0"/>
            <a:t>5 GADM regulan en ordenanza normas de arquitectura y urbanismo.    </a:t>
          </a:r>
          <a:endParaRPr lang="es-ES" sz="1600" dirty="0"/>
        </a:p>
      </dgm:t>
    </dgm:pt>
    <dgm:pt modelId="{AF6F1DC3-CF2D-4670-865F-7E64449C3F48}" type="parTrans" cxnId="{26AA07E2-2C6E-44B3-A140-984F5C4E1C1D}">
      <dgm:prSet/>
      <dgm:spPr/>
      <dgm:t>
        <a:bodyPr/>
        <a:lstStyle/>
        <a:p>
          <a:endParaRPr lang="es-ES"/>
        </a:p>
      </dgm:t>
    </dgm:pt>
    <dgm:pt modelId="{2812D3A2-F9AA-44A5-A40A-B95FBEBD72C3}" type="sibTrans" cxnId="{26AA07E2-2C6E-44B3-A140-984F5C4E1C1D}">
      <dgm:prSet/>
      <dgm:spPr/>
      <dgm:t>
        <a:bodyPr/>
        <a:lstStyle/>
        <a:p>
          <a:endParaRPr lang="es-ES"/>
        </a:p>
      </dgm:t>
    </dgm:pt>
    <dgm:pt modelId="{67937F48-D553-4A9D-AF2F-372DE18A077F}">
      <dgm:prSet phldrT="[Texto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600" b="1" dirty="0" smtClean="0"/>
            <a:t>10 GADM regulan </a:t>
          </a:r>
          <a:r>
            <a:rPr lang="es-ES" sz="1600" dirty="0" smtClean="0"/>
            <a:t>e</a:t>
          </a:r>
          <a:r>
            <a:rPr lang="es-ES" sz="1600" b="1" dirty="0" smtClean="0"/>
            <a:t>n ordenanza el tipo de zonificación; 2  GADM (San Vicente y </a:t>
          </a:r>
          <a:r>
            <a:rPr lang="es-ES" sz="1600" b="1" dirty="0" err="1" smtClean="0"/>
            <a:t>Muisne</a:t>
          </a:r>
          <a:r>
            <a:rPr lang="es-ES" sz="1600" b="1" dirty="0" smtClean="0"/>
            <a:t>) no lo hacen.</a:t>
          </a:r>
          <a:endParaRPr lang="es-ES" sz="1600" dirty="0"/>
        </a:p>
      </dgm:t>
    </dgm:pt>
    <dgm:pt modelId="{729E0201-6DCF-46B3-8732-809D0F106FE4}" type="parTrans" cxnId="{10DFE899-06EA-4734-96D6-E3B3B04422CD}">
      <dgm:prSet/>
      <dgm:spPr/>
      <dgm:t>
        <a:bodyPr/>
        <a:lstStyle/>
        <a:p>
          <a:endParaRPr lang="es-ES"/>
        </a:p>
      </dgm:t>
    </dgm:pt>
    <dgm:pt modelId="{8C3A7F1C-28D9-4FD4-A381-CC9F81D95B8D}" type="sibTrans" cxnId="{10DFE899-06EA-4734-96D6-E3B3B04422CD}">
      <dgm:prSet/>
      <dgm:spPr/>
      <dgm:t>
        <a:bodyPr/>
        <a:lstStyle/>
        <a:p>
          <a:endParaRPr lang="es-ES"/>
        </a:p>
      </dgm:t>
    </dgm:pt>
    <dgm:pt modelId="{FE7C2216-6008-4CD0-9665-A111590E415B}">
      <dgm:prSet custT="1"/>
      <dgm:spPr>
        <a:noFill/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600" dirty="0" smtClean="0"/>
            <a:t>A excepción del GAD de </a:t>
          </a:r>
          <a:r>
            <a:rPr lang="es-ES" sz="1600" dirty="0" err="1" smtClean="0"/>
            <a:t>Muisne</a:t>
          </a:r>
          <a:r>
            <a:rPr lang="es-ES" sz="1600" dirty="0" smtClean="0"/>
            <a:t>, el resto de los GADM analizados cuentan con un plano de zonificación; 4 GADM tienen plano de zonificación actualizado  (Jaramijó, Rocafuerte, Santo Domingo y La Concordia) y 8  GADM no tiene  actualizado. </a:t>
          </a:r>
          <a:endParaRPr lang="es-ES" sz="1600" dirty="0"/>
        </a:p>
      </dgm:t>
    </dgm:pt>
    <dgm:pt modelId="{FD150B68-61D3-4AD3-A859-89A359ED71E7}" type="sibTrans" cxnId="{3B1273B8-4E96-44F4-A604-A3367F5955C0}">
      <dgm:prSet/>
      <dgm:spPr/>
      <dgm:t>
        <a:bodyPr/>
        <a:lstStyle/>
        <a:p>
          <a:endParaRPr lang="es-ES"/>
        </a:p>
      </dgm:t>
    </dgm:pt>
    <dgm:pt modelId="{2058B0BB-B4C2-4495-9F06-6D388C704D59}" type="parTrans" cxnId="{3B1273B8-4E96-44F4-A604-A3367F5955C0}">
      <dgm:prSet/>
      <dgm:spPr/>
      <dgm:t>
        <a:bodyPr/>
        <a:lstStyle/>
        <a:p>
          <a:endParaRPr lang="es-ES"/>
        </a:p>
      </dgm:t>
    </dgm:pt>
    <dgm:pt modelId="{F38336B5-48C3-4FB1-B0E2-7A36F6424ADA}">
      <dgm:prSet custT="1"/>
      <dgm:spPr>
        <a:solidFill>
          <a:schemeClr val="tx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b="1" dirty="0" smtClean="0"/>
            <a:t>ACTUALIZACIÓN DEL PLANO DE USO Y OCUPACIÓN DEL SUELO (ZONIFICACIÓN)</a:t>
          </a:r>
          <a:endParaRPr lang="es-ES" sz="1600" dirty="0">
            <a:solidFill>
              <a:schemeClr val="tx1"/>
            </a:solidFill>
          </a:endParaRPr>
        </a:p>
      </dgm:t>
    </dgm:pt>
    <dgm:pt modelId="{57CB5E93-3509-4280-9DFB-ADE22785EE84}" type="sibTrans" cxnId="{D0208094-A97D-4AFF-BE47-26771D8AE531}">
      <dgm:prSet/>
      <dgm:spPr/>
      <dgm:t>
        <a:bodyPr/>
        <a:lstStyle/>
        <a:p>
          <a:endParaRPr lang="es-ES"/>
        </a:p>
      </dgm:t>
    </dgm:pt>
    <dgm:pt modelId="{2A5D346B-01AC-49AD-A846-4E5138B6B35B}" type="parTrans" cxnId="{D0208094-A97D-4AFF-BE47-26771D8AE531}">
      <dgm:prSet/>
      <dgm:spPr/>
      <dgm:t>
        <a:bodyPr/>
        <a:lstStyle/>
        <a:p>
          <a:endParaRPr lang="es-ES"/>
        </a:p>
      </dgm:t>
    </dgm:pt>
    <dgm:pt modelId="{3E178A40-4190-4A8A-90A6-CCB1CEB61E9B}" type="pres">
      <dgm:prSet presAssocID="{6F9CA8E0-70BC-4B98-A1AD-2504E7FBF5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6F5825-1500-4AF2-A530-19703B26B1FE}" type="pres">
      <dgm:prSet presAssocID="{423BB9A9-E274-4B31-BB49-594D67772ED9}" presName="linNode" presStyleCnt="0"/>
      <dgm:spPr/>
    </dgm:pt>
    <dgm:pt modelId="{57C6909C-9E4E-4A2E-825F-AF963AF521B7}" type="pres">
      <dgm:prSet presAssocID="{423BB9A9-E274-4B31-BB49-594D67772ED9}" presName="parentText" presStyleLbl="node1" presStyleIdx="0" presStyleCnt="3" custScaleX="6859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264CB-E129-49C7-9A6A-97DBD687826E}" type="pres">
      <dgm:prSet presAssocID="{423BB9A9-E274-4B31-BB49-594D67772ED9}" presName="descendantText" presStyleLbl="alignAccFollowNode1" presStyleIdx="0" presStyleCnt="3" custScaleX="106697" custScaleY="9636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F3B2755-A867-4BE0-AFA4-97BB8F841747}" type="pres">
      <dgm:prSet presAssocID="{E6395BD2-098F-4FB8-80FD-D1CCC0F3C843}" presName="sp" presStyleCnt="0"/>
      <dgm:spPr/>
    </dgm:pt>
    <dgm:pt modelId="{EA472531-70BD-4D63-AA18-BB4D88F994E2}" type="pres">
      <dgm:prSet presAssocID="{B7C774EF-21BC-46B4-A56C-B549A8CBFF8C}" presName="linNode" presStyleCnt="0"/>
      <dgm:spPr/>
    </dgm:pt>
    <dgm:pt modelId="{FAC51267-C6FA-4132-BC90-F12EE982DACD}" type="pres">
      <dgm:prSet presAssocID="{B7C774EF-21BC-46B4-A56C-B549A8CBFF8C}" presName="parentText" presStyleLbl="node1" presStyleIdx="1" presStyleCnt="3" custScaleX="68595" custScaleY="568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8B53E-4582-460E-9FA0-9F101A4439F8}" type="pres">
      <dgm:prSet presAssocID="{B7C774EF-21BC-46B4-A56C-B549A8CBFF8C}" presName="descendantText" presStyleLbl="alignAccFollowNode1" presStyleIdx="1" presStyleCnt="3" custScaleX="106697" custScaleY="568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B01D3B9-5E13-47C3-A399-6D9777A8C217}" type="pres">
      <dgm:prSet presAssocID="{119FEE6A-C4B6-459A-B210-18AA9D7C60C1}" presName="sp" presStyleCnt="0"/>
      <dgm:spPr/>
    </dgm:pt>
    <dgm:pt modelId="{CC9E147E-907D-4780-A5F2-9B871764BFC2}" type="pres">
      <dgm:prSet presAssocID="{F38336B5-48C3-4FB1-B0E2-7A36F6424ADA}" presName="linNode" presStyleCnt="0"/>
      <dgm:spPr/>
    </dgm:pt>
    <dgm:pt modelId="{86A9A29A-AF82-49BB-B4C3-02BDECD8AF13}" type="pres">
      <dgm:prSet presAssocID="{F38336B5-48C3-4FB1-B0E2-7A36F6424ADA}" presName="parentText" presStyleLbl="node1" presStyleIdx="2" presStyleCnt="3" custScaleX="6859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54F2D-A0C3-4C61-B1C9-5C858B4C6768}" type="pres">
      <dgm:prSet presAssocID="{F38336B5-48C3-4FB1-B0E2-7A36F6424ADA}" presName="descendantText" presStyleLbl="alignAccFollowNode1" presStyleIdx="2" presStyleCnt="3" custScaleX="1066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812F6AEF-2372-4766-8601-2B00BBA3CCB6}" type="presOf" srcId="{709975CF-1C8D-4250-A717-C9DBDCCB794E}" destId="{794264CB-E129-49C7-9A6A-97DBD687826E}" srcOrd="0" destOrd="3" presId="urn:microsoft.com/office/officeart/2005/8/layout/vList5"/>
    <dgm:cxn modelId="{9BC8BC2C-8202-470F-AB38-B06C52D0AE63}" type="presOf" srcId="{423BB9A9-E274-4B31-BB49-594D67772ED9}" destId="{57C6909C-9E4E-4A2E-825F-AF963AF521B7}" srcOrd="0" destOrd="0" presId="urn:microsoft.com/office/officeart/2005/8/layout/vList5"/>
    <dgm:cxn modelId="{02EE3C84-1864-4347-B77F-9E3D2FF11C6F}" type="presOf" srcId="{8C19A737-E092-46ED-9F23-E24C4F00B534}" destId="{794264CB-E129-49C7-9A6A-97DBD687826E}" srcOrd="0" destOrd="0" presId="urn:microsoft.com/office/officeart/2005/8/layout/vList5"/>
    <dgm:cxn modelId="{917591FD-DF67-40B3-A6DC-50F772BAB599}" type="presOf" srcId="{F38336B5-48C3-4FB1-B0E2-7A36F6424ADA}" destId="{86A9A29A-AF82-49BB-B4C3-02BDECD8AF13}" srcOrd="0" destOrd="0" presId="urn:microsoft.com/office/officeart/2005/8/layout/vList5"/>
    <dgm:cxn modelId="{285F5DAC-FCA3-441D-9FA8-6CF8DF8A83DD}" srcId="{B7C774EF-21BC-46B4-A56C-B549A8CBFF8C}" destId="{904201CC-2F86-41FB-975A-D5D338895AE0}" srcOrd="0" destOrd="0" parTransId="{A807F704-363E-4234-8461-317899C9D486}" sibTransId="{9F63A2A0-3F07-4671-BA61-555567116068}"/>
    <dgm:cxn modelId="{0E64D896-8A7B-4AE1-8586-CB94B585C758}" type="presOf" srcId="{67937F48-D553-4A9D-AF2F-372DE18A077F}" destId="{794264CB-E129-49C7-9A6A-97DBD687826E}" srcOrd="0" destOrd="1" presId="urn:microsoft.com/office/officeart/2005/8/layout/vList5"/>
    <dgm:cxn modelId="{74EE3457-AB14-4E39-A66B-B8623C7D5331}" type="presOf" srcId="{E01A52C0-9C3A-4E65-9D33-08A94D7C629F}" destId="{794264CB-E129-49C7-9A6A-97DBD687826E}" srcOrd="0" destOrd="2" presId="urn:microsoft.com/office/officeart/2005/8/layout/vList5"/>
    <dgm:cxn modelId="{9863905C-83A2-434E-90B2-0B390271F660}" type="presOf" srcId="{6F9CA8E0-70BC-4B98-A1AD-2504E7FBF54D}" destId="{3E178A40-4190-4A8A-90A6-CCB1CEB61E9B}" srcOrd="0" destOrd="0" presId="urn:microsoft.com/office/officeart/2005/8/layout/vList5"/>
    <dgm:cxn modelId="{19B67DD6-07B8-46E2-8E63-006D0E2A7F99}" type="presOf" srcId="{B7C774EF-21BC-46B4-A56C-B549A8CBFF8C}" destId="{FAC51267-C6FA-4132-BC90-F12EE982DACD}" srcOrd="0" destOrd="0" presId="urn:microsoft.com/office/officeart/2005/8/layout/vList5"/>
    <dgm:cxn modelId="{10DFE899-06EA-4734-96D6-E3B3B04422CD}" srcId="{423BB9A9-E274-4B31-BB49-594D67772ED9}" destId="{67937F48-D553-4A9D-AF2F-372DE18A077F}" srcOrd="1" destOrd="0" parTransId="{729E0201-6DCF-46B3-8732-809D0F106FE4}" sibTransId="{8C3A7F1C-28D9-4FD4-A381-CC9F81D95B8D}"/>
    <dgm:cxn modelId="{D7DBEAAE-EEDA-4333-9E40-DADF01C11A14}" type="presOf" srcId="{904201CC-2F86-41FB-975A-D5D338895AE0}" destId="{2308B53E-4582-460E-9FA0-9F101A4439F8}" srcOrd="0" destOrd="0" presId="urn:microsoft.com/office/officeart/2005/8/layout/vList5"/>
    <dgm:cxn modelId="{BE871C1C-F7D8-484D-884B-F1080F1D2AAC}" type="presOf" srcId="{FE7C2216-6008-4CD0-9665-A111590E415B}" destId="{FF154F2D-A0C3-4C61-B1C9-5C858B4C6768}" srcOrd="0" destOrd="0" presId="urn:microsoft.com/office/officeart/2005/8/layout/vList5"/>
    <dgm:cxn modelId="{3B1273B8-4E96-44F4-A604-A3367F5955C0}" srcId="{F38336B5-48C3-4FB1-B0E2-7A36F6424ADA}" destId="{FE7C2216-6008-4CD0-9665-A111590E415B}" srcOrd="0" destOrd="0" parTransId="{2058B0BB-B4C2-4495-9F06-6D388C704D59}" sibTransId="{FD150B68-61D3-4AD3-A859-89A359ED71E7}"/>
    <dgm:cxn modelId="{18CA1D9F-2091-49E3-A035-4C3048CE3516}" srcId="{6F9CA8E0-70BC-4B98-A1AD-2504E7FBF54D}" destId="{423BB9A9-E274-4B31-BB49-594D67772ED9}" srcOrd="0" destOrd="0" parTransId="{DAE19049-DBE0-419C-BB1A-45FCBF8021D2}" sibTransId="{E6395BD2-098F-4FB8-80FD-D1CCC0F3C843}"/>
    <dgm:cxn modelId="{26AA07E2-2C6E-44B3-A140-984F5C4E1C1D}" srcId="{423BB9A9-E274-4B31-BB49-594D67772ED9}" destId="{709975CF-1C8D-4250-A717-C9DBDCCB794E}" srcOrd="3" destOrd="0" parTransId="{AF6F1DC3-CF2D-4670-865F-7E64449C3F48}" sibTransId="{2812D3A2-F9AA-44A5-A40A-B95FBEBD72C3}"/>
    <dgm:cxn modelId="{06B221D0-0F68-4D31-AFE7-D1FFCE5B8021}" srcId="{423BB9A9-E274-4B31-BB49-594D67772ED9}" destId="{8C19A737-E092-46ED-9F23-E24C4F00B534}" srcOrd="0" destOrd="0" parTransId="{21639843-9685-4B0D-ABB7-36B6954C723A}" sibTransId="{60995FC7-F400-4D35-83F1-0A2E14D8DD11}"/>
    <dgm:cxn modelId="{D0208094-A97D-4AFF-BE47-26771D8AE531}" srcId="{6F9CA8E0-70BC-4B98-A1AD-2504E7FBF54D}" destId="{F38336B5-48C3-4FB1-B0E2-7A36F6424ADA}" srcOrd="2" destOrd="0" parTransId="{2A5D346B-01AC-49AD-A846-4E5138B6B35B}" sibTransId="{57CB5E93-3509-4280-9DFB-ADE22785EE84}"/>
    <dgm:cxn modelId="{32724879-C364-4DB2-8715-1AB1AB6EB0A8}" srcId="{423BB9A9-E274-4B31-BB49-594D67772ED9}" destId="{E01A52C0-9C3A-4E65-9D33-08A94D7C629F}" srcOrd="2" destOrd="0" parTransId="{5D0C69B4-0DA3-42B8-B248-3B815F382980}" sibTransId="{F0CF4B45-7AA7-495C-AA75-8C9DA35D0622}"/>
    <dgm:cxn modelId="{41EFFB40-7D8D-4D84-8B97-9B90E2765FEE}" srcId="{6F9CA8E0-70BC-4B98-A1AD-2504E7FBF54D}" destId="{B7C774EF-21BC-46B4-A56C-B549A8CBFF8C}" srcOrd="1" destOrd="0" parTransId="{9F6D5112-A997-4D5F-9413-276449F6EBD5}" sibTransId="{119FEE6A-C4B6-459A-B210-18AA9D7C60C1}"/>
    <dgm:cxn modelId="{DAB26141-7143-40CE-81B6-17BF38ADA546}" type="presParOf" srcId="{3E178A40-4190-4A8A-90A6-CCB1CEB61E9B}" destId="{0D6F5825-1500-4AF2-A530-19703B26B1FE}" srcOrd="0" destOrd="0" presId="urn:microsoft.com/office/officeart/2005/8/layout/vList5"/>
    <dgm:cxn modelId="{60CAE03D-AB4F-4BB6-A462-22D5D9DC43A4}" type="presParOf" srcId="{0D6F5825-1500-4AF2-A530-19703B26B1FE}" destId="{57C6909C-9E4E-4A2E-825F-AF963AF521B7}" srcOrd="0" destOrd="0" presId="urn:microsoft.com/office/officeart/2005/8/layout/vList5"/>
    <dgm:cxn modelId="{AFAE83FC-A64F-4757-92E3-035053A1E44C}" type="presParOf" srcId="{0D6F5825-1500-4AF2-A530-19703B26B1FE}" destId="{794264CB-E129-49C7-9A6A-97DBD687826E}" srcOrd="1" destOrd="0" presId="urn:microsoft.com/office/officeart/2005/8/layout/vList5"/>
    <dgm:cxn modelId="{CFCCC64E-EDC7-4678-BDFD-B973E7034209}" type="presParOf" srcId="{3E178A40-4190-4A8A-90A6-CCB1CEB61E9B}" destId="{2F3B2755-A867-4BE0-AFA4-97BB8F841747}" srcOrd="1" destOrd="0" presId="urn:microsoft.com/office/officeart/2005/8/layout/vList5"/>
    <dgm:cxn modelId="{A76796B0-5E23-4D5F-88BF-F6CBD54EB1AC}" type="presParOf" srcId="{3E178A40-4190-4A8A-90A6-CCB1CEB61E9B}" destId="{EA472531-70BD-4D63-AA18-BB4D88F994E2}" srcOrd="2" destOrd="0" presId="urn:microsoft.com/office/officeart/2005/8/layout/vList5"/>
    <dgm:cxn modelId="{556874CC-3FC4-4DAB-8F97-F9F960B3F19E}" type="presParOf" srcId="{EA472531-70BD-4D63-AA18-BB4D88F994E2}" destId="{FAC51267-C6FA-4132-BC90-F12EE982DACD}" srcOrd="0" destOrd="0" presId="urn:microsoft.com/office/officeart/2005/8/layout/vList5"/>
    <dgm:cxn modelId="{DDF11915-F2AD-48A8-BC60-B4503C5A71D7}" type="presParOf" srcId="{EA472531-70BD-4D63-AA18-BB4D88F994E2}" destId="{2308B53E-4582-460E-9FA0-9F101A4439F8}" srcOrd="1" destOrd="0" presId="urn:microsoft.com/office/officeart/2005/8/layout/vList5"/>
    <dgm:cxn modelId="{26694AC8-0B69-4B8F-BA3E-01ABBD22793D}" type="presParOf" srcId="{3E178A40-4190-4A8A-90A6-CCB1CEB61E9B}" destId="{4B01D3B9-5E13-47C3-A399-6D9777A8C217}" srcOrd="3" destOrd="0" presId="urn:microsoft.com/office/officeart/2005/8/layout/vList5"/>
    <dgm:cxn modelId="{683CBF6C-5C59-4DF4-ADF9-D3D85057A299}" type="presParOf" srcId="{3E178A40-4190-4A8A-90A6-CCB1CEB61E9B}" destId="{CC9E147E-907D-4780-A5F2-9B871764BFC2}" srcOrd="4" destOrd="0" presId="urn:microsoft.com/office/officeart/2005/8/layout/vList5"/>
    <dgm:cxn modelId="{09BDFB13-DF82-4FF1-A770-32EBFF445019}" type="presParOf" srcId="{CC9E147E-907D-4780-A5F2-9B871764BFC2}" destId="{86A9A29A-AF82-49BB-B4C3-02BDECD8AF13}" srcOrd="0" destOrd="0" presId="urn:microsoft.com/office/officeart/2005/8/layout/vList5"/>
    <dgm:cxn modelId="{2268F6D0-94FF-446B-878E-BFFA6FDEFD73}" type="presParOf" srcId="{CC9E147E-907D-4780-A5F2-9B871764BFC2}" destId="{FF154F2D-A0C3-4C61-B1C9-5C858B4C67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CA8E0-70BC-4B98-A1AD-2504E7FBF5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D4BDFB-7E7A-4C8B-A4D7-22849076CF35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INFORME DE REGULACIÓN URBANA</a:t>
          </a:r>
          <a:endParaRPr lang="es-ES" sz="1600" dirty="0">
            <a:solidFill>
              <a:schemeClr val="tx1"/>
            </a:solidFill>
          </a:endParaRPr>
        </a:p>
      </dgm:t>
    </dgm:pt>
    <dgm:pt modelId="{4F54885E-CE8B-4C00-ACFC-3A63D71B576C}" type="parTrans" cxnId="{600199A0-E00C-4ED8-A411-CDBD3A0C7E31}">
      <dgm:prSet/>
      <dgm:spPr/>
      <dgm:t>
        <a:bodyPr/>
        <a:lstStyle/>
        <a:p>
          <a:endParaRPr lang="es-ES"/>
        </a:p>
      </dgm:t>
    </dgm:pt>
    <dgm:pt modelId="{869AE954-2B26-44E3-9AAE-D20D2B5FDFA1}" type="sibTrans" cxnId="{600199A0-E00C-4ED8-A411-CDBD3A0C7E31}">
      <dgm:prSet/>
      <dgm:spPr/>
      <dgm:t>
        <a:bodyPr/>
        <a:lstStyle/>
        <a:p>
          <a:endParaRPr lang="es-ES"/>
        </a:p>
      </dgm:t>
    </dgm:pt>
    <dgm:pt modelId="{15CC85AC-718B-4097-A4C7-57D9D5C1D198}">
      <dgm:prSet phldrT="[Texto]"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Todos los GADM otorgan informe de regulación urbana, y 4 de ellos línea de fábrica a nivel de vereda y bordillo.</a:t>
          </a:r>
          <a:endParaRPr lang="es-ES" sz="1400" dirty="0"/>
        </a:p>
      </dgm:t>
    </dgm:pt>
    <dgm:pt modelId="{34C16C46-DED6-4DFD-B3A0-228025E99071}" type="parTrans" cxnId="{775C440B-A33F-4215-BA9E-253F842EF17A}">
      <dgm:prSet/>
      <dgm:spPr/>
      <dgm:t>
        <a:bodyPr/>
        <a:lstStyle/>
        <a:p>
          <a:endParaRPr lang="es-ES"/>
        </a:p>
      </dgm:t>
    </dgm:pt>
    <dgm:pt modelId="{32EB5A19-C96E-4377-8864-139DDAD63B79}" type="sibTrans" cxnId="{775C440B-A33F-4215-BA9E-253F842EF17A}">
      <dgm:prSet/>
      <dgm:spPr/>
      <dgm:t>
        <a:bodyPr/>
        <a:lstStyle/>
        <a:p>
          <a:endParaRPr lang="es-ES"/>
        </a:p>
      </dgm:t>
    </dgm:pt>
    <dgm:pt modelId="{EA78D175-C432-42B0-B130-28D69866C25D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URBANIZACIONES Y LOTIZACIONES</a:t>
          </a:r>
          <a:endParaRPr lang="es-ES" sz="1600" dirty="0">
            <a:solidFill>
              <a:schemeClr val="tx1"/>
            </a:solidFill>
          </a:endParaRPr>
        </a:p>
      </dgm:t>
    </dgm:pt>
    <dgm:pt modelId="{75FB6D81-DB0A-4E10-A026-99049E06C542}" type="parTrans" cxnId="{483FD808-948A-42F0-9D67-A01D32254F78}">
      <dgm:prSet/>
      <dgm:spPr/>
      <dgm:t>
        <a:bodyPr/>
        <a:lstStyle/>
        <a:p>
          <a:endParaRPr lang="es-ES"/>
        </a:p>
      </dgm:t>
    </dgm:pt>
    <dgm:pt modelId="{86025225-232A-4AAE-AC74-ED20998268F7}" type="sibTrans" cxnId="{483FD808-948A-42F0-9D67-A01D32254F78}">
      <dgm:prSet/>
      <dgm:spPr/>
      <dgm:t>
        <a:bodyPr/>
        <a:lstStyle/>
        <a:p>
          <a:endParaRPr lang="es-ES"/>
        </a:p>
      </dgm:t>
    </dgm:pt>
    <dgm:pt modelId="{F38336B5-48C3-4FB1-B0E2-7A36F6424ADA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sz="1600" b="1" noProof="0" dirty="0" smtClean="0">
              <a:solidFill>
                <a:schemeClr val="tx1"/>
              </a:solidFill>
            </a:rPr>
            <a:t>CONTROL  MUNICIPAL  (proyectos urbanísticos y arquitectónicos )</a:t>
          </a:r>
          <a:endParaRPr lang="es-ES" sz="1600" dirty="0">
            <a:solidFill>
              <a:schemeClr val="tx1"/>
            </a:solidFill>
          </a:endParaRPr>
        </a:p>
      </dgm:t>
    </dgm:pt>
    <dgm:pt modelId="{2A5D346B-01AC-49AD-A846-4E5138B6B35B}" type="parTrans" cxnId="{D0208094-A97D-4AFF-BE47-26771D8AE531}">
      <dgm:prSet/>
      <dgm:spPr/>
      <dgm:t>
        <a:bodyPr/>
        <a:lstStyle/>
        <a:p>
          <a:endParaRPr lang="es-ES"/>
        </a:p>
      </dgm:t>
    </dgm:pt>
    <dgm:pt modelId="{57CB5E93-3509-4280-9DFB-ADE22785EE84}" type="sibTrans" cxnId="{D0208094-A97D-4AFF-BE47-26771D8AE531}">
      <dgm:prSet/>
      <dgm:spPr/>
      <dgm:t>
        <a:bodyPr/>
        <a:lstStyle/>
        <a:p>
          <a:endParaRPr lang="es-ES"/>
        </a:p>
      </dgm:t>
    </dgm:pt>
    <dgm:pt modelId="{0FC782BC-5F02-4C2F-8B1E-B28F0EC9401A}">
      <dgm:prSet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14 GADM contemplan la aprobación de planos, y 5 de ellos determinan en su ordenanza la aprobación de la modificación de planos (Manta Jaramijó, Portoviejo, </a:t>
          </a:r>
          <a:r>
            <a:rPr lang="es-ES" sz="1400" dirty="0" err="1" smtClean="0"/>
            <a:t>Chone</a:t>
          </a:r>
          <a:r>
            <a:rPr lang="es-ES" sz="1400" dirty="0" smtClean="0"/>
            <a:t> y Rocafuerte).</a:t>
          </a:r>
          <a:endParaRPr lang="es-ES" sz="1400" dirty="0"/>
        </a:p>
      </dgm:t>
    </dgm:pt>
    <dgm:pt modelId="{F30DF3D8-1559-4E4F-98C9-3AFDF528F560}" type="parTrans" cxnId="{0F418FCE-6371-43C1-9571-82FC8B647F7E}">
      <dgm:prSet/>
      <dgm:spPr/>
      <dgm:t>
        <a:bodyPr/>
        <a:lstStyle/>
        <a:p>
          <a:endParaRPr lang="es-ES"/>
        </a:p>
      </dgm:t>
    </dgm:pt>
    <dgm:pt modelId="{39564CCD-803F-4D76-A412-CD3ABA257118}" type="sibTrans" cxnId="{0F418FCE-6371-43C1-9571-82FC8B647F7E}">
      <dgm:prSet/>
      <dgm:spPr/>
      <dgm:t>
        <a:bodyPr/>
        <a:lstStyle/>
        <a:p>
          <a:endParaRPr lang="es-ES"/>
        </a:p>
      </dgm:t>
    </dgm:pt>
    <dgm:pt modelId="{FE7C2216-6008-4CD0-9665-A111590E415B}">
      <dgm:prSet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Exceptuando a Montecristi, todos los GADM expiden permisos de construcción mayor.</a:t>
          </a:r>
          <a:endParaRPr lang="es-ES" sz="1400" dirty="0"/>
        </a:p>
      </dgm:t>
    </dgm:pt>
    <dgm:pt modelId="{2058B0BB-B4C2-4495-9F06-6D388C704D59}" type="parTrans" cxnId="{3B1273B8-4E96-44F4-A604-A3367F5955C0}">
      <dgm:prSet/>
      <dgm:spPr/>
      <dgm:t>
        <a:bodyPr/>
        <a:lstStyle/>
        <a:p>
          <a:endParaRPr lang="es-ES"/>
        </a:p>
      </dgm:t>
    </dgm:pt>
    <dgm:pt modelId="{FD150B68-61D3-4AD3-A859-89A359ED71E7}" type="sibTrans" cxnId="{3B1273B8-4E96-44F4-A604-A3367F5955C0}">
      <dgm:prSet/>
      <dgm:spPr/>
      <dgm:t>
        <a:bodyPr/>
        <a:lstStyle/>
        <a:p>
          <a:endParaRPr lang="es-ES"/>
        </a:p>
      </dgm:t>
    </dgm:pt>
    <dgm:pt modelId="{6D86311C-81DA-4508-A4E5-1E965906821F}">
      <dgm:prSet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El 50% de GADM ha incluido en sus ordenanzas la aprobación de lotizaciones y/o asentamientos urbanos de hecho; de ellos, sólo </a:t>
          </a:r>
          <a:r>
            <a:rPr lang="es-ES" sz="1400" dirty="0" err="1" smtClean="0"/>
            <a:t>Muisne</a:t>
          </a:r>
          <a:r>
            <a:rPr lang="es-ES" sz="1400" dirty="0" smtClean="0"/>
            <a:t> otorga permisos para formación de nuevos barrios.</a:t>
          </a:r>
        </a:p>
      </dgm:t>
    </dgm:pt>
    <dgm:pt modelId="{76535E5A-3B0F-4338-B0C4-C4FCA077F538}" type="parTrans" cxnId="{B2C0F00A-E19B-48CC-ADAB-E7DCE96CD822}">
      <dgm:prSet/>
      <dgm:spPr/>
      <dgm:t>
        <a:bodyPr/>
        <a:lstStyle/>
        <a:p>
          <a:endParaRPr lang="es-ES"/>
        </a:p>
      </dgm:t>
    </dgm:pt>
    <dgm:pt modelId="{69D2656C-9EC2-4413-BA1C-C8FF80087CBD}" type="sibTrans" cxnId="{B2C0F00A-E19B-48CC-ADAB-E7DCE96CD822}">
      <dgm:prSet/>
      <dgm:spPr/>
      <dgm:t>
        <a:bodyPr/>
        <a:lstStyle/>
        <a:p>
          <a:endParaRPr lang="es-ES"/>
        </a:p>
      </dgm:t>
    </dgm:pt>
    <dgm:pt modelId="{D2BC73D4-216B-4515-84E0-E5DDD5801DB5}">
      <dgm:prSet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En 8 GADM se realizan procesos de fraccionamiento y reestructuración urbana.</a:t>
          </a:r>
        </a:p>
      </dgm:t>
    </dgm:pt>
    <dgm:pt modelId="{2A2F9F56-3A79-42A0-9B08-595555CBC391}" type="parTrans" cxnId="{2F9BFC66-36EB-433E-A40F-AE46B0C76C34}">
      <dgm:prSet/>
      <dgm:spPr/>
      <dgm:t>
        <a:bodyPr/>
        <a:lstStyle/>
        <a:p>
          <a:endParaRPr lang="es-ES"/>
        </a:p>
      </dgm:t>
    </dgm:pt>
    <dgm:pt modelId="{443BD9C6-2C7D-493C-845E-4141FE0E2B5B}" type="sibTrans" cxnId="{2F9BFC66-36EB-433E-A40F-AE46B0C76C34}">
      <dgm:prSet/>
      <dgm:spPr/>
      <dgm:t>
        <a:bodyPr/>
        <a:lstStyle/>
        <a:p>
          <a:endParaRPr lang="es-ES"/>
        </a:p>
      </dgm:t>
    </dgm:pt>
    <dgm:pt modelId="{848D5A9F-E9C2-4493-AAD8-D6A163C8E3FC}">
      <dgm:prSet phldrT="[Texto]"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Rocafuerte Portoviejo determinan normas de construcción.</a:t>
          </a:r>
          <a:endParaRPr lang="es-ES" sz="1400" dirty="0"/>
        </a:p>
      </dgm:t>
    </dgm:pt>
    <dgm:pt modelId="{EDC5F884-7F04-4F64-BACF-6E0CF9FEBAA3}" type="parTrans" cxnId="{86AEAFDE-A033-4B43-8A9D-1CCF7368DE0F}">
      <dgm:prSet/>
      <dgm:spPr/>
      <dgm:t>
        <a:bodyPr/>
        <a:lstStyle/>
        <a:p>
          <a:endParaRPr lang="es-ES"/>
        </a:p>
      </dgm:t>
    </dgm:pt>
    <dgm:pt modelId="{1B71DFFB-EC9C-4FA3-B485-5DA269457118}" type="sibTrans" cxnId="{86AEAFDE-A033-4B43-8A9D-1CCF7368DE0F}">
      <dgm:prSet/>
      <dgm:spPr/>
      <dgm:t>
        <a:bodyPr/>
        <a:lstStyle/>
        <a:p>
          <a:endParaRPr lang="es-ES"/>
        </a:p>
      </dgm:t>
    </dgm:pt>
    <dgm:pt modelId="{07135B67-15D2-4F2A-9A32-F2D58F4809A5}">
      <dgm:prSet phldrT="[Texto]"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Existen regulaciones sobre temas de vivienda de interés social en Rocafuerte, Manta  Portoviejo y Jaramijó.</a:t>
          </a:r>
          <a:endParaRPr lang="es-ES" sz="1400" dirty="0"/>
        </a:p>
      </dgm:t>
    </dgm:pt>
    <dgm:pt modelId="{F44E1821-FF7C-45A8-BEC9-A75FB519973F}" type="parTrans" cxnId="{9F8E1324-12C2-4F11-B861-EEC9C7FF8B45}">
      <dgm:prSet/>
      <dgm:spPr/>
      <dgm:t>
        <a:bodyPr/>
        <a:lstStyle/>
        <a:p>
          <a:endParaRPr lang="es-ES"/>
        </a:p>
      </dgm:t>
    </dgm:pt>
    <dgm:pt modelId="{773705DD-8234-40D5-ABDE-9E815E7939BE}" type="sibTrans" cxnId="{9F8E1324-12C2-4F11-B861-EEC9C7FF8B45}">
      <dgm:prSet/>
      <dgm:spPr/>
      <dgm:t>
        <a:bodyPr/>
        <a:lstStyle/>
        <a:p>
          <a:endParaRPr lang="es-ES"/>
        </a:p>
      </dgm:t>
    </dgm:pt>
    <dgm:pt modelId="{38822399-B07B-4263-8D03-57F73CCD849A}">
      <dgm:prSet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6 de los 14 GADM han regulado sus trámites de propiedad horizontal (San Vicente, Sucre, Portoviejo, Rocafuerte, Santo Domingo y La Concordia).</a:t>
          </a:r>
          <a:endParaRPr lang="es-ES" sz="1400" dirty="0"/>
        </a:p>
      </dgm:t>
    </dgm:pt>
    <dgm:pt modelId="{A9FF4A87-331B-4D51-9E88-D0600EBAB933}" type="parTrans" cxnId="{4ABBE348-F368-463A-9545-8D5093BCE6AA}">
      <dgm:prSet/>
      <dgm:spPr/>
      <dgm:t>
        <a:bodyPr/>
        <a:lstStyle/>
        <a:p>
          <a:endParaRPr lang="es-ES"/>
        </a:p>
      </dgm:t>
    </dgm:pt>
    <dgm:pt modelId="{E597FE27-C0F8-4E13-989F-DA5B9DE87E3E}" type="sibTrans" cxnId="{4ABBE348-F368-463A-9545-8D5093BCE6AA}">
      <dgm:prSet/>
      <dgm:spPr/>
      <dgm:t>
        <a:bodyPr/>
        <a:lstStyle/>
        <a:p>
          <a:endParaRPr lang="es-ES"/>
        </a:p>
      </dgm:t>
    </dgm:pt>
    <dgm:pt modelId="{897BE859-C30D-46AB-81CB-79D4DA5E3C48}">
      <dgm:prSet custT="1"/>
      <dgm:spPr>
        <a:noFill/>
        <a:ln>
          <a:solidFill>
            <a:schemeClr val="tx2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es-ES" sz="1400" dirty="0" smtClean="0"/>
            <a:t>9 GADM (Montecristi, Portoviejo, Jama, Sucre, Bolívar, </a:t>
          </a:r>
          <a:r>
            <a:rPr lang="es-ES" sz="1400" dirty="0" err="1" smtClean="0"/>
            <a:t>Chone</a:t>
          </a:r>
          <a:r>
            <a:rPr lang="es-ES" sz="1400" dirty="0" smtClean="0"/>
            <a:t>, Rocafuerte, Santo Domingo y La Concordia) autorizan la ocupación de la vía con materiales de construcción.</a:t>
          </a:r>
          <a:endParaRPr lang="es-ES" sz="1400" dirty="0"/>
        </a:p>
      </dgm:t>
    </dgm:pt>
    <dgm:pt modelId="{B4805418-6646-4D5B-9E52-95471D32141B}" type="parTrans" cxnId="{30FF5D11-C32F-4601-BAE3-27DBA832DE37}">
      <dgm:prSet/>
      <dgm:spPr/>
      <dgm:t>
        <a:bodyPr/>
        <a:lstStyle/>
        <a:p>
          <a:endParaRPr lang="es-ES"/>
        </a:p>
      </dgm:t>
    </dgm:pt>
    <dgm:pt modelId="{D9C2316B-4B4A-453F-9DE5-13B3E80459F9}" type="sibTrans" cxnId="{30FF5D11-C32F-4601-BAE3-27DBA832DE37}">
      <dgm:prSet/>
      <dgm:spPr/>
      <dgm:t>
        <a:bodyPr/>
        <a:lstStyle/>
        <a:p>
          <a:endParaRPr lang="es-ES"/>
        </a:p>
      </dgm:t>
    </dgm:pt>
    <dgm:pt modelId="{3E178A40-4190-4A8A-90A6-CCB1CEB61E9B}" type="pres">
      <dgm:prSet presAssocID="{6F9CA8E0-70BC-4B98-A1AD-2504E7FBF5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A4FD79-874D-47BA-A206-6E823B08AC19}" type="pres">
      <dgm:prSet presAssocID="{14D4BDFB-7E7A-4C8B-A4D7-22849076CF35}" presName="linNode" presStyleCnt="0"/>
      <dgm:spPr/>
    </dgm:pt>
    <dgm:pt modelId="{F82CCF45-6D54-4085-AF3D-D6FB74199515}" type="pres">
      <dgm:prSet presAssocID="{14D4BDFB-7E7A-4C8B-A4D7-22849076CF35}" presName="parentText" presStyleLbl="node1" presStyleIdx="0" presStyleCnt="3" custScaleX="68595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381B0-1C90-48BD-9EF6-EAC62DDB21F6}" type="pres">
      <dgm:prSet presAssocID="{14D4BDFB-7E7A-4C8B-A4D7-22849076CF35}" presName="descendantText" presStyleLbl="alignAccFollowNode1" presStyleIdx="0" presStyleCnt="3" custScaleX="106697" custScaleY="1274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058566E-D8CD-4022-A638-76F4BCD6D598}" type="pres">
      <dgm:prSet presAssocID="{869AE954-2B26-44E3-9AAE-D20D2B5FDFA1}" presName="sp" presStyleCnt="0"/>
      <dgm:spPr/>
    </dgm:pt>
    <dgm:pt modelId="{ABCB39DA-2877-4A8F-BFF9-849B79B1D90A}" type="pres">
      <dgm:prSet presAssocID="{EA78D175-C432-42B0-B130-28D69866C25D}" presName="linNode" presStyleCnt="0"/>
      <dgm:spPr/>
    </dgm:pt>
    <dgm:pt modelId="{7668C83F-D88B-4EF1-B163-54718F72FB5D}" type="pres">
      <dgm:prSet presAssocID="{EA78D175-C432-42B0-B130-28D69866C25D}" presName="parentText" presStyleLbl="node1" presStyleIdx="1" presStyleCnt="3" custScaleX="68595" custScaleY="1413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63E69-6E0B-4247-81A9-9ACF777FDDAB}" type="pres">
      <dgm:prSet presAssocID="{EA78D175-C432-42B0-B130-28D69866C25D}" presName="descendantText" presStyleLbl="alignAccFollowNode1" presStyleIdx="1" presStyleCnt="3" custScaleX="106697" custScaleY="15522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0BAFB3F-78F9-411E-9209-7236450039F5}" type="pres">
      <dgm:prSet presAssocID="{86025225-232A-4AAE-AC74-ED20998268F7}" presName="sp" presStyleCnt="0"/>
      <dgm:spPr/>
    </dgm:pt>
    <dgm:pt modelId="{CC9E147E-907D-4780-A5F2-9B871764BFC2}" type="pres">
      <dgm:prSet presAssocID="{F38336B5-48C3-4FB1-B0E2-7A36F6424ADA}" presName="linNode" presStyleCnt="0"/>
      <dgm:spPr/>
    </dgm:pt>
    <dgm:pt modelId="{86A9A29A-AF82-49BB-B4C3-02BDECD8AF13}" type="pres">
      <dgm:prSet presAssocID="{F38336B5-48C3-4FB1-B0E2-7A36F6424ADA}" presName="parentText" presStyleLbl="node1" presStyleIdx="2" presStyleCnt="3" custScaleX="6859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54F2D-A0C3-4C61-B1C9-5C858B4C6768}" type="pres">
      <dgm:prSet presAssocID="{F38336B5-48C3-4FB1-B0E2-7A36F6424ADA}" presName="descendantText" presStyleLbl="alignAccFollowNode1" presStyleIdx="2" presStyleCnt="3" custScaleX="1066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BD65E008-8699-4392-96F2-05E6640FB2F7}" type="presOf" srcId="{6D86311C-81DA-4508-A4E5-1E965906821F}" destId="{CDA63E69-6E0B-4247-81A9-9ACF777FDDAB}" srcOrd="0" destOrd="2" presId="urn:microsoft.com/office/officeart/2005/8/layout/vList5"/>
    <dgm:cxn modelId="{2AAD738A-721A-4844-95B9-5FA4299F4F53}" type="presOf" srcId="{15CC85AC-718B-4097-A4C7-57D9D5C1D198}" destId="{DB7381B0-1C90-48BD-9EF6-EAC62DDB21F6}" srcOrd="0" destOrd="0" presId="urn:microsoft.com/office/officeart/2005/8/layout/vList5"/>
    <dgm:cxn modelId="{B7C0F575-241B-4B42-84B5-3CD03016ADC5}" type="presOf" srcId="{0FC782BC-5F02-4C2F-8B1E-B28F0EC9401A}" destId="{CDA63E69-6E0B-4247-81A9-9ACF777FDDAB}" srcOrd="0" destOrd="0" presId="urn:microsoft.com/office/officeart/2005/8/layout/vList5"/>
    <dgm:cxn modelId="{891A5737-C808-4926-9E25-345E37C50E11}" type="presOf" srcId="{EA78D175-C432-42B0-B130-28D69866C25D}" destId="{7668C83F-D88B-4EF1-B163-54718F72FB5D}" srcOrd="0" destOrd="0" presId="urn:microsoft.com/office/officeart/2005/8/layout/vList5"/>
    <dgm:cxn modelId="{0DC58641-FD02-485D-99A0-2EE873C684F1}" type="presOf" srcId="{FE7C2216-6008-4CD0-9665-A111590E415B}" destId="{FF154F2D-A0C3-4C61-B1C9-5C858B4C6768}" srcOrd="0" destOrd="0" presId="urn:microsoft.com/office/officeart/2005/8/layout/vList5"/>
    <dgm:cxn modelId="{259B092F-D8B8-498F-B6C0-E9FDCE464CB6}" type="presOf" srcId="{897BE859-C30D-46AB-81CB-79D4DA5E3C48}" destId="{FF154F2D-A0C3-4C61-B1C9-5C858B4C6768}" srcOrd="0" destOrd="1" presId="urn:microsoft.com/office/officeart/2005/8/layout/vList5"/>
    <dgm:cxn modelId="{71B86E61-2C11-47C4-A8DA-1A4636E7896C}" type="presOf" srcId="{6F9CA8E0-70BC-4B98-A1AD-2504E7FBF54D}" destId="{3E178A40-4190-4A8A-90A6-CCB1CEB61E9B}" srcOrd="0" destOrd="0" presId="urn:microsoft.com/office/officeart/2005/8/layout/vList5"/>
    <dgm:cxn modelId="{86AEAFDE-A033-4B43-8A9D-1CCF7368DE0F}" srcId="{14D4BDFB-7E7A-4C8B-A4D7-22849076CF35}" destId="{848D5A9F-E9C2-4493-AAD8-D6A163C8E3FC}" srcOrd="1" destOrd="0" parTransId="{EDC5F884-7F04-4F64-BACF-6E0CF9FEBAA3}" sibTransId="{1B71DFFB-EC9C-4FA3-B485-5DA269457118}"/>
    <dgm:cxn modelId="{2F9BFC66-36EB-433E-A40F-AE46B0C76C34}" srcId="{EA78D175-C432-42B0-B130-28D69866C25D}" destId="{D2BC73D4-216B-4515-84E0-E5DDD5801DB5}" srcOrd="3" destOrd="0" parTransId="{2A2F9F56-3A79-42A0-9B08-595555CBC391}" sibTransId="{443BD9C6-2C7D-493C-845E-4141FE0E2B5B}"/>
    <dgm:cxn modelId="{5009D73B-FF1C-4B59-B0AB-EF66357BFAD2}" type="presOf" srcId="{848D5A9F-E9C2-4493-AAD8-D6A163C8E3FC}" destId="{DB7381B0-1C90-48BD-9EF6-EAC62DDB21F6}" srcOrd="0" destOrd="1" presId="urn:microsoft.com/office/officeart/2005/8/layout/vList5"/>
    <dgm:cxn modelId="{3C2F0AF1-504C-471A-B0E8-5FC1CED2242E}" type="presOf" srcId="{38822399-B07B-4263-8D03-57F73CCD849A}" destId="{CDA63E69-6E0B-4247-81A9-9ACF777FDDAB}" srcOrd="0" destOrd="1" presId="urn:microsoft.com/office/officeart/2005/8/layout/vList5"/>
    <dgm:cxn modelId="{0F418FCE-6371-43C1-9571-82FC8B647F7E}" srcId="{EA78D175-C432-42B0-B130-28D69866C25D}" destId="{0FC782BC-5F02-4C2F-8B1E-B28F0EC9401A}" srcOrd="0" destOrd="0" parTransId="{F30DF3D8-1559-4E4F-98C9-3AFDF528F560}" sibTransId="{39564CCD-803F-4D76-A412-CD3ABA257118}"/>
    <dgm:cxn modelId="{775C440B-A33F-4215-BA9E-253F842EF17A}" srcId="{14D4BDFB-7E7A-4C8B-A4D7-22849076CF35}" destId="{15CC85AC-718B-4097-A4C7-57D9D5C1D198}" srcOrd="0" destOrd="0" parTransId="{34C16C46-DED6-4DFD-B3A0-228025E99071}" sibTransId="{32EB5A19-C96E-4377-8864-139DDAD63B79}"/>
    <dgm:cxn modelId="{9F8E1324-12C2-4F11-B861-EEC9C7FF8B45}" srcId="{14D4BDFB-7E7A-4C8B-A4D7-22849076CF35}" destId="{07135B67-15D2-4F2A-9A32-F2D58F4809A5}" srcOrd="2" destOrd="0" parTransId="{F44E1821-FF7C-45A8-BEC9-A75FB519973F}" sibTransId="{773705DD-8234-40D5-ABDE-9E815E7939BE}"/>
    <dgm:cxn modelId="{F46F640D-B6E9-4FC6-AC36-C8EEAD1963A2}" type="presOf" srcId="{07135B67-15D2-4F2A-9A32-F2D58F4809A5}" destId="{DB7381B0-1C90-48BD-9EF6-EAC62DDB21F6}" srcOrd="0" destOrd="2" presId="urn:microsoft.com/office/officeart/2005/8/layout/vList5"/>
    <dgm:cxn modelId="{F4139862-3EB0-402A-A720-D0B9252D66DC}" type="presOf" srcId="{F38336B5-48C3-4FB1-B0E2-7A36F6424ADA}" destId="{86A9A29A-AF82-49BB-B4C3-02BDECD8AF13}" srcOrd="0" destOrd="0" presId="urn:microsoft.com/office/officeart/2005/8/layout/vList5"/>
    <dgm:cxn modelId="{483FD808-948A-42F0-9D67-A01D32254F78}" srcId="{6F9CA8E0-70BC-4B98-A1AD-2504E7FBF54D}" destId="{EA78D175-C432-42B0-B130-28D69866C25D}" srcOrd="1" destOrd="0" parTransId="{75FB6D81-DB0A-4E10-A026-99049E06C542}" sibTransId="{86025225-232A-4AAE-AC74-ED20998268F7}"/>
    <dgm:cxn modelId="{3B1273B8-4E96-44F4-A604-A3367F5955C0}" srcId="{F38336B5-48C3-4FB1-B0E2-7A36F6424ADA}" destId="{FE7C2216-6008-4CD0-9665-A111590E415B}" srcOrd="0" destOrd="0" parTransId="{2058B0BB-B4C2-4495-9F06-6D388C704D59}" sibTransId="{FD150B68-61D3-4AD3-A859-89A359ED71E7}"/>
    <dgm:cxn modelId="{EBCAC347-1E0A-44AC-A2FB-9E2740FE06F8}" type="presOf" srcId="{14D4BDFB-7E7A-4C8B-A4D7-22849076CF35}" destId="{F82CCF45-6D54-4085-AF3D-D6FB74199515}" srcOrd="0" destOrd="0" presId="urn:microsoft.com/office/officeart/2005/8/layout/vList5"/>
    <dgm:cxn modelId="{4ABBE348-F368-463A-9545-8D5093BCE6AA}" srcId="{EA78D175-C432-42B0-B130-28D69866C25D}" destId="{38822399-B07B-4263-8D03-57F73CCD849A}" srcOrd="1" destOrd="0" parTransId="{A9FF4A87-331B-4D51-9E88-D0600EBAB933}" sibTransId="{E597FE27-C0F8-4E13-989F-DA5B9DE87E3E}"/>
    <dgm:cxn modelId="{D0208094-A97D-4AFF-BE47-26771D8AE531}" srcId="{6F9CA8E0-70BC-4B98-A1AD-2504E7FBF54D}" destId="{F38336B5-48C3-4FB1-B0E2-7A36F6424ADA}" srcOrd="2" destOrd="0" parTransId="{2A5D346B-01AC-49AD-A846-4E5138B6B35B}" sibTransId="{57CB5E93-3509-4280-9DFB-ADE22785EE84}"/>
    <dgm:cxn modelId="{B2C0F00A-E19B-48CC-ADAB-E7DCE96CD822}" srcId="{EA78D175-C432-42B0-B130-28D69866C25D}" destId="{6D86311C-81DA-4508-A4E5-1E965906821F}" srcOrd="2" destOrd="0" parTransId="{76535E5A-3B0F-4338-B0C4-C4FCA077F538}" sibTransId="{69D2656C-9EC2-4413-BA1C-C8FF80087CBD}"/>
    <dgm:cxn modelId="{600199A0-E00C-4ED8-A411-CDBD3A0C7E31}" srcId="{6F9CA8E0-70BC-4B98-A1AD-2504E7FBF54D}" destId="{14D4BDFB-7E7A-4C8B-A4D7-22849076CF35}" srcOrd="0" destOrd="0" parTransId="{4F54885E-CE8B-4C00-ACFC-3A63D71B576C}" sibTransId="{869AE954-2B26-44E3-9AAE-D20D2B5FDFA1}"/>
    <dgm:cxn modelId="{30FF5D11-C32F-4601-BAE3-27DBA832DE37}" srcId="{F38336B5-48C3-4FB1-B0E2-7A36F6424ADA}" destId="{897BE859-C30D-46AB-81CB-79D4DA5E3C48}" srcOrd="1" destOrd="0" parTransId="{B4805418-6646-4D5B-9E52-95471D32141B}" sibTransId="{D9C2316B-4B4A-453F-9DE5-13B3E80459F9}"/>
    <dgm:cxn modelId="{6014BB45-FB44-4F74-97E5-890002184397}" type="presOf" srcId="{D2BC73D4-216B-4515-84E0-E5DDD5801DB5}" destId="{CDA63E69-6E0B-4247-81A9-9ACF777FDDAB}" srcOrd="0" destOrd="3" presId="urn:microsoft.com/office/officeart/2005/8/layout/vList5"/>
    <dgm:cxn modelId="{E1FE09E2-4F4B-4F7E-B988-87621D5A54F6}" type="presParOf" srcId="{3E178A40-4190-4A8A-90A6-CCB1CEB61E9B}" destId="{02A4FD79-874D-47BA-A206-6E823B08AC19}" srcOrd="0" destOrd="0" presId="urn:microsoft.com/office/officeart/2005/8/layout/vList5"/>
    <dgm:cxn modelId="{98991C1F-A28E-4530-AF43-0E615712F7F3}" type="presParOf" srcId="{02A4FD79-874D-47BA-A206-6E823B08AC19}" destId="{F82CCF45-6D54-4085-AF3D-D6FB74199515}" srcOrd="0" destOrd="0" presId="urn:microsoft.com/office/officeart/2005/8/layout/vList5"/>
    <dgm:cxn modelId="{1C80368D-06FB-4C84-8849-5DB9CD93292F}" type="presParOf" srcId="{02A4FD79-874D-47BA-A206-6E823B08AC19}" destId="{DB7381B0-1C90-48BD-9EF6-EAC62DDB21F6}" srcOrd="1" destOrd="0" presId="urn:microsoft.com/office/officeart/2005/8/layout/vList5"/>
    <dgm:cxn modelId="{65942B7C-11DC-4F72-9B3F-113DDB9F1CAE}" type="presParOf" srcId="{3E178A40-4190-4A8A-90A6-CCB1CEB61E9B}" destId="{7058566E-D8CD-4022-A638-76F4BCD6D598}" srcOrd="1" destOrd="0" presId="urn:microsoft.com/office/officeart/2005/8/layout/vList5"/>
    <dgm:cxn modelId="{8D8CA709-D1C8-480A-8A17-EF35C7641DF9}" type="presParOf" srcId="{3E178A40-4190-4A8A-90A6-CCB1CEB61E9B}" destId="{ABCB39DA-2877-4A8F-BFF9-849B79B1D90A}" srcOrd="2" destOrd="0" presId="urn:microsoft.com/office/officeart/2005/8/layout/vList5"/>
    <dgm:cxn modelId="{6BEFEF03-E4F7-4087-8B7B-6B6EC1A6BD85}" type="presParOf" srcId="{ABCB39DA-2877-4A8F-BFF9-849B79B1D90A}" destId="{7668C83F-D88B-4EF1-B163-54718F72FB5D}" srcOrd="0" destOrd="0" presId="urn:microsoft.com/office/officeart/2005/8/layout/vList5"/>
    <dgm:cxn modelId="{3D926C3D-ABC3-40D4-8A27-B5036425AAE5}" type="presParOf" srcId="{ABCB39DA-2877-4A8F-BFF9-849B79B1D90A}" destId="{CDA63E69-6E0B-4247-81A9-9ACF777FDDAB}" srcOrd="1" destOrd="0" presId="urn:microsoft.com/office/officeart/2005/8/layout/vList5"/>
    <dgm:cxn modelId="{B955B84F-D660-4619-8B9A-F2A6266F1E60}" type="presParOf" srcId="{3E178A40-4190-4A8A-90A6-CCB1CEB61E9B}" destId="{40BAFB3F-78F9-411E-9209-7236450039F5}" srcOrd="3" destOrd="0" presId="urn:microsoft.com/office/officeart/2005/8/layout/vList5"/>
    <dgm:cxn modelId="{235B8E2C-934F-4709-B8D8-B0BB5C9C705C}" type="presParOf" srcId="{3E178A40-4190-4A8A-90A6-CCB1CEB61E9B}" destId="{CC9E147E-907D-4780-A5F2-9B871764BFC2}" srcOrd="4" destOrd="0" presId="urn:microsoft.com/office/officeart/2005/8/layout/vList5"/>
    <dgm:cxn modelId="{9D3B5AA2-C47F-4B57-BEC2-1CC294CA29E0}" type="presParOf" srcId="{CC9E147E-907D-4780-A5F2-9B871764BFC2}" destId="{86A9A29A-AF82-49BB-B4C3-02BDECD8AF13}" srcOrd="0" destOrd="0" presId="urn:microsoft.com/office/officeart/2005/8/layout/vList5"/>
    <dgm:cxn modelId="{B8CBB357-D376-4CDB-BB7C-12709B47F8AC}" type="presParOf" srcId="{CC9E147E-907D-4780-A5F2-9B871764BFC2}" destId="{FF154F2D-A0C3-4C61-B1C9-5C858B4C67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4AAB14-4F3B-4393-BD1A-C79FD716E8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5973AB-E6CC-4C60-9D23-AEEC65AF5867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Diagnóstico</a:t>
          </a:r>
          <a:endParaRPr lang="es-EC" dirty="0">
            <a:solidFill>
              <a:schemeClr val="tx1"/>
            </a:solidFill>
          </a:endParaRPr>
        </a:p>
      </dgm:t>
    </dgm:pt>
    <dgm:pt modelId="{485F6504-4337-4720-B8BE-E56FE21D7396}" type="parTrans" cxnId="{1BF9C7AA-811F-45AA-907A-53B215121C10}">
      <dgm:prSet/>
      <dgm:spPr/>
      <dgm:t>
        <a:bodyPr/>
        <a:lstStyle/>
        <a:p>
          <a:endParaRPr lang="es-EC"/>
        </a:p>
      </dgm:t>
    </dgm:pt>
    <dgm:pt modelId="{22A62CFF-911E-4841-AEA2-182B58755AFF}" type="sibTrans" cxnId="{1BF9C7AA-811F-45AA-907A-53B215121C10}">
      <dgm:prSet/>
      <dgm:spPr/>
      <dgm:t>
        <a:bodyPr/>
        <a:lstStyle/>
        <a:p>
          <a:endParaRPr lang="es-EC"/>
        </a:p>
      </dgm:t>
    </dgm:pt>
    <dgm:pt modelId="{DAB5ECEB-3BB5-49A7-9CFC-1085E685793E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Visión de desarrollo: objetivos + ordenamiento territorial</a:t>
          </a:r>
          <a:endParaRPr lang="es-EC" dirty="0">
            <a:solidFill>
              <a:schemeClr val="tx1"/>
            </a:solidFill>
          </a:endParaRPr>
        </a:p>
      </dgm:t>
    </dgm:pt>
    <dgm:pt modelId="{206F178D-9CAD-4C0C-ABF0-3AA2F5A49085}" type="parTrans" cxnId="{C541CFD2-6959-43C0-A70C-049DDD9B90CF}">
      <dgm:prSet/>
      <dgm:spPr/>
      <dgm:t>
        <a:bodyPr/>
        <a:lstStyle/>
        <a:p>
          <a:endParaRPr lang="es-EC"/>
        </a:p>
      </dgm:t>
    </dgm:pt>
    <dgm:pt modelId="{17A266AE-8DA5-4007-B50F-40C4AD87D926}" type="sibTrans" cxnId="{C541CFD2-6959-43C0-A70C-049DDD9B90CF}">
      <dgm:prSet/>
      <dgm:spPr/>
      <dgm:t>
        <a:bodyPr/>
        <a:lstStyle/>
        <a:p>
          <a:endParaRPr lang="es-EC"/>
        </a:p>
      </dgm:t>
    </dgm:pt>
    <dgm:pt modelId="{84BED553-2DD9-4A28-8E85-8924BA522152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Modelo de gestión En lo municipal – metropolitano se suma</a:t>
          </a:r>
          <a:endParaRPr lang="es-EC" dirty="0">
            <a:solidFill>
              <a:schemeClr val="tx1"/>
            </a:solidFill>
          </a:endParaRPr>
        </a:p>
      </dgm:t>
    </dgm:pt>
    <dgm:pt modelId="{F303C105-4BCE-4BA5-913D-12C5ED5A4931}" type="parTrans" cxnId="{7336A2B2-14FF-4604-9647-26D83BB8066D}">
      <dgm:prSet/>
      <dgm:spPr/>
      <dgm:t>
        <a:bodyPr/>
        <a:lstStyle/>
        <a:p>
          <a:endParaRPr lang="es-EC"/>
        </a:p>
      </dgm:t>
    </dgm:pt>
    <dgm:pt modelId="{9B5AA86E-7FD4-4244-B63B-BBD4702BD8E1}" type="sibTrans" cxnId="{7336A2B2-14FF-4604-9647-26D83BB8066D}">
      <dgm:prSet/>
      <dgm:spPr/>
      <dgm:t>
        <a:bodyPr/>
        <a:lstStyle/>
        <a:p>
          <a:endParaRPr lang="es-EC"/>
        </a:p>
      </dgm:t>
    </dgm:pt>
    <dgm:pt modelId="{5CF89898-CE0E-4975-BB7F-2DDD6A4C5F47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Plan de uso y gestión de suelo</a:t>
          </a:r>
          <a:endParaRPr lang="es-EC" dirty="0">
            <a:solidFill>
              <a:schemeClr val="tx1"/>
            </a:solidFill>
          </a:endParaRPr>
        </a:p>
      </dgm:t>
    </dgm:pt>
    <dgm:pt modelId="{51C89683-EE10-4D66-BFD4-63CEE3174134}" type="parTrans" cxnId="{544D07C1-467E-4DA8-990B-83F1C7CFF259}">
      <dgm:prSet/>
      <dgm:spPr/>
      <dgm:t>
        <a:bodyPr/>
        <a:lstStyle/>
        <a:p>
          <a:endParaRPr lang="es-EC"/>
        </a:p>
      </dgm:t>
    </dgm:pt>
    <dgm:pt modelId="{C94857FB-FCD0-4EDE-BA4C-641FCA451E70}" type="sibTrans" cxnId="{544D07C1-467E-4DA8-990B-83F1C7CFF259}">
      <dgm:prSet/>
      <dgm:spPr/>
      <dgm:t>
        <a:bodyPr/>
        <a:lstStyle/>
        <a:p>
          <a:endParaRPr lang="es-EC"/>
        </a:p>
      </dgm:t>
    </dgm:pt>
    <dgm:pt modelId="{62A02314-2B32-40DD-BE50-C604C4235A0E}" type="pres">
      <dgm:prSet presAssocID="{324AAB14-4F3B-4393-BD1A-C79FD716E8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D90F99-9DFB-4B49-BA47-5BC2408C307D}" type="pres">
      <dgm:prSet presAssocID="{324AAB14-4F3B-4393-BD1A-C79FD716E8E2}" presName="Name1" presStyleCnt="0"/>
      <dgm:spPr/>
    </dgm:pt>
    <dgm:pt modelId="{940B81FE-587B-4BF0-98AB-7E9399F6A8FD}" type="pres">
      <dgm:prSet presAssocID="{324AAB14-4F3B-4393-BD1A-C79FD716E8E2}" presName="cycle" presStyleCnt="0"/>
      <dgm:spPr/>
    </dgm:pt>
    <dgm:pt modelId="{101BD82A-DB85-45A3-8A51-EB69A19D24E9}" type="pres">
      <dgm:prSet presAssocID="{324AAB14-4F3B-4393-BD1A-C79FD716E8E2}" presName="srcNode" presStyleLbl="node1" presStyleIdx="0" presStyleCnt="4"/>
      <dgm:spPr/>
    </dgm:pt>
    <dgm:pt modelId="{DDA9394A-3934-4415-A857-4FD65DA0A2A2}" type="pres">
      <dgm:prSet presAssocID="{324AAB14-4F3B-4393-BD1A-C79FD716E8E2}" presName="conn" presStyleLbl="parChTrans1D2" presStyleIdx="0" presStyleCnt="1"/>
      <dgm:spPr/>
      <dgm:t>
        <a:bodyPr/>
        <a:lstStyle/>
        <a:p>
          <a:endParaRPr lang="en-US"/>
        </a:p>
      </dgm:t>
    </dgm:pt>
    <dgm:pt modelId="{FB445FEE-E531-4A99-AF0D-279ECEB8B5FF}" type="pres">
      <dgm:prSet presAssocID="{324AAB14-4F3B-4393-BD1A-C79FD716E8E2}" presName="extraNode" presStyleLbl="node1" presStyleIdx="0" presStyleCnt="4"/>
      <dgm:spPr/>
    </dgm:pt>
    <dgm:pt modelId="{D0D88CEA-0656-4B61-9413-D263D2DAE609}" type="pres">
      <dgm:prSet presAssocID="{324AAB14-4F3B-4393-BD1A-C79FD716E8E2}" presName="dstNode" presStyleLbl="node1" presStyleIdx="0" presStyleCnt="4"/>
      <dgm:spPr/>
    </dgm:pt>
    <dgm:pt modelId="{088EA668-B4A4-4DA8-BD87-D29A698AA44D}" type="pres">
      <dgm:prSet presAssocID="{485973AB-E6CC-4C60-9D23-AEEC65AF5867}" presName="text_1" presStyleLbl="node1" presStyleIdx="0" presStyleCnt="4" custLinFactNeighborY="-11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D1B6E-1F27-4995-B372-D2E5BB5D349B}" type="pres">
      <dgm:prSet presAssocID="{485973AB-E6CC-4C60-9D23-AEEC65AF5867}" presName="accent_1" presStyleCnt="0"/>
      <dgm:spPr/>
    </dgm:pt>
    <dgm:pt modelId="{A0DA5AD9-7337-4379-A45C-E83FE1CD8D98}" type="pres">
      <dgm:prSet presAssocID="{485973AB-E6CC-4C60-9D23-AEEC65AF5867}" presName="accentRepeatNode" presStyleLbl="solidFgAcc1" presStyleIdx="0" presStyleCnt="4"/>
      <dgm:spPr/>
    </dgm:pt>
    <dgm:pt modelId="{858212FC-10F4-4C13-90C2-8AF7AE0E2A03}" type="pres">
      <dgm:prSet presAssocID="{DAB5ECEB-3BB5-49A7-9CFC-1085E685793E}" presName="text_2" presStyleLbl="node1" presStyleIdx="1" presStyleCnt="4" custLinFactNeighborY="-66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E75BDA-F330-43B1-8103-E2955F3843D2}" type="pres">
      <dgm:prSet presAssocID="{DAB5ECEB-3BB5-49A7-9CFC-1085E685793E}" presName="accent_2" presStyleCnt="0"/>
      <dgm:spPr/>
    </dgm:pt>
    <dgm:pt modelId="{53F07602-E3D5-48A4-9435-10B011AC4DC4}" type="pres">
      <dgm:prSet presAssocID="{DAB5ECEB-3BB5-49A7-9CFC-1085E685793E}" presName="accentRepeatNode" presStyleLbl="solidFgAcc1" presStyleIdx="1" presStyleCnt="4" custLinFactNeighborY="-10710"/>
      <dgm:spPr/>
    </dgm:pt>
    <dgm:pt modelId="{AEFF1975-81D3-47B4-A2F5-CAAD277FE110}" type="pres">
      <dgm:prSet presAssocID="{84BED553-2DD9-4A28-8E85-8924BA522152}" presName="text_3" presStyleLbl="node1" presStyleIdx="2" presStyleCnt="4" custLinFactNeighborY="-44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919481-41D7-4E8C-BE98-1A78C622A66C}" type="pres">
      <dgm:prSet presAssocID="{84BED553-2DD9-4A28-8E85-8924BA522152}" presName="accent_3" presStyleCnt="0"/>
      <dgm:spPr/>
    </dgm:pt>
    <dgm:pt modelId="{EE025E2F-65C6-43BD-A530-94CE6BB376E2}" type="pres">
      <dgm:prSet presAssocID="{84BED553-2DD9-4A28-8E85-8924BA522152}" presName="accentRepeatNode" presStyleLbl="solidFgAcc1" presStyleIdx="2" presStyleCnt="4"/>
      <dgm:spPr/>
    </dgm:pt>
    <dgm:pt modelId="{54AA0AB6-86A9-4B48-953C-4C88A363A42C}" type="pres">
      <dgm:prSet presAssocID="{5CF89898-CE0E-4975-BB7F-2DDD6A4C5F47}" presName="text_4" presStyleLbl="node1" presStyleIdx="3" presStyleCnt="4" custLinFactNeighborY="-66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4ED033-3C17-4D7E-BA6C-E26D1B20770D}" type="pres">
      <dgm:prSet presAssocID="{5CF89898-CE0E-4975-BB7F-2DDD6A4C5F47}" presName="accent_4" presStyleCnt="0"/>
      <dgm:spPr/>
    </dgm:pt>
    <dgm:pt modelId="{05C2B745-97BF-4911-8B38-3BA48179A95B}" type="pres">
      <dgm:prSet presAssocID="{5CF89898-CE0E-4975-BB7F-2DDD6A4C5F47}" presName="accentRepeatNode" presStyleLbl="solidFgAcc1" presStyleIdx="3" presStyleCnt="4"/>
      <dgm:spPr/>
    </dgm:pt>
  </dgm:ptLst>
  <dgm:cxnLst>
    <dgm:cxn modelId="{9CEFF305-FFE1-422E-8BA5-8273F93310DB}" type="presOf" srcId="{5CF89898-CE0E-4975-BB7F-2DDD6A4C5F47}" destId="{54AA0AB6-86A9-4B48-953C-4C88A363A42C}" srcOrd="0" destOrd="0" presId="urn:microsoft.com/office/officeart/2008/layout/VerticalCurvedList"/>
    <dgm:cxn modelId="{B0692F8F-1E59-4D16-872F-9FE1D2162B66}" type="presOf" srcId="{84BED553-2DD9-4A28-8E85-8924BA522152}" destId="{AEFF1975-81D3-47B4-A2F5-CAAD277FE110}" srcOrd="0" destOrd="0" presId="urn:microsoft.com/office/officeart/2008/layout/VerticalCurvedList"/>
    <dgm:cxn modelId="{7336A2B2-14FF-4604-9647-26D83BB8066D}" srcId="{324AAB14-4F3B-4393-BD1A-C79FD716E8E2}" destId="{84BED553-2DD9-4A28-8E85-8924BA522152}" srcOrd="2" destOrd="0" parTransId="{F303C105-4BCE-4BA5-913D-12C5ED5A4931}" sibTransId="{9B5AA86E-7FD4-4244-B63B-BBD4702BD8E1}"/>
    <dgm:cxn modelId="{442A4AEE-5296-41B6-A41F-E722EC3FCA62}" type="presOf" srcId="{22A62CFF-911E-4841-AEA2-182B58755AFF}" destId="{DDA9394A-3934-4415-A857-4FD65DA0A2A2}" srcOrd="0" destOrd="0" presId="urn:microsoft.com/office/officeart/2008/layout/VerticalCurvedList"/>
    <dgm:cxn modelId="{274BA58F-6523-4228-ADC8-4BDC74700141}" type="presOf" srcId="{324AAB14-4F3B-4393-BD1A-C79FD716E8E2}" destId="{62A02314-2B32-40DD-BE50-C604C4235A0E}" srcOrd="0" destOrd="0" presId="urn:microsoft.com/office/officeart/2008/layout/VerticalCurvedList"/>
    <dgm:cxn modelId="{81A44211-D2BB-4F5F-9525-EA7C10034645}" type="presOf" srcId="{485973AB-E6CC-4C60-9D23-AEEC65AF5867}" destId="{088EA668-B4A4-4DA8-BD87-D29A698AA44D}" srcOrd="0" destOrd="0" presId="urn:microsoft.com/office/officeart/2008/layout/VerticalCurvedList"/>
    <dgm:cxn modelId="{C541CFD2-6959-43C0-A70C-049DDD9B90CF}" srcId="{324AAB14-4F3B-4393-BD1A-C79FD716E8E2}" destId="{DAB5ECEB-3BB5-49A7-9CFC-1085E685793E}" srcOrd="1" destOrd="0" parTransId="{206F178D-9CAD-4C0C-ABF0-3AA2F5A49085}" sibTransId="{17A266AE-8DA5-4007-B50F-40C4AD87D926}"/>
    <dgm:cxn modelId="{544D07C1-467E-4DA8-990B-83F1C7CFF259}" srcId="{324AAB14-4F3B-4393-BD1A-C79FD716E8E2}" destId="{5CF89898-CE0E-4975-BB7F-2DDD6A4C5F47}" srcOrd="3" destOrd="0" parTransId="{51C89683-EE10-4D66-BFD4-63CEE3174134}" sibTransId="{C94857FB-FCD0-4EDE-BA4C-641FCA451E70}"/>
    <dgm:cxn modelId="{0B01358C-0DE8-4EF1-9B0B-5E1D26CCA77D}" type="presOf" srcId="{DAB5ECEB-3BB5-49A7-9CFC-1085E685793E}" destId="{858212FC-10F4-4C13-90C2-8AF7AE0E2A03}" srcOrd="0" destOrd="0" presId="urn:microsoft.com/office/officeart/2008/layout/VerticalCurvedList"/>
    <dgm:cxn modelId="{1BF9C7AA-811F-45AA-907A-53B215121C10}" srcId="{324AAB14-4F3B-4393-BD1A-C79FD716E8E2}" destId="{485973AB-E6CC-4C60-9D23-AEEC65AF5867}" srcOrd="0" destOrd="0" parTransId="{485F6504-4337-4720-B8BE-E56FE21D7396}" sibTransId="{22A62CFF-911E-4841-AEA2-182B58755AFF}"/>
    <dgm:cxn modelId="{841286CB-EE15-4260-8F4D-55DB04AF7CF6}" type="presParOf" srcId="{62A02314-2B32-40DD-BE50-C604C4235A0E}" destId="{B1D90F99-9DFB-4B49-BA47-5BC2408C307D}" srcOrd="0" destOrd="0" presId="urn:microsoft.com/office/officeart/2008/layout/VerticalCurvedList"/>
    <dgm:cxn modelId="{8002FC20-7202-4180-B7B1-639C06DDBC2F}" type="presParOf" srcId="{B1D90F99-9DFB-4B49-BA47-5BC2408C307D}" destId="{940B81FE-587B-4BF0-98AB-7E9399F6A8FD}" srcOrd="0" destOrd="0" presId="urn:microsoft.com/office/officeart/2008/layout/VerticalCurvedList"/>
    <dgm:cxn modelId="{DBE9AE8B-BD77-46C7-ADD7-478830159EAE}" type="presParOf" srcId="{940B81FE-587B-4BF0-98AB-7E9399F6A8FD}" destId="{101BD82A-DB85-45A3-8A51-EB69A19D24E9}" srcOrd="0" destOrd="0" presId="urn:microsoft.com/office/officeart/2008/layout/VerticalCurvedList"/>
    <dgm:cxn modelId="{168F6172-0125-4E9B-AB41-76AAE784E000}" type="presParOf" srcId="{940B81FE-587B-4BF0-98AB-7E9399F6A8FD}" destId="{DDA9394A-3934-4415-A857-4FD65DA0A2A2}" srcOrd="1" destOrd="0" presId="urn:microsoft.com/office/officeart/2008/layout/VerticalCurvedList"/>
    <dgm:cxn modelId="{01BA0D08-56FB-44DB-8DC2-3A440F2A4CCC}" type="presParOf" srcId="{940B81FE-587B-4BF0-98AB-7E9399F6A8FD}" destId="{FB445FEE-E531-4A99-AF0D-279ECEB8B5FF}" srcOrd="2" destOrd="0" presId="urn:microsoft.com/office/officeart/2008/layout/VerticalCurvedList"/>
    <dgm:cxn modelId="{A0CD636B-FF3B-4310-B1A6-A9972DA34835}" type="presParOf" srcId="{940B81FE-587B-4BF0-98AB-7E9399F6A8FD}" destId="{D0D88CEA-0656-4B61-9413-D263D2DAE609}" srcOrd="3" destOrd="0" presId="urn:microsoft.com/office/officeart/2008/layout/VerticalCurvedList"/>
    <dgm:cxn modelId="{C1782539-6633-429E-809B-FBFC2F531EBE}" type="presParOf" srcId="{B1D90F99-9DFB-4B49-BA47-5BC2408C307D}" destId="{088EA668-B4A4-4DA8-BD87-D29A698AA44D}" srcOrd="1" destOrd="0" presId="urn:microsoft.com/office/officeart/2008/layout/VerticalCurvedList"/>
    <dgm:cxn modelId="{BC8BA831-FEF8-442F-ADD1-8535685944D2}" type="presParOf" srcId="{B1D90F99-9DFB-4B49-BA47-5BC2408C307D}" destId="{B70D1B6E-1F27-4995-B372-D2E5BB5D349B}" srcOrd="2" destOrd="0" presId="urn:microsoft.com/office/officeart/2008/layout/VerticalCurvedList"/>
    <dgm:cxn modelId="{65A13E8F-99C7-4CC9-B0A5-40211ABBE651}" type="presParOf" srcId="{B70D1B6E-1F27-4995-B372-D2E5BB5D349B}" destId="{A0DA5AD9-7337-4379-A45C-E83FE1CD8D98}" srcOrd="0" destOrd="0" presId="urn:microsoft.com/office/officeart/2008/layout/VerticalCurvedList"/>
    <dgm:cxn modelId="{02CD52F9-47BC-4779-A9D7-F27D67F48487}" type="presParOf" srcId="{B1D90F99-9DFB-4B49-BA47-5BC2408C307D}" destId="{858212FC-10F4-4C13-90C2-8AF7AE0E2A03}" srcOrd="3" destOrd="0" presId="urn:microsoft.com/office/officeart/2008/layout/VerticalCurvedList"/>
    <dgm:cxn modelId="{A2ED27C0-F7E7-4840-BA11-19464F896FE0}" type="presParOf" srcId="{B1D90F99-9DFB-4B49-BA47-5BC2408C307D}" destId="{77E75BDA-F330-43B1-8103-E2955F3843D2}" srcOrd="4" destOrd="0" presId="urn:microsoft.com/office/officeart/2008/layout/VerticalCurvedList"/>
    <dgm:cxn modelId="{8DA83291-6B34-42AF-B887-7F19DE7495DA}" type="presParOf" srcId="{77E75BDA-F330-43B1-8103-E2955F3843D2}" destId="{53F07602-E3D5-48A4-9435-10B011AC4DC4}" srcOrd="0" destOrd="0" presId="urn:microsoft.com/office/officeart/2008/layout/VerticalCurvedList"/>
    <dgm:cxn modelId="{750F18F9-3723-4220-97FA-1888AC1C276D}" type="presParOf" srcId="{B1D90F99-9DFB-4B49-BA47-5BC2408C307D}" destId="{AEFF1975-81D3-47B4-A2F5-CAAD277FE110}" srcOrd="5" destOrd="0" presId="urn:microsoft.com/office/officeart/2008/layout/VerticalCurvedList"/>
    <dgm:cxn modelId="{053451B2-D543-4246-AB87-6A790629D568}" type="presParOf" srcId="{B1D90F99-9DFB-4B49-BA47-5BC2408C307D}" destId="{C3919481-41D7-4E8C-BE98-1A78C622A66C}" srcOrd="6" destOrd="0" presId="urn:microsoft.com/office/officeart/2008/layout/VerticalCurvedList"/>
    <dgm:cxn modelId="{74734E63-93E0-4360-81BA-FD0F1A27EEBE}" type="presParOf" srcId="{C3919481-41D7-4E8C-BE98-1A78C622A66C}" destId="{EE025E2F-65C6-43BD-A530-94CE6BB376E2}" srcOrd="0" destOrd="0" presId="urn:microsoft.com/office/officeart/2008/layout/VerticalCurvedList"/>
    <dgm:cxn modelId="{9F636C6F-36A7-4B01-8FE2-8F346A02D962}" type="presParOf" srcId="{B1D90F99-9DFB-4B49-BA47-5BC2408C307D}" destId="{54AA0AB6-86A9-4B48-953C-4C88A363A42C}" srcOrd="7" destOrd="0" presId="urn:microsoft.com/office/officeart/2008/layout/VerticalCurvedList"/>
    <dgm:cxn modelId="{DEC45806-4C67-451D-85A9-9AB3B4A40873}" type="presParOf" srcId="{B1D90F99-9DFB-4B49-BA47-5BC2408C307D}" destId="{754ED033-3C17-4D7E-BA6C-E26D1B20770D}" srcOrd="8" destOrd="0" presId="urn:microsoft.com/office/officeart/2008/layout/VerticalCurvedList"/>
    <dgm:cxn modelId="{AB1BF272-CE71-4C08-9BE9-1EC8C746203B}" type="presParOf" srcId="{754ED033-3C17-4D7E-BA6C-E26D1B20770D}" destId="{05C2B745-97BF-4911-8B38-3BA48179A9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A10D60-355A-48A8-B49D-98FE481DACC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64CF3A92-CE8D-437C-8FC7-4B5E19E20BBC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bg1"/>
              </a:solidFill>
            </a:rPr>
            <a:t>CAPÍTULO I </a:t>
          </a:r>
        </a:p>
        <a:p>
          <a:r>
            <a:rPr lang="es-EC" sz="1400" b="0" dirty="0" smtClean="0">
              <a:solidFill>
                <a:schemeClr val="bg1"/>
              </a:solidFill>
            </a:rPr>
            <a:t>SUELO -CLASIFICACIÓN Y APROVECHAMIENTO  </a:t>
          </a:r>
          <a:endParaRPr lang="es-EC" sz="1400" b="0" dirty="0">
            <a:solidFill>
              <a:schemeClr val="bg1"/>
            </a:solidFill>
          </a:endParaRPr>
        </a:p>
      </dgm:t>
    </dgm:pt>
    <dgm:pt modelId="{0B1D554F-DF9F-4AA1-8F81-C8AE91E0C62F}" type="parTrans" cxnId="{8A5CB4FE-0190-4F14-869E-90798E32F15A}">
      <dgm:prSet/>
      <dgm:spPr/>
      <dgm:t>
        <a:bodyPr/>
        <a:lstStyle/>
        <a:p>
          <a:endParaRPr lang="es-EC"/>
        </a:p>
      </dgm:t>
    </dgm:pt>
    <dgm:pt modelId="{67D1CF54-5D16-47DD-BE1F-C98389F761C8}" type="sibTrans" cxnId="{8A5CB4FE-0190-4F14-869E-90798E32F15A}">
      <dgm:prSet/>
      <dgm:spPr/>
      <dgm:t>
        <a:bodyPr/>
        <a:lstStyle/>
        <a:p>
          <a:endParaRPr lang="es-EC"/>
        </a:p>
      </dgm:t>
    </dgm:pt>
    <dgm:pt modelId="{1B82682A-0441-4AD4-BA8E-BF5C26D54621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/>
            <a:t>CAPÍTULO II </a:t>
          </a:r>
        </a:p>
        <a:p>
          <a:r>
            <a:rPr lang="es-EC" sz="1400" b="0" dirty="0" smtClean="0"/>
            <a:t>PLANEAMIENTO USO Y GESTIÓN SUELO   </a:t>
          </a:r>
          <a:endParaRPr lang="es-EC" sz="1400" b="0" dirty="0"/>
        </a:p>
      </dgm:t>
    </dgm:pt>
    <dgm:pt modelId="{299028B4-4302-4AB3-9F36-F72997249619}" type="parTrans" cxnId="{8F18C458-0CFD-4109-9D0D-C250511C7D0B}">
      <dgm:prSet/>
      <dgm:spPr/>
      <dgm:t>
        <a:bodyPr/>
        <a:lstStyle/>
        <a:p>
          <a:endParaRPr lang="es-EC"/>
        </a:p>
      </dgm:t>
    </dgm:pt>
    <dgm:pt modelId="{92E78008-90B6-4457-A4DE-55C27115B7BC}" type="sibTrans" cxnId="{8F18C458-0CFD-4109-9D0D-C250511C7D0B}">
      <dgm:prSet/>
      <dgm:spPr/>
      <dgm:t>
        <a:bodyPr/>
        <a:lstStyle/>
        <a:p>
          <a:endParaRPr lang="es-EC"/>
        </a:p>
      </dgm:t>
    </dgm:pt>
    <dgm:pt modelId="{6278F31A-DA21-465D-AD2D-0A473D4131F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/>
            <a:t>CAPÍTULO IV </a:t>
          </a:r>
        </a:p>
        <a:p>
          <a:r>
            <a:rPr lang="es-EC" sz="1400" b="0" dirty="0" smtClean="0">
              <a:solidFill>
                <a:schemeClr val="bg1"/>
              </a:solidFill>
            </a:rPr>
            <a:t>RÉGIMEN INSTITUCIONAL</a:t>
          </a:r>
          <a:endParaRPr lang="es-EC" sz="1400" b="0" dirty="0"/>
        </a:p>
      </dgm:t>
    </dgm:pt>
    <dgm:pt modelId="{38A3C989-5445-461B-9C24-1E29FE6826F8}" type="parTrans" cxnId="{B54EE325-9CAE-4535-92D3-97FED2DCBBDF}">
      <dgm:prSet/>
      <dgm:spPr/>
      <dgm:t>
        <a:bodyPr/>
        <a:lstStyle/>
        <a:p>
          <a:endParaRPr lang="es-EC"/>
        </a:p>
      </dgm:t>
    </dgm:pt>
    <dgm:pt modelId="{3F2EFB1F-2963-4357-AA96-F466C41075E6}" type="sibTrans" cxnId="{B54EE325-9CAE-4535-92D3-97FED2DCBBDF}">
      <dgm:prSet/>
      <dgm:spPr/>
      <dgm:t>
        <a:bodyPr/>
        <a:lstStyle/>
        <a:p>
          <a:endParaRPr lang="es-EC"/>
        </a:p>
      </dgm:t>
    </dgm:pt>
    <dgm:pt modelId="{CC69D2A0-CB26-4D97-ACE8-0FE11286113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/>
            <a:t>CAPÍTULO III </a:t>
          </a:r>
        </a:p>
        <a:p>
          <a:r>
            <a:rPr lang="es-EC" sz="1400" b="0" dirty="0" smtClean="0"/>
            <a:t>GESTIÓN DEL SUELO </a:t>
          </a:r>
          <a:endParaRPr lang="es-EC" sz="1400" b="0" dirty="0"/>
        </a:p>
      </dgm:t>
    </dgm:pt>
    <dgm:pt modelId="{7403971C-956F-416A-961D-8666378FB0B7}" type="parTrans" cxnId="{B78D4C0D-E600-4C9A-8DAF-1C4293EDF7B9}">
      <dgm:prSet/>
      <dgm:spPr/>
      <dgm:t>
        <a:bodyPr/>
        <a:lstStyle/>
        <a:p>
          <a:endParaRPr lang="es-EC"/>
        </a:p>
      </dgm:t>
    </dgm:pt>
    <dgm:pt modelId="{25C1531E-9BE3-4381-82C1-9D64AA460CDD}" type="sibTrans" cxnId="{B78D4C0D-E600-4C9A-8DAF-1C4293EDF7B9}">
      <dgm:prSet/>
      <dgm:spPr/>
      <dgm:t>
        <a:bodyPr/>
        <a:lstStyle/>
        <a:p>
          <a:endParaRPr lang="es-EC"/>
        </a:p>
      </dgm:t>
    </dgm:pt>
    <dgm:pt modelId="{CE20D0DA-B221-47B9-BF92-5DD95CE33E5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/>
            <a:t>CAPÍTULO V                  </a:t>
          </a:r>
          <a:r>
            <a:rPr lang="es-EC" sz="1400" b="0" dirty="0" smtClean="0"/>
            <a:t>ZONIFICACIÓN DE USO Y OCUPACIÓN DEL SUELO</a:t>
          </a:r>
          <a:endParaRPr lang="es-EC" sz="1400" b="0" dirty="0"/>
        </a:p>
      </dgm:t>
    </dgm:pt>
    <dgm:pt modelId="{C5AAA14A-D7CD-4EB6-A0A1-315B770845B6}" type="parTrans" cxnId="{BB368987-B9CC-4813-A83B-02A6736E5633}">
      <dgm:prSet/>
      <dgm:spPr/>
      <dgm:t>
        <a:bodyPr/>
        <a:lstStyle/>
        <a:p>
          <a:endParaRPr lang="en-US"/>
        </a:p>
      </dgm:t>
    </dgm:pt>
    <dgm:pt modelId="{90845AE2-2D7E-4831-ACB4-12AEE75FD9D9}" type="sibTrans" cxnId="{BB368987-B9CC-4813-A83B-02A6736E5633}">
      <dgm:prSet/>
      <dgm:spPr/>
      <dgm:t>
        <a:bodyPr/>
        <a:lstStyle/>
        <a:p>
          <a:endParaRPr lang="en-US"/>
        </a:p>
      </dgm:t>
    </dgm:pt>
    <dgm:pt modelId="{B2A56C43-E986-4882-8C67-3033BE30C6ED}" type="pres">
      <dgm:prSet presAssocID="{80A10D60-355A-48A8-B49D-98FE481DAC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9793E0-0B72-430B-9F49-B5418DDBA5ED}" type="pres">
      <dgm:prSet presAssocID="{64CF3A92-CE8D-437C-8FC7-4B5E19E20BBC}" presName="parentLin" presStyleCnt="0"/>
      <dgm:spPr/>
      <dgm:t>
        <a:bodyPr/>
        <a:lstStyle/>
        <a:p>
          <a:endParaRPr lang="es-EC"/>
        </a:p>
      </dgm:t>
    </dgm:pt>
    <dgm:pt modelId="{A1163A92-8DD8-43A7-8D66-CC4D897BD3FC}" type="pres">
      <dgm:prSet presAssocID="{64CF3A92-CE8D-437C-8FC7-4B5E19E20BBC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CF1D54A7-E1B8-41C6-A4FE-2B5325B4E491}" type="pres">
      <dgm:prSet presAssocID="{64CF3A92-CE8D-437C-8FC7-4B5E19E20BB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1270E9-A1F2-4F4F-95CA-FDD60C0ED625}" type="pres">
      <dgm:prSet presAssocID="{64CF3A92-CE8D-437C-8FC7-4B5E19E20BBC}" presName="negativeSpace" presStyleCnt="0"/>
      <dgm:spPr/>
      <dgm:t>
        <a:bodyPr/>
        <a:lstStyle/>
        <a:p>
          <a:endParaRPr lang="es-EC"/>
        </a:p>
      </dgm:t>
    </dgm:pt>
    <dgm:pt modelId="{73CFA6F4-F0E9-48E4-9705-6C93D89C0BEA}" type="pres">
      <dgm:prSet presAssocID="{64CF3A92-CE8D-437C-8FC7-4B5E19E20BBC}" presName="childText" presStyleLbl="conFgAcc1" presStyleIdx="0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78F8CA0E-696B-4CA0-B3F0-4DBDE90902A9}" type="pres">
      <dgm:prSet presAssocID="{67D1CF54-5D16-47DD-BE1F-C98389F761C8}" presName="spaceBetweenRectangles" presStyleCnt="0"/>
      <dgm:spPr/>
      <dgm:t>
        <a:bodyPr/>
        <a:lstStyle/>
        <a:p>
          <a:endParaRPr lang="es-EC"/>
        </a:p>
      </dgm:t>
    </dgm:pt>
    <dgm:pt modelId="{280878D8-E5A7-4BDD-99DE-1AB96A4A69AA}" type="pres">
      <dgm:prSet presAssocID="{1B82682A-0441-4AD4-BA8E-BF5C26D54621}" presName="parentLin" presStyleCnt="0"/>
      <dgm:spPr/>
      <dgm:t>
        <a:bodyPr/>
        <a:lstStyle/>
        <a:p>
          <a:endParaRPr lang="es-EC"/>
        </a:p>
      </dgm:t>
    </dgm:pt>
    <dgm:pt modelId="{C2F7624F-F32B-4239-B83A-8E5D246E44E6}" type="pres">
      <dgm:prSet presAssocID="{1B82682A-0441-4AD4-BA8E-BF5C26D54621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23E8098B-DB34-4E6F-80DF-70E7E8EE3A92}" type="pres">
      <dgm:prSet presAssocID="{1B82682A-0441-4AD4-BA8E-BF5C26D546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66E9FD-EAA6-4ABC-B889-BEB40720C612}" type="pres">
      <dgm:prSet presAssocID="{1B82682A-0441-4AD4-BA8E-BF5C26D54621}" presName="negativeSpace" presStyleCnt="0"/>
      <dgm:spPr/>
      <dgm:t>
        <a:bodyPr/>
        <a:lstStyle/>
        <a:p>
          <a:endParaRPr lang="es-EC"/>
        </a:p>
      </dgm:t>
    </dgm:pt>
    <dgm:pt modelId="{C77237BD-275E-4DB2-8835-145F2E4217D8}" type="pres">
      <dgm:prSet presAssocID="{1B82682A-0441-4AD4-BA8E-BF5C26D54621}" presName="childText" presStyleLbl="conFgAcc1" presStyleIdx="1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2A7317EA-65C0-488F-A1BB-2A2A7F470A98}" type="pres">
      <dgm:prSet presAssocID="{92E78008-90B6-4457-A4DE-55C27115B7BC}" presName="spaceBetweenRectangles" presStyleCnt="0"/>
      <dgm:spPr/>
      <dgm:t>
        <a:bodyPr/>
        <a:lstStyle/>
        <a:p>
          <a:endParaRPr lang="es-EC"/>
        </a:p>
      </dgm:t>
    </dgm:pt>
    <dgm:pt modelId="{7E84E9B9-FA55-419A-A83D-AB71CA2D9178}" type="pres">
      <dgm:prSet presAssocID="{CC69D2A0-CB26-4D97-ACE8-0FE112861137}" presName="parentLin" presStyleCnt="0"/>
      <dgm:spPr/>
      <dgm:t>
        <a:bodyPr/>
        <a:lstStyle/>
        <a:p>
          <a:endParaRPr lang="es-EC"/>
        </a:p>
      </dgm:t>
    </dgm:pt>
    <dgm:pt modelId="{2E4FA22D-7154-465B-B115-5A57FD2DF0B7}" type="pres">
      <dgm:prSet presAssocID="{CC69D2A0-CB26-4D97-ACE8-0FE112861137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97CD72BE-D680-4538-8174-1720DA4540E3}" type="pres">
      <dgm:prSet presAssocID="{CC69D2A0-CB26-4D97-ACE8-0FE11286113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C16850-FF03-4AD3-9885-5D7AD6C48550}" type="pres">
      <dgm:prSet presAssocID="{CC69D2A0-CB26-4D97-ACE8-0FE112861137}" presName="negativeSpace" presStyleCnt="0"/>
      <dgm:spPr/>
      <dgm:t>
        <a:bodyPr/>
        <a:lstStyle/>
        <a:p>
          <a:endParaRPr lang="es-EC"/>
        </a:p>
      </dgm:t>
    </dgm:pt>
    <dgm:pt modelId="{CA55BEA0-181D-49EF-B261-DC27F54CD660}" type="pres">
      <dgm:prSet presAssocID="{CC69D2A0-CB26-4D97-ACE8-0FE112861137}" presName="childText" presStyleLbl="conFgAcc1" presStyleIdx="2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2D3E6402-81D8-4E18-AC71-569D60007369}" type="pres">
      <dgm:prSet presAssocID="{25C1531E-9BE3-4381-82C1-9D64AA460CDD}" presName="spaceBetweenRectangles" presStyleCnt="0"/>
      <dgm:spPr/>
      <dgm:t>
        <a:bodyPr/>
        <a:lstStyle/>
        <a:p>
          <a:endParaRPr lang="es-EC"/>
        </a:p>
      </dgm:t>
    </dgm:pt>
    <dgm:pt modelId="{EDFE0AF4-5A72-4A61-95A2-4A707E220E3F}" type="pres">
      <dgm:prSet presAssocID="{6278F31A-DA21-465D-AD2D-0A473D4131F2}" presName="parentLin" presStyleCnt="0"/>
      <dgm:spPr/>
      <dgm:t>
        <a:bodyPr/>
        <a:lstStyle/>
        <a:p>
          <a:endParaRPr lang="es-EC"/>
        </a:p>
      </dgm:t>
    </dgm:pt>
    <dgm:pt modelId="{A44FAE8D-D83E-4085-998B-653F43418CB2}" type="pres">
      <dgm:prSet presAssocID="{6278F31A-DA21-465D-AD2D-0A473D4131F2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6ABED308-4534-444D-BB0F-C30E8F9FF0FC}" type="pres">
      <dgm:prSet presAssocID="{6278F31A-DA21-465D-AD2D-0A473D4131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B544E3-A738-4FD9-ACB0-5EA9AB46FDBC}" type="pres">
      <dgm:prSet presAssocID="{6278F31A-DA21-465D-AD2D-0A473D4131F2}" presName="negativeSpace" presStyleCnt="0"/>
      <dgm:spPr/>
      <dgm:t>
        <a:bodyPr/>
        <a:lstStyle/>
        <a:p>
          <a:endParaRPr lang="es-EC"/>
        </a:p>
      </dgm:t>
    </dgm:pt>
    <dgm:pt modelId="{E7882492-49EF-4A30-AB07-AA48346F3A41}" type="pres">
      <dgm:prSet presAssocID="{6278F31A-DA21-465D-AD2D-0A473D4131F2}" presName="childText" presStyleLbl="conFgAcc1" presStyleIdx="3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90F903C1-35D1-4621-895B-3781C6BD80DB}" type="pres">
      <dgm:prSet presAssocID="{3F2EFB1F-2963-4357-AA96-F466C41075E6}" presName="spaceBetweenRectangles" presStyleCnt="0"/>
      <dgm:spPr/>
    </dgm:pt>
    <dgm:pt modelId="{016C7FAA-6823-4D63-A6D0-372B966CE272}" type="pres">
      <dgm:prSet presAssocID="{CE20D0DA-B221-47B9-BF92-5DD95CE33E5F}" presName="parentLin" presStyleCnt="0"/>
      <dgm:spPr/>
    </dgm:pt>
    <dgm:pt modelId="{70630604-2E9C-4C4E-8639-A362B0495BA3}" type="pres">
      <dgm:prSet presAssocID="{CE20D0DA-B221-47B9-BF92-5DD95CE33E5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8182D61-B5BF-4D80-8EE2-9340498F36C7}" type="pres">
      <dgm:prSet presAssocID="{CE20D0DA-B221-47B9-BF92-5DD95CE33E5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1E51A-CE45-48B6-9F3B-43F1136A3ADB}" type="pres">
      <dgm:prSet presAssocID="{CE20D0DA-B221-47B9-BF92-5DD95CE33E5F}" presName="negativeSpace" presStyleCnt="0"/>
      <dgm:spPr/>
    </dgm:pt>
    <dgm:pt modelId="{103848DC-D31A-47EE-85EF-1B31E89FF85D}" type="pres">
      <dgm:prSet presAssocID="{CE20D0DA-B221-47B9-BF92-5DD95CE33E5F}" presName="childText" presStyleLbl="conFgAcc1" presStyleIdx="4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file"/>
          </dgm14:cNvPr>
        </a:ext>
      </dgm:extLst>
    </dgm:pt>
  </dgm:ptLst>
  <dgm:cxnLst>
    <dgm:cxn modelId="{A8ABA05B-5A0E-451C-9CD8-BB2C1A35BA3F}" type="presOf" srcId="{1B82682A-0441-4AD4-BA8E-BF5C26D54621}" destId="{23E8098B-DB34-4E6F-80DF-70E7E8EE3A92}" srcOrd="1" destOrd="0" presId="urn:microsoft.com/office/officeart/2005/8/layout/list1"/>
    <dgm:cxn modelId="{BB368987-B9CC-4813-A83B-02A6736E5633}" srcId="{80A10D60-355A-48A8-B49D-98FE481DACC8}" destId="{CE20D0DA-B221-47B9-BF92-5DD95CE33E5F}" srcOrd="4" destOrd="0" parTransId="{C5AAA14A-D7CD-4EB6-A0A1-315B770845B6}" sibTransId="{90845AE2-2D7E-4831-ACB4-12AEE75FD9D9}"/>
    <dgm:cxn modelId="{B78D4C0D-E600-4C9A-8DAF-1C4293EDF7B9}" srcId="{80A10D60-355A-48A8-B49D-98FE481DACC8}" destId="{CC69D2A0-CB26-4D97-ACE8-0FE112861137}" srcOrd="2" destOrd="0" parTransId="{7403971C-956F-416A-961D-8666378FB0B7}" sibTransId="{25C1531E-9BE3-4381-82C1-9D64AA460CDD}"/>
    <dgm:cxn modelId="{32901D61-C1C8-47AA-976D-6294B295D113}" type="presOf" srcId="{CC69D2A0-CB26-4D97-ACE8-0FE112861137}" destId="{2E4FA22D-7154-465B-B115-5A57FD2DF0B7}" srcOrd="0" destOrd="0" presId="urn:microsoft.com/office/officeart/2005/8/layout/list1"/>
    <dgm:cxn modelId="{289FC7F3-1B6E-4701-985B-CB17923887B5}" type="presOf" srcId="{64CF3A92-CE8D-437C-8FC7-4B5E19E20BBC}" destId="{A1163A92-8DD8-43A7-8D66-CC4D897BD3FC}" srcOrd="0" destOrd="0" presId="urn:microsoft.com/office/officeart/2005/8/layout/list1"/>
    <dgm:cxn modelId="{B54EE325-9CAE-4535-92D3-97FED2DCBBDF}" srcId="{80A10D60-355A-48A8-B49D-98FE481DACC8}" destId="{6278F31A-DA21-465D-AD2D-0A473D4131F2}" srcOrd="3" destOrd="0" parTransId="{38A3C989-5445-461B-9C24-1E29FE6826F8}" sibTransId="{3F2EFB1F-2963-4357-AA96-F466C41075E6}"/>
    <dgm:cxn modelId="{B7E9C361-7B6A-4308-A84A-142378CE91D8}" type="presOf" srcId="{64CF3A92-CE8D-437C-8FC7-4B5E19E20BBC}" destId="{CF1D54A7-E1B8-41C6-A4FE-2B5325B4E491}" srcOrd="1" destOrd="0" presId="urn:microsoft.com/office/officeart/2005/8/layout/list1"/>
    <dgm:cxn modelId="{EA225EE8-12B6-46E0-98D8-754DDD206857}" type="presOf" srcId="{6278F31A-DA21-465D-AD2D-0A473D4131F2}" destId="{6ABED308-4534-444D-BB0F-C30E8F9FF0FC}" srcOrd="1" destOrd="0" presId="urn:microsoft.com/office/officeart/2005/8/layout/list1"/>
    <dgm:cxn modelId="{8A5CB4FE-0190-4F14-869E-90798E32F15A}" srcId="{80A10D60-355A-48A8-B49D-98FE481DACC8}" destId="{64CF3A92-CE8D-437C-8FC7-4B5E19E20BBC}" srcOrd="0" destOrd="0" parTransId="{0B1D554F-DF9F-4AA1-8F81-C8AE91E0C62F}" sibTransId="{67D1CF54-5D16-47DD-BE1F-C98389F761C8}"/>
    <dgm:cxn modelId="{29091619-FA70-4854-AF22-A408EB631215}" type="presOf" srcId="{CC69D2A0-CB26-4D97-ACE8-0FE112861137}" destId="{97CD72BE-D680-4538-8174-1720DA4540E3}" srcOrd="1" destOrd="0" presId="urn:microsoft.com/office/officeart/2005/8/layout/list1"/>
    <dgm:cxn modelId="{65AC33AD-F426-4378-99AB-EFC28A056326}" type="presOf" srcId="{CE20D0DA-B221-47B9-BF92-5DD95CE33E5F}" destId="{70630604-2E9C-4C4E-8639-A362B0495BA3}" srcOrd="0" destOrd="0" presId="urn:microsoft.com/office/officeart/2005/8/layout/list1"/>
    <dgm:cxn modelId="{8F18C458-0CFD-4109-9D0D-C250511C7D0B}" srcId="{80A10D60-355A-48A8-B49D-98FE481DACC8}" destId="{1B82682A-0441-4AD4-BA8E-BF5C26D54621}" srcOrd="1" destOrd="0" parTransId="{299028B4-4302-4AB3-9F36-F72997249619}" sibTransId="{92E78008-90B6-4457-A4DE-55C27115B7BC}"/>
    <dgm:cxn modelId="{E7F267E8-53B8-42D0-B746-9AD07FBAA133}" type="presOf" srcId="{80A10D60-355A-48A8-B49D-98FE481DACC8}" destId="{B2A56C43-E986-4882-8C67-3033BE30C6ED}" srcOrd="0" destOrd="0" presId="urn:microsoft.com/office/officeart/2005/8/layout/list1"/>
    <dgm:cxn modelId="{91F3A51A-B8D1-4A70-B160-8766B50AD882}" type="presOf" srcId="{1B82682A-0441-4AD4-BA8E-BF5C26D54621}" destId="{C2F7624F-F32B-4239-B83A-8E5D246E44E6}" srcOrd="0" destOrd="0" presId="urn:microsoft.com/office/officeart/2005/8/layout/list1"/>
    <dgm:cxn modelId="{F0649A1F-3EA5-4896-B242-FB6D1D491C73}" type="presOf" srcId="{CE20D0DA-B221-47B9-BF92-5DD95CE33E5F}" destId="{48182D61-B5BF-4D80-8EE2-9340498F36C7}" srcOrd="1" destOrd="0" presId="urn:microsoft.com/office/officeart/2005/8/layout/list1"/>
    <dgm:cxn modelId="{B16D023A-101F-431F-8933-3AE180AF3E27}" type="presOf" srcId="{6278F31A-DA21-465D-AD2D-0A473D4131F2}" destId="{A44FAE8D-D83E-4085-998B-653F43418CB2}" srcOrd="0" destOrd="0" presId="urn:microsoft.com/office/officeart/2005/8/layout/list1"/>
    <dgm:cxn modelId="{176BDBC5-4FB3-4C4F-AC45-6E88F0CDE6D6}" type="presParOf" srcId="{B2A56C43-E986-4882-8C67-3033BE30C6ED}" destId="{EF9793E0-0B72-430B-9F49-B5418DDBA5ED}" srcOrd="0" destOrd="0" presId="urn:microsoft.com/office/officeart/2005/8/layout/list1"/>
    <dgm:cxn modelId="{433E9B3A-5EC8-48DF-B129-4451B608D1B3}" type="presParOf" srcId="{EF9793E0-0B72-430B-9F49-B5418DDBA5ED}" destId="{A1163A92-8DD8-43A7-8D66-CC4D897BD3FC}" srcOrd="0" destOrd="0" presId="urn:microsoft.com/office/officeart/2005/8/layout/list1"/>
    <dgm:cxn modelId="{FC22F1F9-E34E-451C-89AF-CF87B1531B8D}" type="presParOf" srcId="{EF9793E0-0B72-430B-9F49-B5418DDBA5ED}" destId="{CF1D54A7-E1B8-41C6-A4FE-2B5325B4E491}" srcOrd="1" destOrd="0" presId="urn:microsoft.com/office/officeart/2005/8/layout/list1"/>
    <dgm:cxn modelId="{D0CA944E-8A28-475C-8449-A958520E982F}" type="presParOf" srcId="{B2A56C43-E986-4882-8C67-3033BE30C6ED}" destId="{871270E9-A1F2-4F4F-95CA-FDD60C0ED625}" srcOrd="1" destOrd="0" presId="urn:microsoft.com/office/officeart/2005/8/layout/list1"/>
    <dgm:cxn modelId="{121E77BD-D822-4761-A8E0-4C3B05DB211D}" type="presParOf" srcId="{B2A56C43-E986-4882-8C67-3033BE30C6ED}" destId="{73CFA6F4-F0E9-48E4-9705-6C93D89C0BEA}" srcOrd="2" destOrd="0" presId="urn:microsoft.com/office/officeart/2005/8/layout/list1"/>
    <dgm:cxn modelId="{C7CFAAF2-E11A-4A96-8720-B65DA6356AA9}" type="presParOf" srcId="{B2A56C43-E986-4882-8C67-3033BE30C6ED}" destId="{78F8CA0E-696B-4CA0-B3F0-4DBDE90902A9}" srcOrd="3" destOrd="0" presId="urn:microsoft.com/office/officeart/2005/8/layout/list1"/>
    <dgm:cxn modelId="{CFCF5FC8-32C0-4C91-8281-5C42AE31D9B4}" type="presParOf" srcId="{B2A56C43-E986-4882-8C67-3033BE30C6ED}" destId="{280878D8-E5A7-4BDD-99DE-1AB96A4A69AA}" srcOrd="4" destOrd="0" presId="urn:microsoft.com/office/officeart/2005/8/layout/list1"/>
    <dgm:cxn modelId="{8551434B-3021-47C3-B325-A36AB03E4596}" type="presParOf" srcId="{280878D8-E5A7-4BDD-99DE-1AB96A4A69AA}" destId="{C2F7624F-F32B-4239-B83A-8E5D246E44E6}" srcOrd="0" destOrd="0" presId="urn:microsoft.com/office/officeart/2005/8/layout/list1"/>
    <dgm:cxn modelId="{967345FF-F0D6-420C-AA67-692A637B8477}" type="presParOf" srcId="{280878D8-E5A7-4BDD-99DE-1AB96A4A69AA}" destId="{23E8098B-DB34-4E6F-80DF-70E7E8EE3A92}" srcOrd="1" destOrd="0" presId="urn:microsoft.com/office/officeart/2005/8/layout/list1"/>
    <dgm:cxn modelId="{2400D50D-69FA-446A-8FA3-6A67DD5FE248}" type="presParOf" srcId="{B2A56C43-E986-4882-8C67-3033BE30C6ED}" destId="{B266E9FD-EAA6-4ABC-B889-BEB40720C612}" srcOrd="5" destOrd="0" presId="urn:microsoft.com/office/officeart/2005/8/layout/list1"/>
    <dgm:cxn modelId="{6116F01E-49F3-4606-B9D4-7E7FB37C5507}" type="presParOf" srcId="{B2A56C43-E986-4882-8C67-3033BE30C6ED}" destId="{C77237BD-275E-4DB2-8835-145F2E4217D8}" srcOrd="6" destOrd="0" presId="urn:microsoft.com/office/officeart/2005/8/layout/list1"/>
    <dgm:cxn modelId="{1D532A47-0DD9-4577-8E34-FFF33ABEA6FD}" type="presParOf" srcId="{B2A56C43-E986-4882-8C67-3033BE30C6ED}" destId="{2A7317EA-65C0-488F-A1BB-2A2A7F470A98}" srcOrd="7" destOrd="0" presId="urn:microsoft.com/office/officeart/2005/8/layout/list1"/>
    <dgm:cxn modelId="{1AB9C1CB-C461-41F2-8EEE-9AEC3A3E1379}" type="presParOf" srcId="{B2A56C43-E986-4882-8C67-3033BE30C6ED}" destId="{7E84E9B9-FA55-419A-A83D-AB71CA2D9178}" srcOrd="8" destOrd="0" presId="urn:microsoft.com/office/officeart/2005/8/layout/list1"/>
    <dgm:cxn modelId="{7E709B80-5BFF-4089-8A3B-CDC0BAF36B28}" type="presParOf" srcId="{7E84E9B9-FA55-419A-A83D-AB71CA2D9178}" destId="{2E4FA22D-7154-465B-B115-5A57FD2DF0B7}" srcOrd="0" destOrd="0" presId="urn:microsoft.com/office/officeart/2005/8/layout/list1"/>
    <dgm:cxn modelId="{460BA079-4040-4A68-B72F-15EA3747D176}" type="presParOf" srcId="{7E84E9B9-FA55-419A-A83D-AB71CA2D9178}" destId="{97CD72BE-D680-4538-8174-1720DA4540E3}" srcOrd="1" destOrd="0" presId="urn:microsoft.com/office/officeart/2005/8/layout/list1"/>
    <dgm:cxn modelId="{432F48B2-EC05-4486-9F06-A86CF94A45A9}" type="presParOf" srcId="{B2A56C43-E986-4882-8C67-3033BE30C6ED}" destId="{4AC16850-FF03-4AD3-9885-5D7AD6C48550}" srcOrd="9" destOrd="0" presId="urn:microsoft.com/office/officeart/2005/8/layout/list1"/>
    <dgm:cxn modelId="{C4475CD2-40E4-47E6-A96C-301A35C4EA9E}" type="presParOf" srcId="{B2A56C43-E986-4882-8C67-3033BE30C6ED}" destId="{CA55BEA0-181D-49EF-B261-DC27F54CD660}" srcOrd="10" destOrd="0" presId="urn:microsoft.com/office/officeart/2005/8/layout/list1"/>
    <dgm:cxn modelId="{981E689C-50D5-4E62-A84D-2061AF68A2F3}" type="presParOf" srcId="{B2A56C43-E986-4882-8C67-3033BE30C6ED}" destId="{2D3E6402-81D8-4E18-AC71-569D60007369}" srcOrd="11" destOrd="0" presId="urn:microsoft.com/office/officeart/2005/8/layout/list1"/>
    <dgm:cxn modelId="{2769C95D-E6C9-4578-B0D6-4A20ED2C3CB8}" type="presParOf" srcId="{B2A56C43-E986-4882-8C67-3033BE30C6ED}" destId="{EDFE0AF4-5A72-4A61-95A2-4A707E220E3F}" srcOrd="12" destOrd="0" presId="urn:microsoft.com/office/officeart/2005/8/layout/list1"/>
    <dgm:cxn modelId="{F1197B2D-4B5C-4A46-A70E-6FF8E9519087}" type="presParOf" srcId="{EDFE0AF4-5A72-4A61-95A2-4A707E220E3F}" destId="{A44FAE8D-D83E-4085-998B-653F43418CB2}" srcOrd="0" destOrd="0" presId="urn:microsoft.com/office/officeart/2005/8/layout/list1"/>
    <dgm:cxn modelId="{18824CC2-B87B-4709-9ECE-74AB9519F92C}" type="presParOf" srcId="{EDFE0AF4-5A72-4A61-95A2-4A707E220E3F}" destId="{6ABED308-4534-444D-BB0F-C30E8F9FF0FC}" srcOrd="1" destOrd="0" presId="urn:microsoft.com/office/officeart/2005/8/layout/list1"/>
    <dgm:cxn modelId="{59B876AA-2F06-432A-BA46-3CD8D8EB2AD1}" type="presParOf" srcId="{B2A56C43-E986-4882-8C67-3033BE30C6ED}" destId="{B1B544E3-A738-4FD9-ACB0-5EA9AB46FDBC}" srcOrd="13" destOrd="0" presId="urn:microsoft.com/office/officeart/2005/8/layout/list1"/>
    <dgm:cxn modelId="{F6DE7DB1-4EAB-4BC5-AF8E-44E5775D5C85}" type="presParOf" srcId="{B2A56C43-E986-4882-8C67-3033BE30C6ED}" destId="{E7882492-49EF-4A30-AB07-AA48346F3A41}" srcOrd="14" destOrd="0" presId="urn:microsoft.com/office/officeart/2005/8/layout/list1"/>
    <dgm:cxn modelId="{4358A13F-456D-407D-AE95-2CFBB40600EA}" type="presParOf" srcId="{B2A56C43-E986-4882-8C67-3033BE30C6ED}" destId="{90F903C1-35D1-4621-895B-3781C6BD80DB}" srcOrd="15" destOrd="0" presId="urn:microsoft.com/office/officeart/2005/8/layout/list1"/>
    <dgm:cxn modelId="{2924BD7B-5238-45F2-969D-AEFB4F78703D}" type="presParOf" srcId="{B2A56C43-E986-4882-8C67-3033BE30C6ED}" destId="{016C7FAA-6823-4D63-A6D0-372B966CE272}" srcOrd="16" destOrd="0" presId="urn:microsoft.com/office/officeart/2005/8/layout/list1"/>
    <dgm:cxn modelId="{FBEC938F-9F3A-4834-8208-B65D4D9F6FD2}" type="presParOf" srcId="{016C7FAA-6823-4D63-A6D0-372B966CE272}" destId="{70630604-2E9C-4C4E-8639-A362B0495BA3}" srcOrd="0" destOrd="0" presId="urn:microsoft.com/office/officeart/2005/8/layout/list1"/>
    <dgm:cxn modelId="{E90E0DF5-248E-469C-9AE6-4B5FBE785B69}" type="presParOf" srcId="{016C7FAA-6823-4D63-A6D0-372B966CE272}" destId="{48182D61-B5BF-4D80-8EE2-9340498F36C7}" srcOrd="1" destOrd="0" presId="urn:microsoft.com/office/officeart/2005/8/layout/list1"/>
    <dgm:cxn modelId="{B31AB982-8588-445B-AA1D-05ACB56C8ABE}" type="presParOf" srcId="{B2A56C43-E986-4882-8C67-3033BE30C6ED}" destId="{7DD1E51A-CE45-48B6-9F3B-43F1136A3ADB}" srcOrd="17" destOrd="0" presId="urn:microsoft.com/office/officeart/2005/8/layout/list1"/>
    <dgm:cxn modelId="{9F182C95-B95A-42FE-A32D-47BB9D033EA2}" type="presParOf" srcId="{B2A56C43-E986-4882-8C67-3033BE30C6ED}" destId="{103848DC-D31A-47EE-85EF-1B31E89FF8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A10D60-355A-48A8-B49D-98FE481DACC8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DC9A0B1-ABCA-4F7A-A0F3-4619D34141B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bg1"/>
              </a:solidFill>
            </a:rPr>
            <a:t>CAPÍTULO VII </a:t>
          </a:r>
        </a:p>
        <a:p>
          <a:r>
            <a:rPr lang="es-EC" sz="1400" b="0" dirty="0" smtClean="0">
              <a:solidFill>
                <a:schemeClr val="bg1"/>
              </a:solidFill>
            </a:rPr>
            <a:t>DEL ESPACIO PUBLICO</a:t>
          </a:r>
        </a:p>
      </dgm:t>
    </dgm:pt>
    <dgm:pt modelId="{FBEEDF48-BA90-4E53-B349-4E60282352F9}" type="parTrans" cxnId="{E16A8389-AF03-4C45-8AF7-BAEC09496605}">
      <dgm:prSet/>
      <dgm:spPr/>
      <dgm:t>
        <a:bodyPr/>
        <a:lstStyle/>
        <a:p>
          <a:endParaRPr lang="es-EC"/>
        </a:p>
      </dgm:t>
    </dgm:pt>
    <dgm:pt modelId="{7DEBB12C-30E9-44D2-9F68-0D6253108F22}" type="sibTrans" cxnId="{E16A8389-AF03-4C45-8AF7-BAEC09496605}">
      <dgm:prSet/>
      <dgm:spPr/>
      <dgm:t>
        <a:bodyPr/>
        <a:lstStyle/>
        <a:p>
          <a:endParaRPr lang="es-EC"/>
        </a:p>
      </dgm:t>
    </dgm:pt>
    <dgm:pt modelId="{DB784C3D-E623-4C3A-87E7-8DFCBF50ABE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bg1"/>
              </a:solidFill>
            </a:rPr>
            <a:t>CAPÍTULO IX  </a:t>
          </a:r>
          <a:r>
            <a:rPr lang="es-EC" sz="1400" b="0" dirty="0" smtClean="0">
              <a:solidFill>
                <a:schemeClr val="bg1"/>
              </a:solidFill>
            </a:rPr>
            <a:t>PROCEDIMIENTOS GENERALES</a:t>
          </a:r>
        </a:p>
      </dgm:t>
    </dgm:pt>
    <dgm:pt modelId="{E9B4F3E0-1827-4686-A500-2B804894304A}" type="parTrans" cxnId="{03696BB6-378F-4E75-A8AE-A6093ECB3BAC}">
      <dgm:prSet/>
      <dgm:spPr/>
      <dgm:t>
        <a:bodyPr/>
        <a:lstStyle/>
        <a:p>
          <a:endParaRPr lang="es-EC"/>
        </a:p>
      </dgm:t>
    </dgm:pt>
    <dgm:pt modelId="{B3DF464E-F549-4519-AD84-1AC261B22D5D}" type="sibTrans" cxnId="{03696BB6-378F-4E75-A8AE-A6093ECB3BAC}">
      <dgm:prSet/>
      <dgm:spPr/>
      <dgm:t>
        <a:bodyPr/>
        <a:lstStyle/>
        <a:p>
          <a:endParaRPr lang="es-EC"/>
        </a:p>
      </dgm:t>
    </dgm:pt>
    <dgm:pt modelId="{0C128C78-ABF4-451B-9E52-7E1926A1AC07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bg1"/>
              </a:solidFill>
            </a:rPr>
            <a:t>CAPÍTULO X</a:t>
          </a:r>
        </a:p>
        <a:p>
          <a:r>
            <a:rPr lang="es-EC" sz="1400" b="1" dirty="0" smtClean="0">
              <a:solidFill>
                <a:schemeClr val="bg1"/>
              </a:solidFill>
            </a:rPr>
            <a:t> </a:t>
          </a:r>
          <a:r>
            <a:rPr lang="es-EC" sz="1400" b="0" dirty="0" smtClean="0">
              <a:solidFill>
                <a:schemeClr val="bg1"/>
              </a:solidFill>
            </a:rPr>
            <a:t>INFRACCIONES Y SANCIONES</a:t>
          </a:r>
          <a:r>
            <a:rPr lang="es-EC" sz="1600" b="0" dirty="0" smtClean="0">
              <a:solidFill>
                <a:schemeClr val="bg1"/>
              </a:solidFill>
            </a:rPr>
            <a:t> </a:t>
          </a:r>
        </a:p>
      </dgm:t>
    </dgm:pt>
    <dgm:pt modelId="{CE28F534-1F38-4768-B054-46F9687BEE83}" type="parTrans" cxnId="{96BD3D87-9932-4EB3-BBAD-892792AF592E}">
      <dgm:prSet/>
      <dgm:spPr/>
      <dgm:t>
        <a:bodyPr/>
        <a:lstStyle/>
        <a:p>
          <a:endParaRPr lang="es-EC"/>
        </a:p>
      </dgm:t>
    </dgm:pt>
    <dgm:pt modelId="{CDA8EDB0-2671-4D0A-8BC8-4A7DB53ADE53}" type="sibTrans" cxnId="{96BD3D87-9932-4EB3-BBAD-892792AF592E}">
      <dgm:prSet/>
      <dgm:spPr/>
      <dgm:t>
        <a:bodyPr/>
        <a:lstStyle/>
        <a:p>
          <a:endParaRPr lang="es-EC"/>
        </a:p>
      </dgm:t>
    </dgm:pt>
    <dgm:pt modelId="{4FEB3784-681E-47FD-A508-6DB41D837251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1" dirty="0" smtClean="0">
              <a:solidFill>
                <a:schemeClr val="bg1"/>
              </a:solidFill>
            </a:rPr>
            <a:t>CAPÍTULO VI </a:t>
          </a:r>
        </a:p>
        <a:p>
          <a:r>
            <a:rPr lang="es-EC" sz="1400" b="0" dirty="0" smtClean="0">
              <a:solidFill>
                <a:schemeClr val="bg1"/>
              </a:solidFill>
            </a:rPr>
            <a:t>DESARROLLO URBANÍSTICO</a:t>
          </a:r>
        </a:p>
      </dgm:t>
    </dgm:pt>
    <dgm:pt modelId="{BD79080E-9537-40B4-BAA4-C04025523A6F}" type="parTrans" cxnId="{4661EE4D-D9E6-41D0-A08D-339B520EE623}">
      <dgm:prSet/>
      <dgm:spPr/>
      <dgm:t>
        <a:bodyPr/>
        <a:lstStyle/>
        <a:p>
          <a:endParaRPr lang="es-EC"/>
        </a:p>
      </dgm:t>
    </dgm:pt>
    <dgm:pt modelId="{48E63EF5-026C-4123-9B79-AEA36CB7523F}" type="sibTrans" cxnId="{4661EE4D-D9E6-41D0-A08D-339B520EE623}">
      <dgm:prSet/>
      <dgm:spPr/>
      <dgm:t>
        <a:bodyPr/>
        <a:lstStyle/>
        <a:p>
          <a:endParaRPr lang="es-EC"/>
        </a:p>
      </dgm:t>
    </dgm:pt>
    <dgm:pt modelId="{1E2BE880-A44F-4D57-9EBA-BC29173E61B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400" b="0" dirty="0" smtClean="0">
              <a:solidFill>
                <a:schemeClr val="bg1"/>
              </a:solidFill>
            </a:rPr>
            <a:t>CAPITULO VIII                  INTERVENCIÓN MUNICIPAL</a:t>
          </a:r>
        </a:p>
      </dgm:t>
    </dgm:pt>
    <dgm:pt modelId="{BE00ED96-DAE2-421A-862A-108FA8A09B85}" type="parTrans" cxnId="{615A28E4-028B-4EDB-9A88-EC65DBE66CB2}">
      <dgm:prSet/>
      <dgm:spPr/>
      <dgm:t>
        <a:bodyPr/>
        <a:lstStyle/>
        <a:p>
          <a:endParaRPr lang="en-US"/>
        </a:p>
      </dgm:t>
    </dgm:pt>
    <dgm:pt modelId="{5AAF2FBD-E934-42AE-933B-F5A0476D6771}" type="sibTrans" cxnId="{615A28E4-028B-4EDB-9A88-EC65DBE66CB2}">
      <dgm:prSet/>
      <dgm:spPr/>
      <dgm:t>
        <a:bodyPr/>
        <a:lstStyle/>
        <a:p>
          <a:endParaRPr lang="en-US"/>
        </a:p>
      </dgm:t>
    </dgm:pt>
    <dgm:pt modelId="{B2A56C43-E986-4882-8C67-3033BE30C6ED}" type="pres">
      <dgm:prSet presAssocID="{80A10D60-355A-48A8-B49D-98FE481DAC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FAD135-1900-41AB-8FAE-D9665E9B4021}" type="pres">
      <dgm:prSet presAssocID="{4FEB3784-681E-47FD-A508-6DB41D837251}" presName="parentLin" presStyleCnt="0"/>
      <dgm:spPr/>
      <dgm:t>
        <a:bodyPr/>
        <a:lstStyle/>
        <a:p>
          <a:endParaRPr lang="es-EC"/>
        </a:p>
      </dgm:t>
    </dgm:pt>
    <dgm:pt modelId="{7C140621-4AD5-495A-9625-BB041686568C}" type="pres">
      <dgm:prSet presAssocID="{4FEB3784-681E-47FD-A508-6DB41D837251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93ADE148-3E64-4B44-AA6E-825D5EFADC91}" type="pres">
      <dgm:prSet presAssocID="{4FEB3784-681E-47FD-A508-6DB41D83725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484C5C-42C8-4417-B25A-71EB0BCB55B8}" type="pres">
      <dgm:prSet presAssocID="{4FEB3784-681E-47FD-A508-6DB41D837251}" presName="negativeSpace" presStyleCnt="0"/>
      <dgm:spPr/>
      <dgm:t>
        <a:bodyPr/>
        <a:lstStyle/>
        <a:p>
          <a:endParaRPr lang="es-EC"/>
        </a:p>
      </dgm:t>
    </dgm:pt>
    <dgm:pt modelId="{7534BD34-6073-4E4B-8DCD-9E5EFCE7C318}" type="pres">
      <dgm:prSet presAssocID="{4FEB3784-681E-47FD-A508-6DB41D837251}" presName="childText" presStyleLbl="conFgAcc1" presStyleIdx="0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D4FEAE56-BEF9-4E3A-9A38-2D78B2322AAE}" type="pres">
      <dgm:prSet presAssocID="{48E63EF5-026C-4123-9B79-AEA36CB7523F}" presName="spaceBetweenRectangles" presStyleCnt="0"/>
      <dgm:spPr/>
      <dgm:t>
        <a:bodyPr/>
        <a:lstStyle/>
        <a:p>
          <a:endParaRPr lang="es-EC"/>
        </a:p>
      </dgm:t>
    </dgm:pt>
    <dgm:pt modelId="{6B9BA714-AEE3-4F36-9403-5309609ADCB5}" type="pres">
      <dgm:prSet presAssocID="{BDC9A0B1-ABCA-4F7A-A0F3-4619D34141BC}" presName="parentLin" presStyleCnt="0"/>
      <dgm:spPr/>
      <dgm:t>
        <a:bodyPr/>
        <a:lstStyle/>
        <a:p>
          <a:endParaRPr lang="es-EC"/>
        </a:p>
      </dgm:t>
    </dgm:pt>
    <dgm:pt modelId="{40BD332B-09C9-453F-855E-09DE3930923E}" type="pres">
      <dgm:prSet presAssocID="{BDC9A0B1-ABCA-4F7A-A0F3-4619D34141BC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086FFE45-9AA7-4DAA-B3C0-675E19336ADA}" type="pres">
      <dgm:prSet presAssocID="{BDC9A0B1-ABCA-4F7A-A0F3-4619D34141BC}" presName="parentText" presStyleLbl="node1" presStyleIdx="1" presStyleCnt="5" custScaleX="103124" custScaleY="12406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C2626B-7DC0-421E-84E9-809FB37716D7}" type="pres">
      <dgm:prSet presAssocID="{BDC9A0B1-ABCA-4F7A-A0F3-4619D34141BC}" presName="negativeSpace" presStyleCnt="0"/>
      <dgm:spPr/>
      <dgm:t>
        <a:bodyPr/>
        <a:lstStyle/>
        <a:p>
          <a:endParaRPr lang="es-EC"/>
        </a:p>
      </dgm:t>
    </dgm:pt>
    <dgm:pt modelId="{FAB072D3-AF50-4264-94E7-A7B3ADA35824}" type="pres">
      <dgm:prSet presAssocID="{BDC9A0B1-ABCA-4F7A-A0F3-4619D34141BC}" presName="childText" presStyleLbl="conFgAcc1" presStyleIdx="1" presStyleCnt="5" custLinFactNeighborX="1146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1220B9FB-7022-4149-9C20-F0408832F48E}" type="pres">
      <dgm:prSet presAssocID="{7DEBB12C-30E9-44D2-9F68-0D6253108F22}" presName="spaceBetweenRectangles" presStyleCnt="0"/>
      <dgm:spPr/>
      <dgm:t>
        <a:bodyPr/>
        <a:lstStyle/>
        <a:p>
          <a:endParaRPr lang="es-EC"/>
        </a:p>
      </dgm:t>
    </dgm:pt>
    <dgm:pt modelId="{6695DE85-A800-4603-A1C3-4B934F85D52A}" type="pres">
      <dgm:prSet presAssocID="{1E2BE880-A44F-4D57-9EBA-BC29173E61BE}" presName="parentLin" presStyleCnt="0"/>
      <dgm:spPr/>
    </dgm:pt>
    <dgm:pt modelId="{C691E3E6-FAED-4A82-8643-6D81DC4CD827}" type="pres">
      <dgm:prSet presAssocID="{1E2BE880-A44F-4D57-9EBA-BC29173E61B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A486BC3-6531-499D-8B14-7F8C02AD9DCF}" type="pres">
      <dgm:prSet presAssocID="{1E2BE880-A44F-4D57-9EBA-BC29173E61B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84565-A0FA-436F-B546-7AB504C42D9B}" type="pres">
      <dgm:prSet presAssocID="{1E2BE880-A44F-4D57-9EBA-BC29173E61BE}" presName="negativeSpace" presStyleCnt="0"/>
      <dgm:spPr/>
    </dgm:pt>
    <dgm:pt modelId="{19E492A5-1CFB-4038-AB75-145C389102BF}" type="pres">
      <dgm:prSet presAssocID="{1E2BE880-A44F-4D57-9EBA-BC29173E61BE}" presName="childText" presStyleLbl="conFgAcc1" presStyleIdx="2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E533F55B-0510-40E7-ADC5-277C1A5AB8B9}" type="pres">
      <dgm:prSet presAssocID="{5AAF2FBD-E934-42AE-933B-F5A0476D6771}" presName="spaceBetweenRectangles" presStyleCnt="0"/>
      <dgm:spPr/>
    </dgm:pt>
    <dgm:pt modelId="{E841EA52-AAC6-431B-A09D-3D58DFA1A804}" type="pres">
      <dgm:prSet presAssocID="{DB784C3D-E623-4C3A-87E7-8DFCBF50ABEB}" presName="parentLin" presStyleCnt="0"/>
      <dgm:spPr/>
      <dgm:t>
        <a:bodyPr/>
        <a:lstStyle/>
        <a:p>
          <a:endParaRPr lang="es-EC"/>
        </a:p>
      </dgm:t>
    </dgm:pt>
    <dgm:pt modelId="{5A949E68-1807-463D-BADD-A975CF152D59}" type="pres">
      <dgm:prSet presAssocID="{DB784C3D-E623-4C3A-87E7-8DFCBF50ABEB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E159B577-23F4-489A-AF8B-CB2FF43F6736}" type="pres">
      <dgm:prSet presAssocID="{DB784C3D-E623-4C3A-87E7-8DFCBF50ABE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98ED5-4991-4FDE-890A-6530A20EEE17}" type="pres">
      <dgm:prSet presAssocID="{DB784C3D-E623-4C3A-87E7-8DFCBF50ABEB}" presName="negativeSpace" presStyleCnt="0"/>
      <dgm:spPr/>
      <dgm:t>
        <a:bodyPr/>
        <a:lstStyle/>
        <a:p>
          <a:endParaRPr lang="es-EC"/>
        </a:p>
      </dgm:t>
    </dgm:pt>
    <dgm:pt modelId="{FC83095A-55BE-40E0-88F0-6DDABEC25549}" type="pres">
      <dgm:prSet presAssocID="{DB784C3D-E623-4C3A-87E7-8DFCBF50ABEB}" presName="childText" presStyleLbl="conFgAcc1" presStyleIdx="3" presStyleCnt="5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71892DAA-9062-411C-8590-28C741457001}" type="pres">
      <dgm:prSet presAssocID="{B3DF464E-F549-4519-AD84-1AC261B22D5D}" presName="spaceBetweenRectangles" presStyleCnt="0"/>
      <dgm:spPr/>
      <dgm:t>
        <a:bodyPr/>
        <a:lstStyle/>
        <a:p>
          <a:endParaRPr lang="es-EC"/>
        </a:p>
      </dgm:t>
    </dgm:pt>
    <dgm:pt modelId="{4B89431F-6300-40BC-B945-855A4284DE96}" type="pres">
      <dgm:prSet presAssocID="{0C128C78-ABF4-451B-9E52-7E1926A1AC07}" presName="parentLin" presStyleCnt="0"/>
      <dgm:spPr/>
      <dgm:t>
        <a:bodyPr/>
        <a:lstStyle/>
        <a:p>
          <a:endParaRPr lang="es-EC"/>
        </a:p>
      </dgm:t>
    </dgm:pt>
    <dgm:pt modelId="{1A2733EC-EC75-4454-BF6B-5EDAB4AF2F77}" type="pres">
      <dgm:prSet presAssocID="{0C128C78-ABF4-451B-9E52-7E1926A1AC07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4F645CC4-BF0D-47AF-96A1-005C5EB846DC}" type="pres">
      <dgm:prSet presAssocID="{0C128C78-ABF4-451B-9E52-7E1926A1AC0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9812C9-AB06-431C-86B9-A66B30842F01}" type="pres">
      <dgm:prSet presAssocID="{0C128C78-ABF4-451B-9E52-7E1926A1AC07}" presName="negativeSpace" presStyleCnt="0"/>
      <dgm:spPr/>
      <dgm:t>
        <a:bodyPr/>
        <a:lstStyle/>
        <a:p>
          <a:endParaRPr lang="es-EC"/>
        </a:p>
      </dgm:t>
    </dgm:pt>
    <dgm:pt modelId="{6181EA0A-B0D4-4DCD-886A-0B1C230FA46B}" type="pres">
      <dgm:prSet presAssocID="{0C128C78-ABF4-451B-9E52-7E1926A1AC07}" presName="childText" presStyleLbl="conFgAcc1" presStyleIdx="4" presStyleCnt="5" custLinFactNeighborX="-331">
        <dgm:presLayoutVars>
          <dgm:bulletEnabled val="1"/>
        </dgm:presLayoutVars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file"/>
          </dgm14:cNvPr>
        </a:ext>
      </dgm:extLst>
    </dgm:pt>
  </dgm:ptLst>
  <dgm:cxnLst>
    <dgm:cxn modelId="{89A5FB99-37FD-4F42-BD06-998E4DDFC0A6}" type="presOf" srcId="{0C128C78-ABF4-451B-9E52-7E1926A1AC07}" destId="{4F645CC4-BF0D-47AF-96A1-005C5EB846DC}" srcOrd="1" destOrd="0" presId="urn:microsoft.com/office/officeart/2005/8/layout/list1"/>
    <dgm:cxn modelId="{9B7BC017-5AF4-4172-BDF6-08517B3A4728}" type="presOf" srcId="{DB784C3D-E623-4C3A-87E7-8DFCBF50ABEB}" destId="{5A949E68-1807-463D-BADD-A975CF152D59}" srcOrd="0" destOrd="0" presId="urn:microsoft.com/office/officeart/2005/8/layout/list1"/>
    <dgm:cxn modelId="{4661EE4D-D9E6-41D0-A08D-339B520EE623}" srcId="{80A10D60-355A-48A8-B49D-98FE481DACC8}" destId="{4FEB3784-681E-47FD-A508-6DB41D837251}" srcOrd="0" destOrd="0" parTransId="{BD79080E-9537-40B4-BAA4-C04025523A6F}" sibTransId="{48E63EF5-026C-4123-9B79-AEA36CB7523F}"/>
    <dgm:cxn modelId="{A37D8F6F-3ACE-4AC8-9DE3-8BB2E8B8B900}" type="presOf" srcId="{1E2BE880-A44F-4D57-9EBA-BC29173E61BE}" destId="{3A486BC3-6531-499D-8B14-7F8C02AD9DCF}" srcOrd="1" destOrd="0" presId="urn:microsoft.com/office/officeart/2005/8/layout/list1"/>
    <dgm:cxn modelId="{F6E77EE1-B080-4F97-9C93-FA084CA6FB8E}" type="presOf" srcId="{0C128C78-ABF4-451B-9E52-7E1926A1AC07}" destId="{1A2733EC-EC75-4454-BF6B-5EDAB4AF2F77}" srcOrd="0" destOrd="0" presId="urn:microsoft.com/office/officeart/2005/8/layout/list1"/>
    <dgm:cxn modelId="{9309EFD1-93E4-4F93-8484-FE21B35DF68E}" type="presOf" srcId="{BDC9A0B1-ABCA-4F7A-A0F3-4619D34141BC}" destId="{40BD332B-09C9-453F-855E-09DE3930923E}" srcOrd="0" destOrd="0" presId="urn:microsoft.com/office/officeart/2005/8/layout/list1"/>
    <dgm:cxn modelId="{CC9A9A7F-6A73-469A-80A9-58AD3158DC6F}" type="presOf" srcId="{4FEB3784-681E-47FD-A508-6DB41D837251}" destId="{93ADE148-3E64-4B44-AA6E-825D5EFADC91}" srcOrd="1" destOrd="0" presId="urn:microsoft.com/office/officeart/2005/8/layout/list1"/>
    <dgm:cxn modelId="{AEF854CE-D9E0-41DC-9A06-3DC7C48268AD}" type="presOf" srcId="{DB784C3D-E623-4C3A-87E7-8DFCBF50ABEB}" destId="{E159B577-23F4-489A-AF8B-CB2FF43F6736}" srcOrd="1" destOrd="0" presId="urn:microsoft.com/office/officeart/2005/8/layout/list1"/>
    <dgm:cxn modelId="{03696BB6-378F-4E75-A8AE-A6093ECB3BAC}" srcId="{80A10D60-355A-48A8-B49D-98FE481DACC8}" destId="{DB784C3D-E623-4C3A-87E7-8DFCBF50ABEB}" srcOrd="3" destOrd="0" parTransId="{E9B4F3E0-1827-4686-A500-2B804894304A}" sibTransId="{B3DF464E-F549-4519-AD84-1AC261B22D5D}"/>
    <dgm:cxn modelId="{9242C96B-190E-4B88-92F6-BC7359C84BEE}" type="presOf" srcId="{BDC9A0B1-ABCA-4F7A-A0F3-4619D34141BC}" destId="{086FFE45-9AA7-4DAA-B3C0-675E19336ADA}" srcOrd="1" destOrd="0" presId="urn:microsoft.com/office/officeart/2005/8/layout/list1"/>
    <dgm:cxn modelId="{96BD3D87-9932-4EB3-BBAD-892792AF592E}" srcId="{80A10D60-355A-48A8-B49D-98FE481DACC8}" destId="{0C128C78-ABF4-451B-9E52-7E1926A1AC07}" srcOrd="4" destOrd="0" parTransId="{CE28F534-1F38-4768-B054-46F9687BEE83}" sibTransId="{CDA8EDB0-2671-4D0A-8BC8-4A7DB53ADE53}"/>
    <dgm:cxn modelId="{615A28E4-028B-4EDB-9A88-EC65DBE66CB2}" srcId="{80A10D60-355A-48A8-B49D-98FE481DACC8}" destId="{1E2BE880-A44F-4D57-9EBA-BC29173E61BE}" srcOrd="2" destOrd="0" parTransId="{BE00ED96-DAE2-421A-862A-108FA8A09B85}" sibTransId="{5AAF2FBD-E934-42AE-933B-F5A0476D6771}"/>
    <dgm:cxn modelId="{E16A8389-AF03-4C45-8AF7-BAEC09496605}" srcId="{80A10D60-355A-48A8-B49D-98FE481DACC8}" destId="{BDC9A0B1-ABCA-4F7A-A0F3-4619D34141BC}" srcOrd="1" destOrd="0" parTransId="{FBEEDF48-BA90-4E53-B349-4E60282352F9}" sibTransId="{7DEBB12C-30E9-44D2-9F68-0D6253108F22}"/>
    <dgm:cxn modelId="{8AECC487-88E3-4F92-8E38-7F2C942D7BC6}" type="presOf" srcId="{1E2BE880-A44F-4D57-9EBA-BC29173E61BE}" destId="{C691E3E6-FAED-4A82-8643-6D81DC4CD827}" srcOrd="0" destOrd="0" presId="urn:microsoft.com/office/officeart/2005/8/layout/list1"/>
    <dgm:cxn modelId="{3BD57683-C16E-4EE8-84D5-6A43B95B19BC}" type="presOf" srcId="{4FEB3784-681E-47FD-A508-6DB41D837251}" destId="{7C140621-4AD5-495A-9625-BB041686568C}" srcOrd="0" destOrd="0" presId="urn:microsoft.com/office/officeart/2005/8/layout/list1"/>
    <dgm:cxn modelId="{FF0DF71A-921A-4B04-8E55-8601BB50D110}" type="presOf" srcId="{80A10D60-355A-48A8-B49D-98FE481DACC8}" destId="{B2A56C43-E986-4882-8C67-3033BE30C6ED}" srcOrd="0" destOrd="0" presId="urn:microsoft.com/office/officeart/2005/8/layout/list1"/>
    <dgm:cxn modelId="{EB6E4F5F-2506-4BCC-851C-C5C8A54D1748}" type="presParOf" srcId="{B2A56C43-E986-4882-8C67-3033BE30C6ED}" destId="{DCFAD135-1900-41AB-8FAE-D9665E9B4021}" srcOrd="0" destOrd="0" presId="urn:microsoft.com/office/officeart/2005/8/layout/list1"/>
    <dgm:cxn modelId="{93835A0E-2F5D-48C8-A389-EDEE7FE6252F}" type="presParOf" srcId="{DCFAD135-1900-41AB-8FAE-D9665E9B4021}" destId="{7C140621-4AD5-495A-9625-BB041686568C}" srcOrd="0" destOrd="0" presId="urn:microsoft.com/office/officeart/2005/8/layout/list1"/>
    <dgm:cxn modelId="{56932E08-BA03-4AF3-A233-B5E428248DC3}" type="presParOf" srcId="{DCFAD135-1900-41AB-8FAE-D9665E9B4021}" destId="{93ADE148-3E64-4B44-AA6E-825D5EFADC91}" srcOrd="1" destOrd="0" presId="urn:microsoft.com/office/officeart/2005/8/layout/list1"/>
    <dgm:cxn modelId="{A84FD693-D5DD-4E6A-B8F1-786E1DD026F8}" type="presParOf" srcId="{B2A56C43-E986-4882-8C67-3033BE30C6ED}" destId="{DA484C5C-42C8-4417-B25A-71EB0BCB55B8}" srcOrd="1" destOrd="0" presId="urn:microsoft.com/office/officeart/2005/8/layout/list1"/>
    <dgm:cxn modelId="{BC149BAE-07A4-46B6-BFF5-59A0DBE55EF3}" type="presParOf" srcId="{B2A56C43-E986-4882-8C67-3033BE30C6ED}" destId="{7534BD34-6073-4E4B-8DCD-9E5EFCE7C318}" srcOrd="2" destOrd="0" presId="urn:microsoft.com/office/officeart/2005/8/layout/list1"/>
    <dgm:cxn modelId="{BB5D564B-ABCB-43D3-848E-750B254A7480}" type="presParOf" srcId="{B2A56C43-E986-4882-8C67-3033BE30C6ED}" destId="{D4FEAE56-BEF9-4E3A-9A38-2D78B2322AAE}" srcOrd="3" destOrd="0" presId="urn:microsoft.com/office/officeart/2005/8/layout/list1"/>
    <dgm:cxn modelId="{FF422ACA-6884-4596-954B-6706D41209A3}" type="presParOf" srcId="{B2A56C43-E986-4882-8C67-3033BE30C6ED}" destId="{6B9BA714-AEE3-4F36-9403-5309609ADCB5}" srcOrd="4" destOrd="0" presId="urn:microsoft.com/office/officeart/2005/8/layout/list1"/>
    <dgm:cxn modelId="{25D12747-3F61-416E-BEAB-49AE279CF461}" type="presParOf" srcId="{6B9BA714-AEE3-4F36-9403-5309609ADCB5}" destId="{40BD332B-09C9-453F-855E-09DE3930923E}" srcOrd="0" destOrd="0" presId="urn:microsoft.com/office/officeart/2005/8/layout/list1"/>
    <dgm:cxn modelId="{81A6C512-0B3C-444F-9557-40A048EAA7F1}" type="presParOf" srcId="{6B9BA714-AEE3-4F36-9403-5309609ADCB5}" destId="{086FFE45-9AA7-4DAA-B3C0-675E19336ADA}" srcOrd="1" destOrd="0" presId="urn:microsoft.com/office/officeart/2005/8/layout/list1"/>
    <dgm:cxn modelId="{AE969167-38B2-4F09-BB18-47BC5F6F3B8E}" type="presParOf" srcId="{B2A56C43-E986-4882-8C67-3033BE30C6ED}" destId="{C4C2626B-7DC0-421E-84E9-809FB37716D7}" srcOrd="5" destOrd="0" presId="urn:microsoft.com/office/officeart/2005/8/layout/list1"/>
    <dgm:cxn modelId="{1E337AE3-2147-45B5-96F7-0D38339F0B90}" type="presParOf" srcId="{B2A56C43-E986-4882-8C67-3033BE30C6ED}" destId="{FAB072D3-AF50-4264-94E7-A7B3ADA35824}" srcOrd="6" destOrd="0" presId="urn:microsoft.com/office/officeart/2005/8/layout/list1"/>
    <dgm:cxn modelId="{0653B486-1605-4587-8EA2-AC20473FE8E4}" type="presParOf" srcId="{B2A56C43-E986-4882-8C67-3033BE30C6ED}" destId="{1220B9FB-7022-4149-9C20-F0408832F48E}" srcOrd="7" destOrd="0" presId="urn:microsoft.com/office/officeart/2005/8/layout/list1"/>
    <dgm:cxn modelId="{CBD1E6C1-E652-4C62-8672-6D7D1772117C}" type="presParOf" srcId="{B2A56C43-E986-4882-8C67-3033BE30C6ED}" destId="{6695DE85-A800-4603-A1C3-4B934F85D52A}" srcOrd="8" destOrd="0" presId="urn:microsoft.com/office/officeart/2005/8/layout/list1"/>
    <dgm:cxn modelId="{5F0DFE87-9149-4309-839E-2527B6F76FEF}" type="presParOf" srcId="{6695DE85-A800-4603-A1C3-4B934F85D52A}" destId="{C691E3E6-FAED-4A82-8643-6D81DC4CD827}" srcOrd="0" destOrd="0" presId="urn:microsoft.com/office/officeart/2005/8/layout/list1"/>
    <dgm:cxn modelId="{73126902-FCFA-4FC7-9439-ADCBF429B7EE}" type="presParOf" srcId="{6695DE85-A800-4603-A1C3-4B934F85D52A}" destId="{3A486BC3-6531-499D-8B14-7F8C02AD9DCF}" srcOrd="1" destOrd="0" presId="urn:microsoft.com/office/officeart/2005/8/layout/list1"/>
    <dgm:cxn modelId="{3BCBF0E9-2330-4D33-93F8-2956954B6B4B}" type="presParOf" srcId="{B2A56C43-E986-4882-8C67-3033BE30C6ED}" destId="{A4A84565-A0FA-436F-B546-7AB504C42D9B}" srcOrd="9" destOrd="0" presId="urn:microsoft.com/office/officeart/2005/8/layout/list1"/>
    <dgm:cxn modelId="{4B8641B4-DC99-43CD-B406-2E2A5BAF4E02}" type="presParOf" srcId="{B2A56C43-E986-4882-8C67-3033BE30C6ED}" destId="{19E492A5-1CFB-4038-AB75-145C389102BF}" srcOrd="10" destOrd="0" presId="urn:microsoft.com/office/officeart/2005/8/layout/list1"/>
    <dgm:cxn modelId="{0E41FFD1-8772-45AF-847C-28DC4E12EF80}" type="presParOf" srcId="{B2A56C43-E986-4882-8C67-3033BE30C6ED}" destId="{E533F55B-0510-40E7-ADC5-277C1A5AB8B9}" srcOrd="11" destOrd="0" presId="urn:microsoft.com/office/officeart/2005/8/layout/list1"/>
    <dgm:cxn modelId="{78562F95-53A6-46CD-823B-126B3D2CAEF1}" type="presParOf" srcId="{B2A56C43-E986-4882-8C67-3033BE30C6ED}" destId="{E841EA52-AAC6-431B-A09D-3D58DFA1A804}" srcOrd="12" destOrd="0" presId="urn:microsoft.com/office/officeart/2005/8/layout/list1"/>
    <dgm:cxn modelId="{F8A2459C-8091-4377-9F7E-A863706F72DF}" type="presParOf" srcId="{E841EA52-AAC6-431B-A09D-3D58DFA1A804}" destId="{5A949E68-1807-463D-BADD-A975CF152D59}" srcOrd="0" destOrd="0" presId="urn:microsoft.com/office/officeart/2005/8/layout/list1"/>
    <dgm:cxn modelId="{E75770D1-213E-410F-9CD6-ED3E6F7952A4}" type="presParOf" srcId="{E841EA52-AAC6-431B-A09D-3D58DFA1A804}" destId="{E159B577-23F4-489A-AF8B-CB2FF43F6736}" srcOrd="1" destOrd="0" presId="urn:microsoft.com/office/officeart/2005/8/layout/list1"/>
    <dgm:cxn modelId="{4D1C3F27-0BE2-4FCD-B473-5C165F247033}" type="presParOf" srcId="{B2A56C43-E986-4882-8C67-3033BE30C6ED}" destId="{4CB98ED5-4991-4FDE-890A-6530A20EEE17}" srcOrd="13" destOrd="0" presId="urn:microsoft.com/office/officeart/2005/8/layout/list1"/>
    <dgm:cxn modelId="{99CB1CEF-2D5A-4D68-A913-C1908C754EEF}" type="presParOf" srcId="{B2A56C43-E986-4882-8C67-3033BE30C6ED}" destId="{FC83095A-55BE-40E0-88F0-6DDABEC25549}" srcOrd="14" destOrd="0" presId="urn:microsoft.com/office/officeart/2005/8/layout/list1"/>
    <dgm:cxn modelId="{A56B15B4-5B11-44FD-A95E-8B8610EED875}" type="presParOf" srcId="{B2A56C43-E986-4882-8C67-3033BE30C6ED}" destId="{71892DAA-9062-411C-8590-28C741457001}" srcOrd="15" destOrd="0" presId="urn:microsoft.com/office/officeart/2005/8/layout/list1"/>
    <dgm:cxn modelId="{2909C2FE-AADE-42A8-AF1B-48F4DD5F6BC3}" type="presParOf" srcId="{B2A56C43-E986-4882-8C67-3033BE30C6ED}" destId="{4B89431F-6300-40BC-B945-855A4284DE96}" srcOrd="16" destOrd="0" presId="urn:microsoft.com/office/officeart/2005/8/layout/list1"/>
    <dgm:cxn modelId="{3873C54F-5FD8-4C03-A6C2-2048AE4B092B}" type="presParOf" srcId="{4B89431F-6300-40BC-B945-855A4284DE96}" destId="{1A2733EC-EC75-4454-BF6B-5EDAB4AF2F77}" srcOrd="0" destOrd="0" presId="urn:microsoft.com/office/officeart/2005/8/layout/list1"/>
    <dgm:cxn modelId="{BB764CE4-E0E4-4A15-B879-EF2415EE748C}" type="presParOf" srcId="{4B89431F-6300-40BC-B945-855A4284DE96}" destId="{4F645CC4-BF0D-47AF-96A1-005C5EB846DC}" srcOrd="1" destOrd="0" presId="urn:microsoft.com/office/officeart/2005/8/layout/list1"/>
    <dgm:cxn modelId="{BA504614-8A0F-4A11-935D-F6FD67BD5ED1}" type="presParOf" srcId="{B2A56C43-E986-4882-8C67-3033BE30C6ED}" destId="{529812C9-AB06-431C-86B9-A66B30842F01}" srcOrd="17" destOrd="0" presId="urn:microsoft.com/office/officeart/2005/8/layout/list1"/>
    <dgm:cxn modelId="{C46832F7-719C-4BDA-9F25-AC0D0A32157D}" type="presParOf" srcId="{B2A56C43-E986-4882-8C67-3033BE30C6ED}" destId="{6181EA0A-B0D4-4DCD-886A-0B1C230FA4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4600B-0DAF-444C-9AA6-9394B9F579C5}">
      <dsp:nvSpPr>
        <dsp:cNvPr id="0" name=""/>
        <dsp:cNvSpPr/>
      </dsp:nvSpPr>
      <dsp:spPr>
        <a:xfrm>
          <a:off x="127" y="0"/>
          <a:ext cx="1703255" cy="415455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/>
            <a:t>PLANEAMIENTO DEL USO Y OCUPACIÓN DE SUELO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noProof="0" dirty="0" smtClean="0"/>
            <a:t>- Usos del suelo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noProof="0" dirty="0" smtClean="0"/>
            <a:t>- Tipos de zonificación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noProof="0" dirty="0" smtClean="0"/>
            <a:t>- Régimen de suelo y edificación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noProof="0" dirty="0" smtClean="0"/>
            <a:t>- Normas de arquitectura y urbanismo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</dsp:txBody>
      <dsp:txXfrm>
        <a:off x="127" y="1661822"/>
        <a:ext cx="1703255" cy="1661822"/>
      </dsp:txXfrm>
    </dsp:sp>
    <dsp:sp modelId="{AF81A98C-8AA4-40C3-BB9F-3807391D6FA3}">
      <dsp:nvSpPr>
        <dsp:cNvPr id="0" name=""/>
        <dsp:cNvSpPr/>
      </dsp:nvSpPr>
      <dsp:spPr>
        <a:xfrm>
          <a:off x="282251" y="155218"/>
          <a:ext cx="1097089" cy="9205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1FCC1-145A-4AD1-8CD1-5F57F1F4CEA2}">
      <dsp:nvSpPr>
        <dsp:cNvPr id="0" name=""/>
        <dsp:cNvSpPr/>
      </dsp:nvSpPr>
      <dsp:spPr>
        <a:xfrm>
          <a:off x="1712172" y="0"/>
          <a:ext cx="1703255" cy="415455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/>
            <a:t>CATASTRO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.Catastro Urbano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.Catastro  Rural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</dsp:txBody>
      <dsp:txXfrm>
        <a:off x="1712172" y="1661822"/>
        <a:ext cx="1703255" cy="1661822"/>
      </dsp:txXfrm>
    </dsp:sp>
    <dsp:sp modelId="{AA9F3011-33B4-4A90-AB44-913D41B7F8E0}">
      <dsp:nvSpPr>
        <dsp:cNvPr id="0" name=""/>
        <dsp:cNvSpPr/>
      </dsp:nvSpPr>
      <dsp:spPr>
        <a:xfrm>
          <a:off x="2035400" y="155211"/>
          <a:ext cx="1077167" cy="9471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84BBF-75DD-4BBB-A349-5F2C05E26CB1}">
      <dsp:nvSpPr>
        <dsp:cNvPr id="0" name=""/>
        <dsp:cNvSpPr/>
      </dsp:nvSpPr>
      <dsp:spPr>
        <a:xfrm>
          <a:off x="3445370" y="0"/>
          <a:ext cx="1703255" cy="415455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/>
            <a:t>ACTUALIZACIÓN DEL PLANO DE  USO Y OCUPACIÓN  DEL SUELO  (zonificación)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Plano zonificación/ actualizado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Certificado de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compatibilidad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</dsp:txBody>
      <dsp:txXfrm>
        <a:off x="3445370" y="1661822"/>
        <a:ext cx="1703255" cy="1661822"/>
      </dsp:txXfrm>
    </dsp:sp>
    <dsp:sp modelId="{D3C6FF9F-C7EE-4866-82AB-5B85812960F6}">
      <dsp:nvSpPr>
        <dsp:cNvPr id="0" name=""/>
        <dsp:cNvSpPr/>
      </dsp:nvSpPr>
      <dsp:spPr>
        <a:xfrm>
          <a:off x="3785444" y="155211"/>
          <a:ext cx="1065892" cy="94714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73E8F-555F-44C1-9F41-A9FE340EBE46}">
      <dsp:nvSpPr>
        <dsp:cNvPr id="0" name=""/>
        <dsp:cNvSpPr/>
      </dsp:nvSpPr>
      <dsp:spPr>
        <a:xfrm>
          <a:off x="5178569" y="0"/>
          <a:ext cx="1703255" cy="415455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/>
            <a:t>INFORME DE REGULACIÓN URBANA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Informe de Regulación Urbana (Línea de fábrica)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Línea de fábrica a nivel de vereda y bordillo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Informe para vivienda de interés social progresivo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Normas de construcción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 smtClean="0"/>
        </a:p>
      </dsp:txBody>
      <dsp:txXfrm>
        <a:off x="5178569" y="1661822"/>
        <a:ext cx="1703255" cy="1661822"/>
      </dsp:txXfrm>
    </dsp:sp>
    <dsp:sp modelId="{9A3FEF1C-A5D1-43AD-A559-10440FC5A982}">
      <dsp:nvSpPr>
        <dsp:cNvPr id="0" name=""/>
        <dsp:cNvSpPr/>
      </dsp:nvSpPr>
      <dsp:spPr>
        <a:xfrm>
          <a:off x="5489273" y="155211"/>
          <a:ext cx="1077181" cy="94712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35ABA-3BC9-4F18-B9DB-4F2C9751AEAE}">
      <dsp:nvSpPr>
        <dsp:cNvPr id="0" name=""/>
        <dsp:cNvSpPr/>
      </dsp:nvSpPr>
      <dsp:spPr>
        <a:xfrm>
          <a:off x="6955541" y="0"/>
          <a:ext cx="1703255" cy="415455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noProof="0" dirty="0" smtClean="0"/>
            <a:t>URBANIZACIONES  Y LOTIZACIONES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noProof="0" dirty="0" smtClean="0"/>
            <a:t>- Aprobación  planos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noProof="0" dirty="0" smtClean="0"/>
            <a:t>- Aprobación  lotizaciones y/o asentamientos urbanos de hecho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noProof="0" dirty="0" smtClean="0"/>
            <a:t>- Permiso para formación de nuevo barrio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noProof="0" dirty="0" smtClean="0"/>
            <a:t>- Permiso de aprobación de urbanizaciones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noProof="0" dirty="0" smtClean="0"/>
            <a:t>- Modificación de planos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noProof="0" dirty="0" smtClean="0"/>
            <a:t>- Propiedad horizontal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noProof="0" dirty="0" smtClean="0"/>
            <a:t>-Fraccionamiento y reestructuración urbana</a:t>
          </a:r>
          <a:endParaRPr lang="es-EC" sz="1100" kern="1200" noProof="0" dirty="0"/>
        </a:p>
      </dsp:txBody>
      <dsp:txXfrm>
        <a:off x="6955541" y="1661822"/>
        <a:ext cx="1703255" cy="1661822"/>
      </dsp:txXfrm>
    </dsp:sp>
    <dsp:sp modelId="{6D65E9BA-4E62-45D2-B825-51D6F573DECB}">
      <dsp:nvSpPr>
        <dsp:cNvPr id="0" name=""/>
        <dsp:cNvSpPr/>
      </dsp:nvSpPr>
      <dsp:spPr>
        <a:xfrm>
          <a:off x="7298584" y="155218"/>
          <a:ext cx="1079353" cy="94713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21E90-3F9B-48CD-B249-186D4087C394}">
      <dsp:nvSpPr>
        <dsp:cNvPr id="0" name=""/>
        <dsp:cNvSpPr/>
      </dsp:nvSpPr>
      <dsp:spPr>
        <a:xfrm>
          <a:off x="8772021" y="0"/>
          <a:ext cx="1703255" cy="415455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noProof="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noProof="0" dirty="0" smtClean="0"/>
            <a:t>CONTROL  MUNICIPAL  (proyectos urbanísticos y arquitectónicos 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Permisos de construcción mayor y menor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Permisos de ocupación de vía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-Permisos de habitabilidad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Inspecciones de uso posterior de construcciones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noProof="0" dirty="0" smtClean="0"/>
            <a:t>- Inspección y control de urbanización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noProof="0" dirty="0"/>
        </a:p>
      </dsp:txBody>
      <dsp:txXfrm>
        <a:off x="8772021" y="1661822"/>
        <a:ext cx="1703255" cy="1661822"/>
      </dsp:txXfrm>
    </dsp:sp>
    <dsp:sp modelId="{0619EE8C-F1D8-49CA-84FE-773CE222077A}">
      <dsp:nvSpPr>
        <dsp:cNvPr id="0" name=""/>
        <dsp:cNvSpPr/>
      </dsp:nvSpPr>
      <dsp:spPr>
        <a:xfrm>
          <a:off x="9056023" y="125017"/>
          <a:ext cx="1054008" cy="93545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249F5-C9F1-411B-813B-63DB5BD930A7}">
      <dsp:nvSpPr>
        <dsp:cNvPr id="0" name=""/>
        <dsp:cNvSpPr/>
      </dsp:nvSpPr>
      <dsp:spPr>
        <a:xfrm flipH="1">
          <a:off x="209593" y="3731657"/>
          <a:ext cx="10226862" cy="422898"/>
        </a:xfrm>
        <a:prstGeom prst="leftArrow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C0C2-7B2C-4B66-90CA-66EC52D013EE}">
      <dsp:nvSpPr>
        <dsp:cNvPr id="0" name=""/>
        <dsp:cNvSpPr/>
      </dsp:nvSpPr>
      <dsp:spPr>
        <a:xfrm>
          <a:off x="0" y="433383"/>
          <a:ext cx="11150221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381" tIns="166624" rIns="86538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Arts.  23,  30, 31,  66 numerales 2) y 25), 83 numerales 7) y 9), 85 numeral 2), 238, 239, 241, 264,  numerales 1) y 2), 321, 375, 376, 409, 415</a:t>
          </a:r>
          <a:endParaRPr lang="en-US" sz="1600" kern="1200" dirty="0"/>
        </a:p>
      </dsp:txBody>
      <dsp:txXfrm>
        <a:off x="0" y="433383"/>
        <a:ext cx="11150221" cy="730800"/>
      </dsp:txXfrm>
    </dsp:sp>
    <dsp:sp modelId="{9622FC50-23E1-4F47-9FB5-B52EF2A143E1}">
      <dsp:nvSpPr>
        <dsp:cNvPr id="0" name=""/>
        <dsp:cNvSpPr/>
      </dsp:nvSpPr>
      <dsp:spPr>
        <a:xfrm>
          <a:off x="557511" y="84454"/>
          <a:ext cx="7717815" cy="467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016" tIns="0" rIns="2950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Constitución de la Republica del Ecuador</a:t>
          </a:r>
          <a:r>
            <a:rPr lang="es-EC" sz="1600" b="1" kern="1200" dirty="0" smtClean="0"/>
            <a:t> </a:t>
          </a:r>
          <a:r>
            <a:rPr lang="es-EC" sz="1400" kern="1200" dirty="0" smtClean="0"/>
            <a:t>(R. O.#  449 de 20-oct.-2008)</a:t>
          </a:r>
          <a:r>
            <a:rPr lang="es-EC" sz="1600" kern="1200" dirty="0" smtClean="0"/>
            <a:t> </a:t>
          </a:r>
          <a:endParaRPr lang="en-US" sz="1600" kern="1200" dirty="0"/>
        </a:p>
      </dsp:txBody>
      <dsp:txXfrm>
        <a:off x="580308" y="107251"/>
        <a:ext cx="7672221" cy="421414"/>
      </dsp:txXfrm>
    </dsp:sp>
    <dsp:sp modelId="{E1000308-EA9D-4D30-8D48-CA343EE60186}">
      <dsp:nvSpPr>
        <dsp:cNvPr id="0" name=""/>
        <dsp:cNvSpPr/>
      </dsp:nvSpPr>
      <dsp:spPr>
        <a:xfrm>
          <a:off x="0" y="1711648"/>
          <a:ext cx="11150221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381" tIns="166624" rIns="86538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Arts. 4, 54, 55, 84, 105, 106, 108, 116, 117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Los GADM tendrá como uno de sus fines </a:t>
          </a:r>
          <a:r>
            <a:rPr lang="es-ES" sz="1600" i="1" kern="1200" dirty="0" smtClean="0"/>
            <a:t>“la obtención de un hábitat seguro y saludable para los ciudadanos y la garantía de su derecho a la vivienda en el ámbito de sus respectivas competencias”</a:t>
          </a:r>
          <a:r>
            <a:rPr lang="es-ES" sz="1600" kern="1200" dirty="0" smtClean="0"/>
            <a:t>. Definiendo como una de sus funciones, el  establecer el régimen de uso del suelo y urbanístico, para lo cual determinará las condiciones de urbanización, parcelación, lotización, división o cualquier otra forma de fraccionamiento de conformidad con la planificación cantonal o metropolitana conforme corresponda, asegurando porcentajes para zonas verdes y áreas comunales. </a:t>
          </a:r>
          <a:endParaRPr lang="en-US" sz="1600" kern="1200" dirty="0"/>
        </a:p>
      </dsp:txBody>
      <dsp:txXfrm>
        <a:off x="0" y="1711648"/>
        <a:ext cx="11150221" cy="1915200"/>
      </dsp:txXfrm>
    </dsp:sp>
    <dsp:sp modelId="{5145C676-62B5-406C-B7DD-704C4603C9F9}">
      <dsp:nvSpPr>
        <dsp:cNvPr id="0" name=""/>
        <dsp:cNvSpPr/>
      </dsp:nvSpPr>
      <dsp:spPr>
        <a:xfrm>
          <a:off x="581339" y="1173262"/>
          <a:ext cx="7777602" cy="622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016" tIns="0" rIns="2950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Código Orgánico de Organización Territorial, Autonomía y Descentralización</a:t>
          </a:r>
          <a:r>
            <a:rPr lang="es-ES" sz="1800" b="1" kern="1200" dirty="0" smtClean="0"/>
            <a:t> </a:t>
          </a:r>
          <a:r>
            <a:rPr lang="es-ES" sz="1200" kern="1200" dirty="0" smtClean="0"/>
            <a:t>(Registro Oficial Suplemento 303 de 19 de octubre de 2010)</a:t>
          </a:r>
          <a:endParaRPr lang="en-US" sz="1200" kern="1200" dirty="0"/>
        </a:p>
      </dsp:txBody>
      <dsp:txXfrm>
        <a:off x="611719" y="1203642"/>
        <a:ext cx="7716842" cy="561585"/>
      </dsp:txXfrm>
    </dsp:sp>
    <dsp:sp modelId="{4916C5B2-E92F-4EFD-874F-2560194F4BD4}">
      <dsp:nvSpPr>
        <dsp:cNvPr id="0" name=""/>
        <dsp:cNvSpPr/>
      </dsp:nvSpPr>
      <dsp:spPr>
        <a:xfrm>
          <a:off x="0" y="4049279"/>
          <a:ext cx="11150221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381" tIns="166624" rIns="86538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Objeto fijar los principios y reglas generales que rigen el ejercicio de las competencias de ordenamiento territorial, uso y gestión del suelo urbano y rural, y su relación con otras que incidan significativamente sobre el territorio o lo ocupen, para que se articulen eficazmente, promuevan el desarrollo equitativo y equilibrado del territorio y propicien el ejercicio del derecho a la ciudad, al hábitat seguro y saludable, a la vivienda adecuada y digna, en cumplimiento de la función social y ambiental de la propiedad e impulsando un desarrollo urbano inclusivo e integrador para el Buen Vivir de las personas. </a:t>
          </a:r>
          <a:endParaRPr lang="en-US" sz="1600" kern="1200" dirty="0"/>
        </a:p>
      </dsp:txBody>
      <dsp:txXfrm>
        <a:off x="0" y="4049279"/>
        <a:ext cx="11150221" cy="1663200"/>
      </dsp:txXfrm>
    </dsp:sp>
    <dsp:sp modelId="{B0B37A9A-C2F7-48B9-A703-1813973D08BC}">
      <dsp:nvSpPr>
        <dsp:cNvPr id="0" name=""/>
        <dsp:cNvSpPr/>
      </dsp:nvSpPr>
      <dsp:spPr>
        <a:xfrm>
          <a:off x="557511" y="3691883"/>
          <a:ext cx="7965784" cy="545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016" tIns="0" rIns="2950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Ley Orgánica de Ordenamiento Territorial Uso y Gestión del Suelo  </a:t>
          </a:r>
          <a:r>
            <a:rPr lang="es-ES" sz="1200" kern="1200" dirty="0" smtClean="0"/>
            <a:t>(Registro Oficial Suplemento 790 de 05 de julio de 2016)</a:t>
          </a:r>
          <a:endParaRPr lang="en-US" sz="1200" kern="1200" dirty="0"/>
        </a:p>
      </dsp:txBody>
      <dsp:txXfrm>
        <a:off x="584130" y="3718502"/>
        <a:ext cx="7912546" cy="492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64CB-E129-49C7-9A6A-97DBD687826E}">
      <dsp:nvSpPr>
        <dsp:cNvPr id="0" name=""/>
        <dsp:cNvSpPr/>
      </dsp:nvSpPr>
      <dsp:spPr>
        <a:xfrm rot="5400000">
          <a:off x="6484819" y="-2958322"/>
          <a:ext cx="1578617" cy="796703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9 de los 14 GADM regulan el uso de suelo en el cantón; 3  GADM (Jama, San Vicente y </a:t>
          </a:r>
          <a:r>
            <a:rPr lang="es-ES" sz="1600" kern="1200" dirty="0" err="1" smtClean="0"/>
            <a:t>Muisne</a:t>
          </a:r>
          <a:r>
            <a:rPr lang="es-ES" sz="1600" kern="1200" dirty="0" smtClean="0"/>
            <a:t>) no regulan.</a:t>
          </a: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10 GADM regulan </a:t>
          </a:r>
          <a:r>
            <a:rPr lang="es-ES" sz="1600" kern="1200" dirty="0" smtClean="0"/>
            <a:t>e</a:t>
          </a:r>
          <a:r>
            <a:rPr lang="es-ES" sz="1600" b="1" kern="1200" dirty="0" smtClean="0"/>
            <a:t>n ordenanza el tipo de zonificación; 2  GADM (San Vicente y </a:t>
          </a:r>
          <a:r>
            <a:rPr lang="es-ES" sz="1600" b="1" kern="1200" dirty="0" err="1" smtClean="0"/>
            <a:t>Muisne</a:t>
          </a:r>
          <a:r>
            <a:rPr lang="es-ES" sz="1600" b="1" kern="1200" dirty="0" smtClean="0"/>
            <a:t>) no lo hacen.</a:t>
          </a: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6 de los 14 GADM regulan en ordenanza el régimen de suelo y edificación.</a:t>
          </a: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5 GADM regulan en ordenanza normas de arquitectura y urbanismo.    </a:t>
          </a:r>
          <a:endParaRPr lang="es-ES" sz="1600" kern="1200" dirty="0"/>
        </a:p>
      </dsp:txBody>
      <dsp:txXfrm rot="-5400000">
        <a:off x="3290609" y="235888"/>
        <a:ext cx="7967038" cy="1578617"/>
      </dsp:txXfrm>
    </dsp:sp>
    <dsp:sp modelId="{57C6909C-9E4E-4A2E-825F-AF963AF521B7}">
      <dsp:nvSpPr>
        <dsp:cNvPr id="0" name=""/>
        <dsp:cNvSpPr/>
      </dsp:nvSpPr>
      <dsp:spPr>
        <a:xfrm>
          <a:off x="409500" y="1375"/>
          <a:ext cx="2881108" cy="204764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PLANEAMIENTO DEL USO Y DE LA GESTIÓN DE SUELO </a:t>
          </a:r>
          <a:endParaRPr lang="es-ES" sz="1600" kern="1200" dirty="0"/>
        </a:p>
      </dsp:txBody>
      <dsp:txXfrm>
        <a:off x="509458" y="101333"/>
        <a:ext cx="2681192" cy="1847726"/>
      </dsp:txXfrm>
    </dsp:sp>
    <dsp:sp modelId="{2308B53E-4582-460E-9FA0-9F101A4439F8}">
      <dsp:nvSpPr>
        <dsp:cNvPr id="0" name=""/>
        <dsp:cNvSpPr/>
      </dsp:nvSpPr>
      <dsp:spPr>
        <a:xfrm rot="5400000">
          <a:off x="6808248" y="-1249770"/>
          <a:ext cx="931759" cy="796703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14 GADM cuentan con ordenanzas que regulan el catastro urbano,  mientras que 12 GADM  regulan el catastro rural. </a:t>
          </a:r>
          <a:endParaRPr lang="es-ES" sz="1600" kern="1200" dirty="0"/>
        </a:p>
      </dsp:txBody>
      <dsp:txXfrm rot="-5400000">
        <a:off x="3290609" y="2267869"/>
        <a:ext cx="7967038" cy="931759"/>
      </dsp:txXfrm>
    </dsp:sp>
    <dsp:sp modelId="{FAC51267-C6FA-4132-BC90-F12EE982DACD}">
      <dsp:nvSpPr>
        <dsp:cNvPr id="0" name=""/>
        <dsp:cNvSpPr/>
      </dsp:nvSpPr>
      <dsp:spPr>
        <a:xfrm>
          <a:off x="409500" y="2151399"/>
          <a:ext cx="2881108" cy="1164698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ACTUALIZACIÓN DEL CATASTRO URBANO-RURAL</a:t>
          </a:r>
        </a:p>
      </dsp:txBody>
      <dsp:txXfrm>
        <a:off x="466356" y="2208255"/>
        <a:ext cx="2767396" cy="1050986"/>
      </dsp:txXfrm>
    </dsp:sp>
    <dsp:sp modelId="{FF154F2D-A0C3-4C61-B1C9-5C858B4C6768}">
      <dsp:nvSpPr>
        <dsp:cNvPr id="0" name=""/>
        <dsp:cNvSpPr/>
      </dsp:nvSpPr>
      <dsp:spPr>
        <a:xfrm rot="5400000">
          <a:off x="6455071" y="458782"/>
          <a:ext cx="1638113" cy="7967038"/>
        </a:xfrm>
        <a:prstGeom prst="rect">
          <a:avLst/>
        </a:prstGeom>
        <a:noFill/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 excepción del GAD de </a:t>
          </a:r>
          <a:r>
            <a:rPr lang="es-ES" sz="1600" kern="1200" dirty="0" err="1" smtClean="0"/>
            <a:t>Muisne</a:t>
          </a:r>
          <a:r>
            <a:rPr lang="es-ES" sz="1600" kern="1200" dirty="0" smtClean="0"/>
            <a:t>, el resto de los GADM analizados cuentan con un plano de zonificación; 4 GADM tienen plano de zonificación actualizado  (Jaramijó, Rocafuerte, Santo Domingo y La Concordia) y 8  GADM no tiene  actualizado. </a:t>
          </a:r>
          <a:endParaRPr lang="es-ES" sz="1600" kern="1200" dirty="0"/>
        </a:p>
      </dsp:txBody>
      <dsp:txXfrm rot="-5400000">
        <a:off x="3290609" y="3623244"/>
        <a:ext cx="7967038" cy="1638113"/>
      </dsp:txXfrm>
    </dsp:sp>
    <dsp:sp modelId="{86A9A29A-AF82-49BB-B4C3-02BDECD8AF13}">
      <dsp:nvSpPr>
        <dsp:cNvPr id="0" name=""/>
        <dsp:cNvSpPr/>
      </dsp:nvSpPr>
      <dsp:spPr>
        <a:xfrm>
          <a:off x="409500" y="3418480"/>
          <a:ext cx="2881108" cy="204764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ACTUALIZACIÓN DEL PLANO DE USO Y OCUPACIÓN DEL SUELO (ZONIFICACIÓN)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09458" y="3518438"/>
        <a:ext cx="2681192" cy="1847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381B0-1C90-48BD-9EF6-EAC62DDB21F6}">
      <dsp:nvSpPr>
        <dsp:cNvPr id="0" name=""/>
        <dsp:cNvSpPr/>
      </dsp:nvSpPr>
      <dsp:spPr>
        <a:xfrm rot="5400000">
          <a:off x="6479466" y="-3188337"/>
          <a:ext cx="1575915" cy="7959257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Todos los GADM otorgan informe de regulación urbana, y 4 de ellos línea de fábrica a nivel de vereda y bordillo.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Rocafuerte Portoviejo determinan normas de construcción.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Existen regulaciones sobre temas de vivienda de interés social en Rocafuerte, Manta  Portoviejo y Jaramijó.</a:t>
          </a:r>
          <a:endParaRPr lang="es-ES" sz="1400" kern="1200" dirty="0"/>
        </a:p>
      </dsp:txBody>
      <dsp:txXfrm rot="-5400000">
        <a:off x="3287795" y="3334"/>
        <a:ext cx="7959257" cy="1575915"/>
      </dsp:txXfrm>
    </dsp:sp>
    <dsp:sp modelId="{F82CCF45-6D54-4085-AF3D-D6FB74199515}">
      <dsp:nvSpPr>
        <dsp:cNvPr id="0" name=""/>
        <dsp:cNvSpPr/>
      </dsp:nvSpPr>
      <dsp:spPr>
        <a:xfrm>
          <a:off x="409500" y="88681"/>
          <a:ext cx="2878295" cy="140521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INFORME DE REGULACIÓN URBANA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78097" y="157278"/>
        <a:ext cx="2741101" cy="1268025"/>
      </dsp:txXfrm>
    </dsp:sp>
    <dsp:sp modelId="{CDA63E69-6E0B-4247-81A9-9ACF777FDDAB}">
      <dsp:nvSpPr>
        <dsp:cNvPr id="0" name=""/>
        <dsp:cNvSpPr/>
      </dsp:nvSpPr>
      <dsp:spPr>
        <a:xfrm rot="5400000">
          <a:off x="6307648" y="-1230793"/>
          <a:ext cx="1919552" cy="7959257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14 GADM contemplan la aprobación de planos, y 5 de ellos determinan en su ordenanza la aprobación de la modificación de planos (Manta Jaramijó, Portoviejo, </a:t>
          </a:r>
          <a:r>
            <a:rPr lang="es-ES" sz="1400" kern="1200" dirty="0" err="1" smtClean="0"/>
            <a:t>Chone</a:t>
          </a:r>
          <a:r>
            <a:rPr lang="es-ES" sz="1400" kern="1200" dirty="0" smtClean="0"/>
            <a:t> y Rocafuerte).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6 de los 14 GADM han regulado sus trámites de propiedad horizontal (San Vicente, Sucre, Portoviejo, Rocafuerte, Santo Domingo y La Concordia).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50% de GADM ha incluido en sus ordenanzas la aprobación de lotizaciones y/o asentamientos urbanos de hecho; de ellos, sólo </a:t>
          </a:r>
          <a:r>
            <a:rPr lang="es-ES" sz="1400" kern="1200" dirty="0" err="1" smtClean="0"/>
            <a:t>Muisne</a:t>
          </a:r>
          <a:r>
            <a:rPr lang="es-ES" sz="1400" kern="1200" dirty="0" smtClean="0"/>
            <a:t> otorga permisos para formación de nuevos barrios.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 8 GADM se realizan procesos de fraccionamiento y reestructuración urbana.</a:t>
          </a:r>
        </a:p>
      </dsp:txBody>
      <dsp:txXfrm rot="-5400000">
        <a:off x="3287796" y="1789059"/>
        <a:ext cx="7959257" cy="1919552"/>
      </dsp:txXfrm>
    </dsp:sp>
    <dsp:sp modelId="{7668C83F-D88B-4EF1-B163-54718F72FB5D}">
      <dsp:nvSpPr>
        <dsp:cNvPr id="0" name=""/>
        <dsp:cNvSpPr/>
      </dsp:nvSpPr>
      <dsp:spPr>
        <a:xfrm>
          <a:off x="409500" y="1656536"/>
          <a:ext cx="2878295" cy="218459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URBANIZACIONES Y LOTIZACIONES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16143" y="1763179"/>
        <a:ext cx="2665009" cy="1971312"/>
      </dsp:txXfrm>
    </dsp:sp>
    <dsp:sp modelId="{FF154F2D-A0C3-4C61-B1C9-5C858B4C6768}">
      <dsp:nvSpPr>
        <dsp:cNvPr id="0" name=""/>
        <dsp:cNvSpPr/>
      </dsp:nvSpPr>
      <dsp:spPr>
        <a:xfrm rot="5400000">
          <a:off x="6655831" y="707774"/>
          <a:ext cx="1236594" cy="7967038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Exceptuando a Montecristi, todos los GADM expiden permisos de construcción mayor.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9 GADM (Montecristi, Portoviejo, Jama, Sucre, Bolívar, </a:t>
          </a:r>
          <a:r>
            <a:rPr lang="es-ES" sz="1400" kern="1200" dirty="0" err="1" smtClean="0"/>
            <a:t>Chone</a:t>
          </a:r>
          <a:r>
            <a:rPr lang="es-ES" sz="1400" kern="1200" dirty="0" smtClean="0"/>
            <a:t>, Rocafuerte, Santo Domingo y La Concordia) autorizan la ocupación de la vía con materiales de construcción.</a:t>
          </a:r>
          <a:endParaRPr lang="es-ES" sz="1400" kern="1200" dirty="0"/>
        </a:p>
      </dsp:txBody>
      <dsp:txXfrm rot="-5400000">
        <a:off x="3290609" y="4072996"/>
        <a:ext cx="7967038" cy="1236594"/>
      </dsp:txXfrm>
    </dsp:sp>
    <dsp:sp modelId="{86A9A29A-AF82-49BB-B4C3-02BDECD8AF13}">
      <dsp:nvSpPr>
        <dsp:cNvPr id="0" name=""/>
        <dsp:cNvSpPr/>
      </dsp:nvSpPr>
      <dsp:spPr>
        <a:xfrm>
          <a:off x="409500" y="3918421"/>
          <a:ext cx="2881108" cy="154574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noProof="0" dirty="0" smtClean="0">
              <a:solidFill>
                <a:schemeClr val="tx1"/>
              </a:solidFill>
            </a:rPr>
            <a:t>CONTROL  MUNICIPAL  (proyectos urbanísticos y arquitectónicos 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84957" y="3993878"/>
        <a:ext cx="2730194" cy="1394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9394A-3934-4415-A857-4FD65DA0A2A2}">
      <dsp:nvSpPr>
        <dsp:cNvPr id="0" name=""/>
        <dsp:cNvSpPr/>
      </dsp:nvSpPr>
      <dsp:spPr>
        <a:xfrm>
          <a:off x="-4493828" y="-689128"/>
          <a:ext cx="5353420" cy="5353420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EA668-B4A4-4DA8-BD87-D29A698AA44D}">
      <dsp:nvSpPr>
        <dsp:cNvPr id="0" name=""/>
        <dsp:cNvSpPr/>
      </dsp:nvSpPr>
      <dsp:spPr>
        <a:xfrm>
          <a:off x="450267" y="237362"/>
          <a:ext cx="6718916" cy="61153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85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Diagnóstico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50267" y="237362"/>
        <a:ext cx="6718916" cy="611539"/>
      </dsp:txXfrm>
    </dsp:sp>
    <dsp:sp modelId="{A0DA5AD9-7337-4379-A45C-E83FE1CD8D98}">
      <dsp:nvSpPr>
        <dsp:cNvPr id="0" name=""/>
        <dsp:cNvSpPr/>
      </dsp:nvSpPr>
      <dsp:spPr>
        <a:xfrm>
          <a:off x="68055" y="229168"/>
          <a:ext cx="764424" cy="764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212FC-10F4-4C13-90C2-8AF7AE0E2A03}">
      <dsp:nvSpPr>
        <dsp:cNvPr id="0" name=""/>
        <dsp:cNvSpPr/>
      </dsp:nvSpPr>
      <dsp:spPr>
        <a:xfrm>
          <a:off x="800876" y="1182129"/>
          <a:ext cx="6368306" cy="611539"/>
        </a:xfrm>
        <a:prstGeom prst="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85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Visión de desarrollo: objetivos + ordenamiento territorial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800876" y="1182129"/>
        <a:ext cx="6368306" cy="611539"/>
      </dsp:txXfrm>
    </dsp:sp>
    <dsp:sp modelId="{53F07602-E3D5-48A4-9435-10B011AC4DC4}">
      <dsp:nvSpPr>
        <dsp:cNvPr id="0" name=""/>
        <dsp:cNvSpPr/>
      </dsp:nvSpPr>
      <dsp:spPr>
        <a:xfrm>
          <a:off x="418664" y="1064766"/>
          <a:ext cx="764424" cy="764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F1975-81D3-47B4-A2F5-CAAD277FE110}">
      <dsp:nvSpPr>
        <dsp:cNvPr id="0" name=""/>
        <dsp:cNvSpPr/>
      </dsp:nvSpPr>
      <dsp:spPr>
        <a:xfrm>
          <a:off x="800876" y="2113247"/>
          <a:ext cx="6368306" cy="611539"/>
        </a:xfrm>
        <a:prstGeom prst="rect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85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Modelo de gestión En lo municipal – metropolitano se suma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800876" y="2113247"/>
        <a:ext cx="6368306" cy="611539"/>
      </dsp:txXfrm>
    </dsp:sp>
    <dsp:sp modelId="{EE025E2F-65C6-43BD-A530-94CE6BB376E2}">
      <dsp:nvSpPr>
        <dsp:cNvPr id="0" name=""/>
        <dsp:cNvSpPr/>
      </dsp:nvSpPr>
      <dsp:spPr>
        <a:xfrm>
          <a:off x="418664" y="2064103"/>
          <a:ext cx="764424" cy="764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A0AB6-86A9-4B48-953C-4C88A363A42C}">
      <dsp:nvSpPr>
        <dsp:cNvPr id="0" name=""/>
        <dsp:cNvSpPr/>
      </dsp:nvSpPr>
      <dsp:spPr>
        <a:xfrm>
          <a:off x="450267" y="3017065"/>
          <a:ext cx="6718916" cy="611539"/>
        </a:xfrm>
        <a:prstGeom prst="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8540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Plan de uso y gestión de suelo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50267" y="3017065"/>
        <a:ext cx="6718916" cy="611539"/>
      </dsp:txXfrm>
    </dsp:sp>
    <dsp:sp modelId="{05C2B745-97BF-4911-8B38-3BA48179A95B}">
      <dsp:nvSpPr>
        <dsp:cNvPr id="0" name=""/>
        <dsp:cNvSpPr/>
      </dsp:nvSpPr>
      <dsp:spPr>
        <a:xfrm>
          <a:off x="68055" y="2981571"/>
          <a:ext cx="764424" cy="764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FA6F4-F0E9-48E4-9705-6C93D89C0BEA}">
      <dsp:nvSpPr>
        <dsp:cNvPr id="0" name=""/>
        <dsp:cNvSpPr/>
      </dsp:nvSpPr>
      <dsp:spPr>
        <a:xfrm>
          <a:off x="0" y="340504"/>
          <a:ext cx="4089779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F1D54A7-E1B8-41C6-A4FE-2B5325B4E491}">
      <dsp:nvSpPr>
        <dsp:cNvPr id="0" name=""/>
        <dsp:cNvSpPr/>
      </dsp:nvSpPr>
      <dsp:spPr>
        <a:xfrm>
          <a:off x="204488" y="15783"/>
          <a:ext cx="2862845" cy="6494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8209" tIns="0" rIns="108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bg1"/>
              </a:solidFill>
            </a:rPr>
            <a:t>SUELO -CLASIFICACIÓN Y APROVECHAMIENTO  </a:t>
          </a:r>
          <a:endParaRPr lang="es-EC" sz="1400" b="0" kern="1200" dirty="0">
            <a:solidFill>
              <a:schemeClr val="bg1"/>
            </a:solidFill>
          </a:endParaRPr>
        </a:p>
      </dsp:txBody>
      <dsp:txXfrm>
        <a:off x="236191" y="47486"/>
        <a:ext cx="2799439" cy="586034"/>
      </dsp:txXfrm>
    </dsp:sp>
    <dsp:sp modelId="{C77237BD-275E-4DB2-8835-145F2E4217D8}">
      <dsp:nvSpPr>
        <dsp:cNvPr id="0" name=""/>
        <dsp:cNvSpPr/>
      </dsp:nvSpPr>
      <dsp:spPr>
        <a:xfrm>
          <a:off x="0" y="1338424"/>
          <a:ext cx="4089779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3E8098B-DB34-4E6F-80DF-70E7E8EE3A92}">
      <dsp:nvSpPr>
        <dsp:cNvPr id="0" name=""/>
        <dsp:cNvSpPr/>
      </dsp:nvSpPr>
      <dsp:spPr>
        <a:xfrm>
          <a:off x="204488" y="1013704"/>
          <a:ext cx="2862845" cy="6494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8209" tIns="0" rIns="108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CAPÍTULO II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PLANEAMIENTO USO Y GESTIÓN SUELO   </a:t>
          </a:r>
          <a:endParaRPr lang="es-EC" sz="1400" b="0" kern="1200" dirty="0"/>
        </a:p>
      </dsp:txBody>
      <dsp:txXfrm>
        <a:off x="236191" y="1045407"/>
        <a:ext cx="2799439" cy="586034"/>
      </dsp:txXfrm>
    </dsp:sp>
    <dsp:sp modelId="{CA55BEA0-181D-49EF-B261-DC27F54CD660}">
      <dsp:nvSpPr>
        <dsp:cNvPr id="0" name=""/>
        <dsp:cNvSpPr/>
      </dsp:nvSpPr>
      <dsp:spPr>
        <a:xfrm>
          <a:off x="0" y="2336344"/>
          <a:ext cx="4089779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7CD72BE-D680-4538-8174-1720DA4540E3}">
      <dsp:nvSpPr>
        <dsp:cNvPr id="0" name=""/>
        <dsp:cNvSpPr/>
      </dsp:nvSpPr>
      <dsp:spPr>
        <a:xfrm>
          <a:off x="204488" y="2011624"/>
          <a:ext cx="2862845" cy="6494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8209" tIns="0" rIns="108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CAPÍTULO III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GESTIÓN DEL SUELO </a:t>
          </a:r>
          <a:endParaRPr lang="es-EC" sz="1400" b="0" kern="1200" dirty="0"/>
        </a:p>
      </dsp:txBody>
      <dsp:txXfrm>
        <a:off x="236191" y="2043327"/>
        <a:ext cx="2799439" cy="586034"/>
      </dsp:txXfrm>
    </dsp:sp>
    <dsp:sp modelId="{E7882492-49EF-4A30-AB07-AA48346F3A41}">
      <dsp:nvSpPr>
        <dsp:cNvPr id="0" name=""/>
        <dsp:cNvSpPr/>
      </dsp:nvSpPr>
      <dsp:spPr>
        <a:xfrm>
          <a:off x="0" y="3334264"/>
          <a:ext cx="4089779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6ABED308-4534-444D-BB0F-C30E8F9FF0FC}">
      <dsp:nvSpPr>
        <dsp:cNvPr id="0" name=""/>
        <dsp:cNvSpPr/>
      </dsp:nvSpPr>
      <dsp:spPr>
        <a:xfrm>
          <a:off x="204488" y="3009544"/>
          <a:ext cx="2862845" cy="6494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8209" tIns="0" rIns="108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CAPÍTULO IV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bg1"/>
              </a:solidFill>
            </a:rPr>
            <a:t>RÉGIMEN INSTITUCIONAL</a:t>
          </a:r>
          <a:endParaRPr lang="es-EC" sz="1400" b="0" kern="1200" dirty="0"/>
        </a:p>
      </dsp:txBody>
      <dsp:txXfrm>
        <a:off x="236191" y="3041247"/>
        <a:ext cx="2799439" cy="586034"/>
      </dsp:txXfrm>
    </dsp:sp>
    <dsp:sp modelId="{103848DC-D31A-47EE-85EF-1B31E89FF85D}">
      <dsp:nvSpPr>
        <dsp:cNvPr id="0" name=""/>
        <dsp:cNvSpPr/>
      </dsp:nvSpPr>
      <dsp:spPr>
        <a:xfrm>
          <a:off x="0" y="4332184"/>
          <a:ext cx="4089779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8182D61-B5BF-4D80-8EE2-9340498F36C7}">
      <dsp:nvSpPr>
        <dsp:cNvPr id="0" name=""/>
        <dsp:cNvSpPr/>
      </dsp:nvSpPr>
      <dsp:spPr>
        <a:xfrm>
          <a:off x="204488" y="4007464"/>
          <a:ext cx="2862845" cy="64944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8209" tIns="0" rIns="1082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CAPÍTULO V                  </a:t>
          </a:r>
          <a:r>
            <a:rPr lang="es-EC" sz="1400" b="0" kern="1200" dirty="0" smtClean="0"/>
            <a:t>ZONIFICACIÓN DE USO Y OCUPACIÓN DEL SUELO</a:t>
          </a:r>
          <a:endParaRPr lang="es-EC" sz="1400" b="0" kern="1200" dirty="0"/>
        </a:p>
      </dsp:txBody>
      <dsp:txXfrm>
        <a:off x="236191" y="4039167"/>
        <a:ext cx="2799439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4BD34-6073-4E4B-8DCD-9E5EFCE7C318}">
      <dsp:nvSpPr>
        <dsp:cNvPr id="0" name=""/>
        <dsp:cNvSpPr/>
      </dsp:nvSpPr>
      <dsp:spPr>
        <a:xfrm>
          <a:off x="0" y="354829"/>
          <a:ext cx="4125915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3ADE148-3E64-4B44-AA6E-825D5EFADC91}">
      <dsp:nvSpPr>
        <dsp:cNvPr id="0" name=""/>
        <dsp:cNvSpPr/>
      </dsp:nvSpPr>
      <dsp:spPr>
        <a:xfrm>
          <a:off x="206295" y="30109"/>
          <a:ext cx="2888140" cy="64944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9165" tIns="0" rIns="1091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VI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bg1"/>
              </a:solidFill>
            </a:rPr>
            <a:t>DESARROLLO URBANÍSTICO</a:t>
          </a:r>
        </a:p>
      </dsp:txBody>
      <dsp:txXfrm>
        <a:off x="237998" y="61812"/>
        <a:ext cx="2824734" cy="586034"/>
      </dsp:txXfrm>
    </dsp:sp>
    <dsp:sp modelId="{FAB072D3-AF50-4264-94E7-A7B3ADA35824}">
      <dsp:nvSpPr>
        <dsp:cNvPr id="0" name=""/>
        <dsp:cNvSpPr/>
      </dsp:nvSpPr>
      <dsp:spPr>
        <a:xfrm>
          <a:off x="0" y="1509056"/>
          <a:ext cx="4125915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86FFE45-9AA7-4DAA-B3C0-675E19336ADA}">
      <dsp:nvSpPr>
        <dsp:cNvPr id="0" name=""/>
        <dsp:cNvSpPr/>
      </dsp:nvSpPr>
      <dsp:spPr>
        <a:xfrm>
          <a:off x="206295" y="1028029"/>
          <a:ext cx="2978366" cy="805747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9165" tIns="0" rIns="1091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VII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bg1"/>
              </a:solidFill>
            </a:rPr>
            <a:t>DEL ESPACIO PUBLICO</a:t>
          </a:r>
        </a:p>
      </dsp:txBody>
      <dsp:txXfrm>
        <a:off x="245628" y="1067362"/>
        <a:ext cx="2899700" cy="727081"/>
      </dsp:txXfrm>
    </dsp:sp>
    <dsp:sp modelId="{19E492A5-1CFB-4038-AB75-145C389102BF}">
      <dsp:nvSpPr>
        <dsp:cNvPr id="0" name=""/>
        <dsp:cNvSpPr/>
      </dsp:nvSpPr>
      <dsp:spPr>
        <a:xfrm>
          <a:off x="0" y="2506976"/>
          <a:ext cx="4125915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A486BC3-6531-499D-8B14-7F8C02AD9DCF}">
      <dsp:nvSpPr>
        <dsp:cNvPr id="0" name=""/>
        <dsp:cNvSpPr/>
      </dsp:nvSpPr>
      <dsp:spPr>
        <a:xfrm>
          <a:off x="206295" y="2182256"/>
          <a:ext cx="2888140" cy="64944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9165" tIns="0" rIns="1091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bg1"/>
              </a:solidFill>
            </a:rPr>
            <a:t>CAPITULO VIII                  INTERVENCIÓN MUNICIPAL</a:t>
          </a:r>
        </a:p>
      </dsp:txBody>
      <dsp:txXfrm>
        <a:off x="237998" y="2213959"/>
        <a:ext cx="2824734" cy="586034"/>
      </dsp:txXfrm>
    </dsp:sp>
    <dsp:sp modelId="{FC83095A-55BE-40E0-88F0-6DDABEC25549}">
      <dsp:nvSpPr>
        <dsp:cNvPr id="0" name=""/>
        <dsp:cNvSpPr/>
      </dsp:nvSpPr>
      <dsp:spPr>
        <a:xfrm>
          <a:off x="0" y="3504896"/>
          <a:ext cx="4125915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159B577-23F4-489A-AF8B-CB2FF43F6736}">
      <dsp:nvSpPr>
        <dsp:cNvPr id="0" name=""/>
        <dsp:cNvSpPr/>
      </dsp:nvSpPr>
      <dsp:spPr>
        <a:xfrm>
          <a:off x="206295" y="3180176"/>
          <a:ext cx="2888140" cy="64944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9165" tIns="0" rIns="1091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IX  </a:t>
          </a:r>
          <a:r>
            <a:rPr lang="es-EC" sz="1400" b="0" kern="1200" dirty="0" smtClean="0">
              <a:solidFill>
                <a:schemeClr val="bg1"/>
              </a:solidFill>
            </a:rPr>
            <a:t>PROCEDIMIENTOS GENERALES</a:t>
          </a:r>
        </a:p>
      </dsp:txBody>
      <dsp:txXfrm>
        <a:off x="237998" y="3211879"/>
        <a:ext cx="2824734" cy="586034"/>
      </dsp:txXfrm>
    </dsp:sp>
    <dsp:sp modelId="{6181EA0A-B0D4-4DCD-886A-0B1C230FA46B}">
      <dsp:nvSpPr>
        <dsp:cNvPr id="0" name=""/>
        <dsp:cNvSpPr/>
      </dsp:nvSpPr>
      <dsp:spPr>
        <a:xfrm>
          <a:off x="0" y="4502816"/>
          <a:ext cx="4125915" cy="554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F645CC4-BF0D-47AF-96A1-005C5EB846DC}">
      <dsp:nvSpPr>
        <dsp:cNvPr id="0" name=""/>
        <dsp:cNvSpPr/>
      </dsp:nvSpPr>
      <dsp:spPr>
        <a:xfrm>
          <a:off x="206295" y="4178096"/>
          <a:ext cx="2888140" cy="64944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9165" tIns="0" rIns="10916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CAPÍTULO 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bg1"/>
              </a:solidFill>
            </a:rPr>
            <a:t> </a:t>
          </a:r>
          <a:r>
            <a:rPr lang="es-EC" sz="1400" b="0" kern="1200" dirty="0" smtClean="0">
              <a:solidFill>
                <a:schemeClr val="bg1"/>
              </a:solidFill>
            </a:rPr>
            <a:t>INFRACCIONES Y SANCIONES</a:t>
          </a:r>
          <a:r>
            <a:rPr lang="es-EC" sz="1600" b="0" kern="1200" dirty="0" smtClean="0">
              <a:solidFill>
                <a:schemeClr val="bg1"/>
              </a:solidFill>
            </a:rPr>
            <a:t> </a:t>
          </a:r>
        </a:p>
      </dsp:txBody>
      <dsp:txXfrm>
        <a:off x="237998" y="4209799"/>
        <a:ext cx="282473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C858-11BD-4056-AA90-200DCBAF50D4}" type="datetimeFigureOut">
              <a:rPr lang="es-EC" smtClean="0"/>
              <a:t>21/09/2016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7C936-0623-4B77-89C1-8A4BA52111E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721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BE40-DEF1-4B43-9275-01788BDB5EC9}" type="slidenum">
              <a:rPr lang="es-EC" smtClean="0"/>
              <a:pPr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431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BE40-DEF1-4B43-9275-01788BDB5EC9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02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log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" y="219075"/>
            <a:ext cx="27707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 descr="isotip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1" y="5026025"/>
            <a:ext cx="964988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 descr="log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" y="219075"/>
            <a:ext cx="27707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sotip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1" y="5026025"/>
            <a:ext cx="964988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1E2A7B"/>
                </a:solidFill>
                <a:latin typeface="Arial"/>
                <a:cs typeface="Arial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937000"/>
            <a:ext cx="8534400" cy="93518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57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136525"/>
            <a:ext cx="170391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 descr="bol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3" y="6519863"/>
            <a:ext cx="207645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136525"/>
            <a:ext cx="170391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bol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3" y="6519863"/>
            <a:ext cx="207645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969" y="203201"/>
            <a:ext cx="7318279" cy="644093"/>
          </a:xfrm>
        </p:spPr>
        <p:txBody>
          <a:bodyPr>
            <a:noAutofit/>
          </a:bodyPr>
          <a:lstStyle>
            <a:lvl1pPr>
              <a:defRPr sz="3600">
                <a:solidFill>
                  <a:srgbClr val="1E2A7B"/>
                </a:solidFill>
                <a:latin typeface="Arial"/>
                <a:cs typeface="Arial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4850" y="1027546"/>
            <a:ext cx="11476181" cy="532245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37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fld id="{CCFB1268-8E1B-4235-8D31-50020B2EE95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fld id="{396D1D11-8F71-4215-A3BA-E46CA3598A31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hyperlink" Target="file:///C:\Users\PC\Desktop\FINAL%20PRESENTACI&#211;N%20HIPERVINCULOS\INFORMACI&#211;N%20FINAL\NORMAS%20INEN%20CONSTRUCCI&#211;N.docx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PC\Desktop\FINAL%20PRESENTACI&#211;N%20HIPERVINCULOS\DOC%203%20ACTORES%20HERRAMIENTAS%20ORDENANZAS%20PARA%20EL%20USO%20Y%20OCUPACI&#211;N%20DEL%20SUELO.docx" TargetMode="External"/><Relationship Id="rId13" Type="http://schemas.openxmlformats.org/officeDocument/2006/relationships/hyperlink" Target="file:///C:\Users\PC\Desktop\FINAL%20PRESENTACI&#211;N%20HIPERVINCULOS\DOC%204%20%20Informe%20de%20Regulaci&#243;n%20Urbana.doc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file:///C:\Users\PC\Desktop\FINAL%20PRESENTACI&#211;N%20HIPERVINCULOS\LOTIZACION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file:///C:\Users\PC\Desktop\FINAL%20PRESENTACI&#211;N%20HIPERVINCULOS\URBANIZACIONES.jpg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file:///C:\Users\PC\Desktop\FINAL%20PRESENTACI&#211;N%20HIPERVINCULOS\DOC%201%20Ley%20de%20Ordenamiento%20Territorial.docx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file:///C:\Users\PC\Desktop\FINAL%20PRESENTACI&#211;N%20HIPERVINCULOS\DOC%202%20%20Catastro%20Multifinalitario.docx" TargetMode="External"/><Relationship Id="rId14" Type="http://schemas.openxmlformats.org/officeDocument/2006/relationships/hyperlink" Target="file:///C:\Users\PC\Desktop\FINAL%20PRESENTACI&#211;N%20HIPERVINCULOS\DOC%205%20Tipologias%20de%20Zonificaci&#243;n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PC\Desktop\FINAL%20PRESENTACI&#211;N%20HIPERVINCULOS\MATRIZ%20FINAL\matriz%20final%20uso%20y%20ocupaci&#243;n%20y%20el%20suelo%20con%20ceros%20y%20unos%20con%20colores%20s&#243;lidos%20070616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38484" y="834503"/>
            <a:ext cx="7691438" cy="1526560"/>
          </a:xfrm>
        </p:spPr>
        <p:txBody>
          <a:bodyPr/>
          <a:lstStyle/>
          <a:p>
            <a:r>
              <a:rPr lang="es-EC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Análisis de la normativa local de Uso y Ocupación del Suelo. Estudio de caso de los 14 GAD Municipales de la zona afectada por el Terremoto  </a:t>
            </a:r>
            <a:endParaRPr lang="es-EC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0" y="3161124"/>
            <a:ext cx="3780421" cy="201811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005" y="3161124"/>
            <a:ext cx="3125831" cy="212402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38" y="3161124"/>
            <a:ext cx="3789015" cy="213420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12825" y="1688728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Arial Narrow" pitchFamily="34" charset="0"/>
                <a:cs typeface="Arial" panose="020B0604020202020204" pitchFamily="34" charset="0"/>
              </a:rPr>
              <a:t>  </a:t>
            </a:r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es-EC" sz="1400" b="1" dirty="0" smtClean="0">
                <a:latin typeface="Arial Narrow" pitchFamily="34" charset="0"/>
                <a:cs typeface="Arial" panose="020B0604020202020204" pitchFamily="34" charset="0"/>
              </a:rPr>
              <a:t>Bahía </a:t>
            </a:r>
            <a:r>
              <a:rPr lang="es-EC" sz="1400" b="1" dirty="0">
                <a:latin typeface="Arial Narrow" pitchFamily="34" charset="0"/>
                <a:cs typeface="Arial" panose="020B0604020202020204" pitchFamily="34" charset="0"/>
              </a:rPr>
              <a:t>de Caráquez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75096" y="1688727"/>
            <a:ext cx="90601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es-EC" sz="1400" b="1" dirty="0" smtClean="0">
                <a:latin typeface="Arial Narrow" pitchFamily="34" charset="0"/>
                <a:cs typeface="Arial" panose="020B0604020202020204" pitchFamily="34" charset="0"/>
              </a:rPr>
              <a:t>Portoviejo</a:t>
            </a:r>
            <a:endParaRPr lang="es-EC" sz="1400" b="1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44853" y="1534839"/>
            <a:ext cx="97013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>
              <a:latin typeface="Arial Narrow" pitchFamily="34" charset="0"/>
              <a:cs typeface="Arial" panose="020B0604020202020204" pitchFamily="34" charset="0"/>
            </a:endParaRPr>
          </a:p>
          <a:p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es-EC" sz="1400" b="1" dirty="0" smtClean="0">
                <a:latin typeface="Arial Narrow" pitchFamily="34" charset="0"/>
                <a:cs typeface="Arial" panose="020B0604020202020204" pitchFamily="34" charset="0"/>
              </a:rPr>
              <a:t>Pedernales</a:t>
            </a:r>
            <a:endParaRPr lang="es-EC" sz="1400" b="1" dirty="0"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3"/>
          <p:cNvSpPr/>
          <p:nvPr/>
        </p:nvSpPr>
        <p:spPr>
          <a:xfrm>
            <a:off x="8325134" y="619792"/>
            <a:ext cx="1937982" cy="12383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C" sz="1600" b="1" dirty="0">
                <a:solidFill>
                  <a:schemeClr val="accent1">
                    <a:lumMod val="75000"/>
                  </a:schemeClr>
                </a:solidFill>
              </a:rPr>
              <a:t>ORDENAMIENTO TERRITORIAL 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5213444" y="568068"/>
            <a:ext cx="2115403" cy="12900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C" sz="1600" b="1" dirty="0">
                <a:solidFill>
                  <a:schemeClr val="accent1">
                    <a:lumMod val="75000"/>
                  </a:schemeClr>
                </a:solidFill>
              </a:rPr>
              <a:t>COMPETENCIA 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redondeado 3"/>
          <p:cNvSpPr/>
          <p:nvPr/>
        </p:nvSpPr>
        <p:spPr>
          <a:xfrm>
            <a:off x="2342707" y="500548"/>
            <a:ext cx="1956337" cy="12900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C" sz="1600" b="1" dirty="0">
                <a:solidFill>
                  <a:schemeClr val="accent1">
                    <a:lumMod val="75000"/>
                  </a:schemeClr>
                </a:solidFill>
              </a:rPr>
              <a:t>VISIÓN – OBJETIVOS DE DESARROLLO 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9 Cruz"/>
          <p:cNvSpPr/>
          <p:nvPr/>
        </p:nvSpPr>
        <p:spPr>
          <a:xfrm>
            <a:off x="4558353" y="994732"/>
            <a:ext cx="477672" cy="436729"/>
          </a:xfrm>
          <a:prstGeom prst="pl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11 Cruz"/>
          <p:cNvSpPr/>
          <p:nvPr/>
        </p:nvSpPr>
        <p:spPr>
          <a:xfrm>
            <a:off x="7604077" y="994733"/>
            <a:ext cx="477672" cy="436729"/>
          </a:xfrm>
          <a:prstGeom prst="pl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223158535"/>
              </p:ext>
            </p:extLst>
          </p:nvPr>
        </p:nvGraphicFramePr>
        <p:xfrm>
          <a:off x="2143313" y="2500705"/>
          <a:ext cx="7222967" cy="397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2702259" y="2006220"/>
            <a:ext cx="5865724" cy="5868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C" sz="1800" b="1" dirty="0" smtClean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EC" sz="1800" b="1" dirty="0">
                <a:solidFill>
                  <a:schemeClr val="accent1">
                    <a:lumMod val="75000"/>
                  </a:schemeClr>
                </a:solidFill>
              </a:rPr>
              <a:t>CÓMO DEBE HACERSE? </a:t>
            </a:r>
            <a:r>
              <a:rPr lang="es-ES_tradnl" sz="1800" b="1" dirty="0" smtClean="0">
                <a:latin typeface="Arial Narrow" pitchFamily="34" charset="0"/>
              </a:rPr>
              <a:t/>
            </a:r>
            <a:br>
              <a:rPr lang="es-ES_tradnl" sz="1800" b="1" dirty="0" smtClean="0">
                <a:latin typeface="Arial Narrow" pitchFamily="34" charset="0"/>
              </a:rPr>
            </a:br>
            <a:endParaRPr lang="es-EC" sz="1400" dirty="0">
              <a:latin typeface="Arial Narrow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342708" y="2961563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83902" y="3769053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65705" y="4767615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324511" y="5682014"/>
            <a:ext cx="3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3"/>
          <p:cNvSpPr/>
          <p:nvPr/>
        </p:nvSpPr>
        <p:spPr>
          <a:xfrm>
            <a:off x="3799327" y="174553"/>
            <a:ext cx="2301221" cy="485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GESTIÓN DE SUELO 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3"/>
          <p:cNvSpPr/>
          <p:nvPr/>
        </p:nvSpPr>
        <p:spPr>
          <a:xfrm>
            <a:off x="1145704" y="174553"/>
            <a:ext cx="2032488" cy="485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PLANEAMIENTO URBANÍSTICO 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3"/>
          <p:cNvSpPr/>
          <p:nvPr/>
        </p:nvSpPr>
        <p:spPr>
          <a:xfrm>
            <a:off x="6823875" y="174553"/>
            <a:ext cx="2593080" cy="485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FINANCIAMIENTO DEL DESARROLLO URBANO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4" name="3 Flecha izquierda y derecha"/>
          <p:cNvSpPr/>
          <p:nvPr/>
        </p:nvSpPr>
        <p:spPr>
          <a:xfrm>
            <a:off x="3248160" y="369200"/>
            <a:ext cx="486994" cy="8188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2"/>
              </a:solidFill>
            </a:endParaRPr>
          </a:p>
        </p:txBody>
      </p:sp>
      <p:sp>
        <p:nvSpPr>
          <p:cNvPr id="9" name="8 Flecha izquierda y derecha"/>
          <p:cNvSpPr/>
          <p:nvPr/>
        </p:nvSpPr>
        <p:spPr>
          <a:xfrm>
            <a:off x="6196295" y="345613"/>
            <a:ext cx="486994" cy="81886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2"/>
              </a:solidFill>
            </a:endParaRPr>
          </a:p>
        </p:txBody>
      </p:sp>
      <p:sp>
        <p:nvSpPr>
          <p:cNvPr id="10" name="Rectángulo redondeado 3"/>
          <p:cNvSpPr/>
          <p:nvPr/>
        </p:nvSpPr>
        <p:spPr>
          <a:xfrm>
            <a:off x="1134171" y="907317"/>
            <a:ext cx="4627449" cy="23907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RACIONALIZAR EL USO DE SUELO</a:t>
            </a:r>
            <a:endParaRPr lang="en-US" sz="105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ángulo redondeado 3"/>
          <p:cNvSpPr/>
          <p:nvPr/>
        </p:nvSpPr>
        <p:spPr>
          <a:xfrm>
            <a:off x="1005922" y="1257260"/>
            <a:ext cx="4837582" cy="421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tx1"/>
                </a:solidFill>
              </a:rPr>
              <a:t>GENERAR UN HÁBITAT EQUITATIVO, SUSTENTABLE Y DE CALIDAD</a:t>
            </a:r>
            <a:endParaRPr lang="en-US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Rectángulo redondeado 3"/>
          <p:cNvSpPr/>
          <p:nvPr/>
        </p:nvSpPr>
        <p:spPr>
          <a:xfrm>
            <a:off x="7014949" y="904815"/>
            <a:ext cx="2156347" cy="855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REPARTO EQUITATIVO DEL INCREMENTO DE VALOR DE SUELO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3"/>
          <p:cNvSpPr/>
          <p:nvPr/>
        </p:nvSpPr>
        <p:spPr>
          <a:xfrm>
            <a:off x="1005922" y="1894033"/>
            <a:ext cx="2187644" cy="2050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 smtClean="0"/>
              <a:t>1</a:t>
            </a:r>
            <a:r>
              <a:rPr lang="es-EC" sz="1400" dirty="0" smtClean="0">
                <a:latin typeface="Arial Narrow" pitchFamily="34" charset="0"/>
              </a:rPr>
              <a:t>. </a:t>
            </a:r>
            <a:r>
              <a:rPr lang="es-EC" sz="1600" dirty="0" smtClean="0">
                <a:latin typeface="Arial Narrow" pitchFamily="34" charset="0"/>
              </a:rPr>
              <a:t>Clasificación </a:t>
            </a:r>
            <a:r>
              <a:rPr lang="es-EC" sz="1600" dirty="0">
                <a:latin typeface="Arial Narrow" pitchFamily="34" charset="0"/>
              </a:rPr>
              <a:t>y subclasificación del suelo </a:t>
            </a:r>
          </a:p>
          <a:p>
            <a:r>
              <a:rPr lang="es-EC" sz="1600" dirty="0">
                <a:latin typeface="Arial Narrow" pitchFamily="34" charset="0"/>
              </a:rPr>
              <a:t>2</a:t>
            </a:r>
            <a:r>
              <a:rPr lang="es-EC" sz="1600" dirty="0" smtClean="0">
                <a:latin typeface="Arial Narrow" pitchFamily="34" charset="0"/>
              </a:rPr>
              <a:t>. Tratamientos </a:t>
            </a:r>
            <a:r>
              <a:rPr lang="es-EC" sz="1600" dirty="0">
                <a:latin typeface="Arial Narrow" pitchFamily="34" charset="0"/>
              </a:rPr>
              <a:t>urbanísticos </a:t>
            </a:r>
          </a:p>
          <a:p>
            <a:r>
              <a:rPr lang="es-EC" sz="1600" dirty="0">
                <a:latin typeface="Arial Narrow" pitchFamily="34" charset="0"/>
              </a:rPr>
              <a:t>3</a:t>
            </a:r>
            <a:r>
              <a:rPr lang="es-EC" sz="1600" dirty="0" smtClean="0">
                <a:latin typeface="Arial Narrow" pitchFamily="34" charset="0"/>
              </a:rPr>
              <a:t>. Uso </a:t>
            </a:r>
            <a:r>
              <a:rPr lang="es-EC" sz="1600" dirty="0">
                <a:latin typeface="Arial Narrow" pitchFamily="34" charset="0"/>
              </a:rPr>
              <a:t>y Edificabilidad general </a:t>
            </a:r>
          </a:p>
        </p:txBody>
      </p:sp>
      <p:sp>
        <p:nvSpPr>
          <p:cNvPr id="14" name="Rectángulo redondeado 3"/>
          <p:cNvSpPr/>
          <p:nvPr/>
        </p:nvSpPr>
        <p:spPr>
          <a:xfrm>
            <a:off x="3703791" y="1814546"/>
            <a:ext cx="2615122" cy="7606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>
                <a:solidFill>
                  <a:schemeClr val="tx1"/>
                </a:solidFill>
              </a:rPr>
              <a:t>1</a:t>
            </a:r>
            <a:r>
              <a:rPr lang="es-EC" sz="1400" dirty="0">
                <a:solidFill>
                  <a:schemeClr val="tx1"/>
                </a:solidFill>
              </a:rPr>
              <a:t>. INSTRUMENTOS PARA GENERAR HÁBITAT: </a:t>
            </a:r>
          </a:p>
          <a:p>
            <a:r>
              <a:rPr lang="es-EC" sz="1400" dirty="0">
                <a:solidFill>
                  <a:schemeClr val="tx1"/>
                </a:solidFill>
              </a:rPr>
              <a:t>•Reajuste de terrenos </a:t>
            </a:r>
          </a:p>
        </p:txBody>
      </p:sp>
      <p:sp>
        <p:nvSpPr>
          <p:cNvPr id="15" name="Rectángulo redondeado 3"/>
          <p:cNvSpPr/>
          <p:nvPr/>
        </p:nvSpPr>
        <p:spPr>
          <a:xfrm>
            <a:off x="3690143" y="2647644"/>
            <a:ext cx="2628770" cy="10781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</a:rPr>
              <a:t>2</a:t>
            </a:r>
            <a:r>
              <a:rPr lang="es-EC" sz="1200" dirty="0">
                <a:solidFill>
                  <a:schemeClr val="tx1"/>
                </a:solidFill>
              </a:rPr>
              <a:t>. INSTRUMENTOS PARA EVITAR LA ESPECULACIÓN </a:t>
            </a:r>
          </a:p>
          <a:p>
            <a:r>
              <a:rPr lang="es-EC" sz="1200" dirty="0">
                <a:solidFill>
                  <a:schemeClr val="tx1"/>
                </a:solidFill>
              </a:rPr>
              <a:t>•Anuncio de proyecto </a:t>
            </a:r>
          </a:p>
          <a:p>
            <a:r>
              <a:rPr lang="es-EC" sz="1200" dirty="0">
                <a:solidFill>
                  <a:schemeClr val="tx1"/>
                </a:solidFill>
              </a:rPr>
              <a:t>•Desarrollo y construcción prioritario </a:t>
            </a:r>
          </a:p>
          <a:p>
            <a:r>
              <a:rPr lang="es-EC" sz="1200" dirty="0">
                <a:solidFill>
                  <a:schemeClr val="tx1"/>
                </a:solidFill>
              </a:rPr>
              <a:t>•Derecho de adquisición preferente </a:t>
            </a:r>
          </a:p>
        </p:txBody>
      </p:sp>
      <p:sp>
        <p:nvSpPr>
          <p:cNvPr id="16" name="Rectángulo redondeado 3"/>
          <p:cNvSpPr/>
          <p:nvPr/>
        </p:nvSpPr>
        <p:spPr>
          <a:xfrm>
            <a:off x="3703791" y="3793701"/>
            <a:ext cx="2615123" cy="10239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100" dirty="0"/>
              <a:t>3. INSTRUMENTOS PARA GENERAR SUELO </a:t>
            </a:r>
          </a:p>
          <a:p>
            <a:r>
              <a:rPr lang="es-EC" sz="1100" dirty="0"/>
              <a:t>•Zonas Especiales de Interés Social (ZEIS) </a:t>
            </a:r>
          </a:p>
          <a:p>
            <a:r>
              <a:rPr lang="es-EC" sz="1100" dirty="0"/>
              <a:t>•Derecho de superficie </a:t>
            </a:r>
          </a:p>
          <a:p>
            <a:r>
              <a:rPr lang="es-EC" sz="1100" dirty="0"/>
              <a:t>•Entrega obligatoria de suelo para VIS </a:t>
            </a:r>
          </a:p>
        </p:txBody>
      </p:sp>
      <p:sp>
        <p:nvSpPr>
          <p:cNvPr id="17" name="Rectángulo redondeado 3"/>
          <p:cNvSpPr/>
          <p:nvPr/>
        </p:nvSpPr>
        <p:spPr>
          <a:xfrm>
            <a:off x="7293322" y="1930205"/>
            <a:ext cx="1708783" cy="129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dirty="0" smtClean="0"/>
              <a:t>1. </a:t>
            </a:r>
            <a:r>
              <a:rPr lang="es-EC" sz="1400" dirty="0" smtClean="0">
                <a:latin typeface="Arial Narrow" pitchFamily="34" charset="0"/>
              </a:rPr>
              <a:t>Entrega </a:t>
            </a:r>
            <a:r>
              <a:rPr lang="es-EC" sz="1400" dirty="0">
                <a:latin typeface="Arial Narrow" pitchFamily="34" charset="0"/>
              </a:rPr>
              <a:t>onerosa de derechos: cambio de uso y edificabilidad. </a:t>
            </a:r>
          </a:p>
        </p:txBody>
      </p:sp>
      <p:sp>
        <p:nvSpPr>
          <p:cNvPr id="18" name="Rectángulo redondeado 3"/>
          <p:cNvSpPr/>
          <p:nvPr/>
        </p:nvSpPr>
        <p:spPr>
          <a:xfrm>
            <a:off x="7293321" y="3343092"/>
            <a:ext cx="1708783" cy="129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 smtClean="0"/>
              <a:t>1</a:t>
            </a:r>
            <a:r>
              <a:rPr lang="es-EC" sz="1600" dirty="0" smtClean="0">
                <a:latin typeface="Arial Narrow" pitchFamily="34" charset="0"/>
              </a:rPr>
              <a:t>. Contribución </a:t>
            </a:r>
            <a:r>
              <a:rPr lang="es-EC" sz="1600" dirty="0">
                <a:latin typeface="Arial Narrow" pitchFamily="34" charset="0"/>
              </a:rPr>
              <a:t>por mejoras </a:t>
            </a:r>
          </a:p>
        </p:txBody>
      </p:sp>
      <p:sp>
        <p:nvSpPr>
          <p:cNvPr id="19" name="Rectángulo redondeado 3"/>
          <p:cNvSpPr/>
          <p:nvPr/>
        </p:nvSpPr>
        <p:spPr>
          <a:xfrm>
            <a:off x="1005922" y="5351310"/>
            <a:ext cx="7996182" cy="3611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INCIDIR EN EL VALOR DEL SUELO MEDIANTE: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Rectángulo redondeado 3"/>
          <p:cNvSpPr/>
          <p:nvPr/>
        </p:nvSpPr>
        <p:spPr>
          <a:xfrm>
            <a:off x="1005922" y="5810378"/>
            <a:ext cx="2160348" cy="645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 Narrow" pitchFamily="34" charset="0"/>
              </a:rPr>
              <a:t>DEFINICIÓN DE NORMATIVA</a:t>
            </a:r>
            <a:endParaRPr lang="es-EC" sz="1600" dirty="0">
              <a:latin typeface="Arial Narrow" pitchFamily="34" charset="0"/>
            </a:endParaRPr>
          </a:p>
        </p:txBody>
      </p:sp>
      <p:sp>
        <p:nvSpPr>
          <p:cNvPr id="21" name="Rectángulo redondeado 3"/>
          <p:cNvSpPr/>
          <p:nvPr/>
        </p:nvSpPr>
        <p:spPr>
          <a:xfrm>
            <a:off x="3746999" y="5915989"/>
            <a:ext cx="2476486" cy="645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 Narrow" pitchFamily="34" charset="0"/>
              </a:rPr>
              <a:t>OPERATIVIZACIÓN DE NORMATIVA</a:t>
            </a:r>
            <a:endParaRPr lang="es-EC" sz="1600" dirty="0">
              <a:latin typeface="Arial Narrow" pitchFamily="34" charset="0"/>
            </a:endParaRPr>
          </a:p>
        </p:txBody>
      </p:sp>
      <p:sp>
        <p:nvSpPr>
          <p:cNvPr id="22" name="Rectángulo redondeado 3"/>
          <p:cNvSpPr/>
          <p:nvPr/>
        </p:nvSpPr>
        <p:spPr>
          <a:xfrm>
            <a:off x="7173304" y="5933208"/>
            <a:ext cx="1828800" cy="645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Arial Narrow" pitchFamily="34" charset="0"/>
              </a:rPr>
              <a:t>CAPTURA DE PLUSVALIA</a:t>
            </a:r>
            <a:endParaRPr lang="es-EC" sz="1600" dirty="0">
              <a:latin typeface="Arial Narrow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1900845" y="4907116"/>
            <a:ext cx="370501" cy="389224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Flecha abajo"/>
          <p:cNvSpPr/>
          <p:nvPr/>
        </p:nvSpPr>
        <p:spPr>
          <a:xfrm>
            <a:off x="4952226" y="4924304"/>
            <a:ext cx="370501" cy="389224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Flecha abajo"/>
          <p:cNvSpPr/>
          <p:nvPr/>
        </p:nvSpPr>
        <p:spPr>
          <a:xfrm>
            <a:off x="7962461" y="4880823"/>
            <a:ext cx="370501" cy="389224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24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53256"/>
              </p:ext>
            </p:extLst>
          </p:nvPr>
        </p:nvGraphicFramePr>
        <p:xfrm>
          <a:off x="1078173" y="1323840"/>
          <a:ext cx="10563368" cy="46419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48598"/>
                <a:gridCol w="2598380"/>
                <a:gridCol w="6116390"/>
              </a:tblGrid>
              <a:tr h="64227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u="none" strike="noStrike" kern="1200" baseline="0" dirty="0" smtClean="0"/>
                        <a:t>NACIONAL</a:t>
                      </a:r>
                    </a:p>
                    <a:p>
                      <a:pPr algn="just"/>
                      <a:endParaRPr lang="es-EC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PNBV / ETN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Objetivos y metas nacionales Sectores estratégicos.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25878"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 Narrow" pitchFamily="34" charset="0"/>
                        </a:rPr>
                        <a:t>REGIONAL</a:t>
                      </a:r>
                      <a:endParaRPr lang="es-EC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PDOT Regional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Cuencas hidrográficas, transito/transporte, productividad regional.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17540">
                <a:tc>
                  <a:txBody>
                    <a:bodyPr/>
                    <a:lstStyle/>
                    <a:p>
                      <a:pPr algn="just"/>
                      <a:r>
                        <a:rPr lang="es-EC" sz="1400" dirty="0" smtClean="0">
                          <a:latin typeface="Arial Narrow" pitchFamily="34" charset="0"/>
                        </a:rPr>
                        <a:t>PROVINCIAL</a:t>
                      </a:r>
                      <a:endParaRPr lang="es-EC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PDOT Provincial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Vías rurales, cuencas, </a:t>
                      </a:r>
                      <a:r>
                        <a:rPr lang="es-EC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microcuencas</a:t>
                      </a:r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ambiente, riego, agroproductividad.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92802">
                <a:tc>
                  <a:txBody>
                    <a:bodyPr/>
                    <a:lstStyle/>
                    <a:p>
                      <a:pPr algn="just"/>
                      <a:r>
                        <a:rPr lang="es-EC" sz="14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CANTONAL</a:t>
                      </a:r>
                      <a:endParaRPr lang="es-EC" sz="14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PDOT Cantonal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Uso y ocupación del suelo, vías urbanas, servicios básicos, tasas/tarifas/contribuciones, tránsito/transporte, patrimonio, catastro, </a:t>
                      </a:r>
                      <a:r>
                        <a:rPr lang="es-EC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extractivismo</a:t>
                      </a:r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incendios.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63490">
                <a:tc>
                  <a:txBody>
                    <a:bodyPr/>
                    <a:lstStyle/>
                    <a:p>
                      <a:pPr algn="just"/>
                      <a:r>
                        <a:rPr lang="es-EC" sz="14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PARROQUIAL</a:t>
                      </a:r>
                      <a:endParaRPr lang="es-EC" sz="14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parroquial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C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Infraestructura parroquial, vialidad parroquial, fiscalización de SSBB y obras. </a:t>
                      </a:r>
                      <a:endParaRPr lang="es-EC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 rot="16200000">
            <a:off x="-1901009" y="3557745"/>
            <a:ext cx="558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ORDENAMIENTO TERRITORIAL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75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7922" y="1596788"/>
            <a:ext cx="11083109" cy="47532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s-EC" sz="1800" dirty="0"/>
          </a:p>
          <a:p>
            <a:pPr marL="0" indent="0">
              <a:buNone/>
            </a:pPr>
            <a:r>
              <a:rPr lang="es-EC" sz="1800" b="1" dirty="0">
                <a:latin typeface="Arial Narrow" pitchFamily="34" charset="0"/>
              </a:rPr>
              <a:t>INSTITUCIONALIDAD Y </a:t>
            </a:r>
            <a:r>
              <a:rPr lang="es-EC" sz="1800" b="1" dirty="0" smtClean="0">
                <a:latin typeface="Arial Narrow" pitchFamily="34" charset="0"/>
              </a:rPr>
              <a:t>CONTROL.- </a:t>
            </a:r>
            <a:r>
              <a:rPr lang="es-EC" sz="1800" i="1" dirty="0" smtClean="0">
                <a:latin typeface="Arial Narrow" pitchFamily="34" charset="0"/>
              </a:rPr>
              <a:t>La </a:t>
            </a:r>
            <a:r>
              <a:rPr lang="es-EC" sz="1800" i="1" dirty="0">
                <a:latin typeface="Arial Narrow" pitchFamily="34" charset="0"/>
              </a:rPr>
              <a:t>aplicación efectiva de las disposiciones contenidas en la ley, necesitan de un sistema institucional que permita su regulación, control y manejo de información. </a:t>
            </a:r>
            <a:endParaRPr lang="es-EC" sz="18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EC" sz="1800" dirty="0">
              <a:latin typeface="Arial Narrow" pitchFamily="34" charset="0"/>
            </a:endParaRPr>
          </a:p>
          <a:p>
            <a:r>
              <a:rPr lang="es-EC" sz="1800" dirty="0">
                <a:latin typeface="Arial Narrow" pitchFamily="34" charset="0"/>
              </a:rPr>
              <a:t>Consejo Técnico de Ordenamiento territorial, Uso y Gestión del Suelo Superintendencia de Ordenamiento Territorial, Uso y Gestión del </a:t>
            </a:r>
            <a:r>
              <a:rPr lang="es-EC" sz="1800" dirty="0" smtClean="0">
                <a:latin typeface="Arial Narrow" pitchFamily="34" charset="0"/>
              </a:rPr>
              <a:t>Suelo Catastro </a:t>
            </a:r>
            <a:r>
              <a:rPr lang="es-EC" sz="1800" dirty="0">
                <a:latin typeface="Arial Narrow" pitchFamily="34" charset="0"/>
              </a:rPr>
              <a:t>Nacional Integrado </a:t>
            </a:r>
            <a:r>
              <a:rPr lang="es-EC" sz="1800" dirty="0" err="1">
                <a:latin typeface="Arial Narrow" pitchFamily="34" charset="0"/>
              </a:rPr>
              <a:t>Georeferenciado</a:t>
            </a:r>
            <a:r>
              <a:rPr lang="es-EC" sz="1800" dirty="0">
                <a:latin typeface="Arial Narrow" pitchFamily="34" charset="0"/>
              </a:rPr>
              <a:t> </a:t>
            </a:r>
            <a:endParaRPr lang="es-EC" sz="18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EC" sz="18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EC" sz="1800" b="1" dirty="0">
                <a:latin typeface="Arial Narrow" pitchFamily="34" charset="0"/>
              </a:rPr>
              <a:t>La Superintendencia de Ordenamiento Territorial, Uso y Gestión del Suelo </a:t>
            </a:r>
          </a:p>
          <a:p>
            <a:r>
              <a:rPr lang="es-EC" sz="1800" dirty="0">
                <a:latin typeface="Arial Narrow" pitchFamily="34" charset="0"/>
              </a:rPr>
              <a:t>Entidad técnica de vigilancia y control de todos los niveles de gobierno. </a:t>
            </a:r>
          </a:p>
          <a:p>
            <a:r>
              <a:rPr lang="es-EC" sz="1800" dirty="0">
                <a:latin typeface="Arial Narrow" pitchFamily="34" charset="0"/>
              </a:rPr>
              <a:t>Procesos de ordenamiento territorial, uso y gestión del suelo, hábitat, asentamientos humanos y desarrollo urbano, que realizan los gobiernos autónomos descentralizados municipales y metropolitanos. </a:t>
            </a:r>
          </a:p>
          <a:p>
            <a:endParaRPr lang="es-EC" sz="1800" dirty="0">
              <a:latin typeface="Arial Narrow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12190" y="524586"/>
            <a:ext cx="4373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INSTITUCIONALIDAD Y CONTROL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889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Título"/>
          <p:cNvSpPr>
            <a:spLocks noGrp="1"/>
          </p:cNvSpPr>
          <p:nvPr>
            <p:ph type="title"/>
          </p:nvPr>
        </p:nvSpPr>
        <p:spPr>
          <a:xfrm>
            <a:off x="2756849" y="175906"/>
            <a:ext cx="7415720" cy="64409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C" sz="2800" dirty="0" smtClean="0">
                <a:latin typeface="Arial Narrow" pitchFamily="34" charset="0"/>
              </a:rPr>
              <a:t>PLANEAMIENTO URBANÍSTICO: INSTRUMENTOS</a:t>
            </a:r>
            <a:endParaRPr lang="es-EC" sz="2800" dirty="0">
              <a:latin typeface="Arial Narrow" pitchFamily="34" charset="0"/>
            </a:endParaRPr>
          </a:p>
        </p:txBody>
      </p:sp>
      <p:sp>
        <p:nvSpPr>
          <p:cNvPr id="72" name="object 7"/>
          <p:cNvSpPr/>
          <p:nvPr/>
        </p:nvSpPr>
        <p:spPr>
          <a:xfrm>
            <a:off x="611555" y="2766178"/>
            <a:ext cx="6316980" cy="2329180"/>
          </a:xfrm>
          <a:custGeom>
            <a:avLst/>
            <a:gdLst/>
            <a:ahLst/>
            <a:cxnLst/>
            <a:rect l="l" t="t" r="r" b="b"/>
            <a:pathLst>
              <a:path w="6316980" h="2329179">
                <a:moveTo>
                  <a:pt x="0" y="388238"/>
                </a:moveTo>
                <a:lnTo>
                  <a:pt x="3024" y="339547"/>
                </a:lnTo>
                <a:lnTo>
                  <a:pt x="11854" y="292658"/>
                </a:lnTo>
                <a:lnTo>
                  <a:pt x="26127" y="247936"/>
                </a:lnTo>
                <a:lnTo>
                  <a:pt x="45479" y="205744"/>
                </a:lnTo>
                <a:lnTo>
                  <a:pt x="69545" y="166448"/>
                </a:lnTo>
                <a:lnTo>
                  <a:pt x="97962" y="130411"/>
                </a:lnTo>
                <a:lnTo>
                  <a:pt x="130366" y="97997"/>
                </a:lnTo>
                <a:lnTo>
                  <a:pt x="166394" y="69571"/>
                </a:lnTo>
                <a:lnTo>
                  <a:pt x="205681" y="45496"/>
                </a:lnTo>
                <a:lnTo>
                  <a:pt x="247864" y="26138"/>
                </a:lnTo>
                <a:lnTo>
                  <a:pt x="292579" y="11859"/>
                </a:lnTo>
                <a:lnTo>
                  <a:pt x="339462" y="3025"/>
                </a:lnTo>
                <a:lnTo>
                  <a:pt x="388150" y="0"/>
                </a:lnTo>
                <a:lnTo>
                  <a:pt x="5928563" y="0"/>
                </a:lnTo>
                <a:lnTo>
                  <a:pt x="5977252" y="3025"/>
                </a:lnTo>
                <a:lnTo>
                  <a:pt x="6024135" y="11859"/>
                </a:lnTo>
                <a:lnTo>
                  <a:pt x="6068848" y="26138"/>
                </a:lnTo>
                <a:lnTo>
                  <a:pt x="6111028" y="45496"/>
                </a:lnTo>
                <a:lnTo>
                  <a:pt x="6150312" y="69571"/>
                </a:lnTo>
                <a:lnTo>
                  <a:pt x="6186334" y="97997"/>
                </a:lnTo>
                <a:lnTo>
                  <a:pt x="6218734" y="130411"/>
                </a:lnTo>
                <a:lnTo>
                  <a:pt x="6247146" y="166448"/>
                </a:lnTo>
                <a:lnTo>
                  <a:pt x="6271207" y="205744"/>
                </a:lnTo>
                <a:lnTo>
                  <a:pt x="6290554" y="247936"/>
                </a:lnTo>
                <a:lnTo>
                  <a:pt x="6304823" y="292658"/>
                </a:lnTo>
                <a:lnTo>
                  <a:pt x="6313651" y="339547"/>
                </a:lnTo>
                <a:lnTo>
                  <a:pt x="6316675" y="388238"/>
                </a:lnTo>
                <a:lnTo>
                  <a:pt x="6316675" y="1940750"/>
                </a:lnTo>
                <a:lnTo>
                  <a:pt x="6313651" y="1989438"/>
                </a:lnTo>
                <a:lnTo>
                  <a:pt x="6304823" y="2036321"/>
                </a:lnTo>
                <a:lnTo>
                  <a:pt x="6290554" y="2081036"/>
                </a:lnTo>
                <a:lnTo>
                  <a:pt x="6271207" y="2123219"/>
                </a:lnTo>
                <a:lnTo>
                  <a:pt x="6247146" y="2162506"/>
                </a:lnTo>
                <a:lnTo>
                  <a:pt x="6218734" y="2198533"/>
                </a:lnTo>
                <a:lnTo>
                  <a:pt x="6186334" y="2230938"/>
                </a:lnTo>
                <a:lnTo>
                  <a:pt x="6150312" y="2259355"/>
                </a:lnTo>
                <a:lnTo>
                  <a:pt x="6111028" y="2283421"/>
                </a:lnTo>
                <a:lnTo>
                  <a:pt x="6068848" y="2302772"/>
                </a:lnTo>
                <a:lnTo>
                  <a:pt x="6024135" y="2317045"/>
                </a:lnTo>
                <a:lnTo>
                  <a:pt x="5977252" y="2325876"/>
                </a:lnTo>
                <a:lnTo>
                  <a:pt x="5928563" y="2328900"/>
                </a:lnTo>
                <a:lnTo>
                  <a:pt x="388150" y="2328900"/>
                </a:lnTo>
                <a:lnTo>
                  <a:pt x="339462" y="2325876"/>
                </a:lnTo>
                <a:lnTo>
                  <a:pt x="292579" y="2317045"/>
                </a:lnTo>
                <a:lnTo>
                  <a:pt x="247864" y="2302772"/>
                </a:lnTo>
                <a:lnTo>
                  <a:pt x="205681" y="2283421"/>
                </a:lnTo>
                <a:lnTo>
                  <a:pt x="166394" y="2259355"/>
                </a:lnTo>
                <a:lnTo>
                  <a:pt x="130366" y="2230938"/>
                </a:lnTo>
                <a:lnTo>
                  <a:pt x="97962" y="2198533"/>
                </a:lnTo>
                <a:lnTo>
                  <a:pt x="69545" y="2162506"/>
                </a:lnTo>
                <a:lnTo>
                  <a:pt x="45479" y="2123219"/>
                </a:lnTo>
                <a:lnTo>
                  <a:pt x="26127" y="2081036"/>
                </a:lnTo>
                <a:lnTo>
                  <a:pt x="11854" y="2036321"/>
                </a:lnTo>
                <a:lnTo>
                  <a:pt x="3024" y="1989438"/>
                </a:lnTo>
                <a:lnTo>
                  <a:pt x="0" y="1940750"/>
                </a:lnTo>
                <a:lnTo>
                  <a:pt x="0" y="388238"/>
                </a:lnTo>
                <a:close/>
              </a:path>
            </a:pathLst>
          </a:custGeom>
          <a:ln w="9525">
            <a:solidFill>
              <a:srgbClr val="F1F1F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8"/>
          <p:cNvSpPr txBox="1"/>
          <p:nvPr/>
        </p:nvSpPr>
        <p:spPr>
          <a:xfrm>
            <a:off x="3424809" y="1157985"/>
            <a:ext cx="423989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Componente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estructurante: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Identifica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regula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elementos que estructuran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el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territorio,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clasificando el suelo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urbano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rural.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2" name="object 21"/>
          <p:cNvSpPr/>
          <p:nvPr/>
        </p:nvSpPr>
        <p:spPr>
          <a:xfrm>
            <a:off x="3326129" y="4247379"/>
            <a:ext cx="5041900" cy="1098550"/>
          </a:xfrm>
          <a:custGeom>
            <a:avLst/>
            <a:gdLst/>
            <a:ahLst/>
            <a:cxnLst/>
            <a:rect l="l" t="t" r="r" b="b"/>
            <a:pathLst>
              <a:path w="5041900" h="1098550">
                <a:moveTo>
                  <a:pt x="0" y="183070"/>
                </a:moveTo>
                <a:lnTo>
                  <a:pt x="6545" y="134395"/>
                </a:lnTo>
                <a:lnTo>
                  <a:pt x="25014" y="90661"/>
                </a:lnTo>
                <a:lnTo>
                  <a:pt x="53657" y="53611"/>
                </a:lnTo>
                <a:lnTo>
                  <a:pt x="90725" y="24989"/>
                </a:lnTo>
                <a:lnTo>
                  <a:pt x="134467" y="6537"/>
                </a:lnTo>
                <a:lnTo>
                  <a:pt x="183134" y="0"/>
                </a:lnTo>
                <a:lnTo>
                  <a:pt x="4858893" y="0"/>
                </a:lnTo>
                <a:lnTo>
                  <a:pt x="4907550" y="6537"/>
                </a:lnTo>
                <a:lnTo>
                  <a:pt x="4951269" y="24989"/>
                </a:lnTo>
                <a:lnTo>
                  <a:pt x="4988306" y="53611"/>
                </a:lnTo>
                <a:lnTo>
                  <a:pt x="5016918" y="90661"/>
                </a:lnTo>
                <a:lnTo>
                  <a:pt x="5035364" y="134395"/>
                </a:lnTo>
                <a:lnTo>
                  <a:pt x="5041900" y="183070"/>
                </a:lnTo>
                <a:lnTo>
                  <a:pt x="5041900" y="915428"/>
                </a:lnTo>
                <a:lnTo>
                  <a:pt x="5035364" y="964101"/>
                </a:lnTo>
                <a:lnTo>
                  <a:pt x="5016918" y="1007839"/>
                </a:lnTo>
                <a:lnTo>
                  <a:pt x="4988306" y="1044895"/>
                </a:lnTo>
                <a:lnTo>
                  <a:pt x="4951269" y="1073525"/>
                </a:lnTo>
                <a:lnTo>
                  <a:pt x="4907550" y="1091983"/>
                </a:lnTo>
                <a:lnTo>
                  <a:pt x="4858893" y="1098524"/>
                </a:lnTo>
                <a:lnTo>
                  <a:pt x="183134" y="1098524"/>
                </a:lnTo>
                <a:lnTo>
                  <a:pt x="134467" y="1091983"/>
                </a:lnTo>
                <a:lnTo>
                  <a:pt x="90725" y="1073525"/>
                </a:lnTo>
                <a:lnTo>
                  <a:pt x="53657" y="1044895"/>
                </a:lnTo>
                <a:lnTo>
                  <a:pt x="25014" y="1007839"/>
                </a:lnTo>
                <a:lnTo>
                  <a:pt x="6545" y="964101"/>
                </a:lnTo>
                <a:lnTo>
                  <a:pt x="0" y="915428"/>
                </a:lnTo>
                <a:lnTo>
                  <a:pt x="0" y="183070"/>
                </a:lnTo>
                <a:close/>
              </a:path>
            </a:pathLst>
          </a:custGeom>
          <a:ln w="9524">
            <a:solidFill>
              <a:srgbClr val="F1F1F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5"/>
          <p:cNvSpPr/>
          <p:nvPr/>
        </p:nvSpPr>
        <p:spPr>
          <a:xfrm>
            <a:off x="1672589" y="3472249"/>
            <a:ext cx="643255" cy="589280"/>
          </a:xfrm>
          <a:custGeom>
            <a:avLst/>
            <a:gdLst/>
            <a:ahLst/>
            <a:cxnLst/>
            <a:rect l="l" t="t" r="r" b="b"/>
            <a:pathLst>
              <a:path w="643255" h="589279">
                <a:moveTo>
                  <a:pt x="0" y="294385"/>
                </a:moveTo>
                <a:lnTo>
                  <a:pt x="160655" y="294385"/>
                </a:lnTo>
                <a:lnTo>
                  <a:pt x="160655" y="0"/>
                </a:lnTo>
                <a:lnTo>
                  <a:pt x="482092" y="0"/>
                </a:lnTo>
                <a:lnTo>
                  <a:pt x="482092" y="294385"/>
                </a:lnTo>
                <a:lnTo>
                  <a:pt x="642874" y="294385"/>
                </a:lnTo>
                <a:lnTo>
                  <a:pt x="321437" y="588771"/>
                </a:lnTo>
                <a:lnTo>
                  <a:pt x="0" y="294385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6"/>
          <p:cNvSpPr/>
          <p:nvPr/>
        </p:nvSpPr>
        <p:spPr>
          <a:xfrm>
            <a:off x="611555" y="4132649"/>
            <a:ext cx="6316980" cy="2329180"/>
          </a:xfrm>
          <a:custGeom>
            <a:avLst/>
            <a:gdLst/>
            <a:ahLst/>
            <a:cxnLst/>
            <a:rect l="l" t="t" r="r" b="b"/>
            <a:pathLst>
              <a:path w="6316980" h="2329179">
                <a:moveTo>
                  <a:pt x="5928563" y="0"/>
                </a:moveTo>
                <a:lnTo>
                  <a:pt x="388150" y="0"/>
                </a:lnTo>
                <a:lnTo>
                  <a:pt x="339462" y="3025"/>
                </a:lnTo>
                <a:lnTo>
                  <a:pt x="292579" y="11859"/>
                </a:lnTo>
                <a:lnTo>
                  <a:pt x="247864" y="26138"/>
                </a:lnTo>
                <a:lnTo>
                  <a:pt x="205681" y="45496"/>
                </a:lnTo>
                <a:lnTo>
                  <a:pt x="166394" y="69571"/>
                </a:lnTo>
                <a:lnTo>
                  <a:pt x="130366" y="97997"/>
                </a:lnTo>
                <a:lnTo>
                  <a:pt x="97962" y="130411"/>
                </a:lnTo>
                <a:lnTo>
                  <a:pt x="69545" y="166448"/>
                </a:lnTo>
                <a:lnTo>
                  <a:pt x="45479" y="205744"/>
                </a:lnTo>
                <a:lnTo>
                  <a:pt x="26127" y="247936"/>
                </a:lnTo>
                <a:lnTo>
                  <a:pt x="11854" y="292658"/>
                </a:lnTo>
                <a:lnTo>
                  <a:pt x="3024" y="339547"/>
                </a:lnTo>
                <a:lnTo>
                  <a:pt x="0" y="388238"/>
                </a:lnTo>
                <a:lnTo>
                  <a:pt x="0" y="1940750"/>
                </a:lnTo>
                <a:lnTo>
                  <a:pt x="3024" y="1989438"/>
                </a:lnTo>
                <a:lnTo>
                  <a:pt x="11854" y="2036321"/>
                </a:lnTo>
                <a:lnTo>
                  <a:pt x="26127" y="2081036"/>
                </a:lnTo>
                <a:lnTo>
                  <a:pt x="45479" y="2123219"/>
                </a:lnTo>
                <a:lnTo>
                  <a:pt x="69545" y="2162506"/>
                </a:lnTo>
                <a:lnTo>
                  <a:pt x="97962" y="2198533"/>
                </a:lnTo>
                <a:lnTo>
                  <a:pt x="130366" y="2230938"/>
                </a:lnTo>
                <a:lnTo>
                  <a:pt x="166394" y="2259355"/>
                </a:lnTo>
                <a:lnTo>
                  <a:pt x="205681" y="2283421"/>
                </a:lnTo>
                <a:lnTo>
                  <a:pt x="247864" y="2302772"/>
                </a:lnTo>
                <a:lnTo>
                  <a:pt x="292579" y="2317045"/>
                </a:lnTo>
                <a:lnTo>
                  <a:pt x="339462" y="2325876"/>
                </a:lnTo>
                <a:lnTo>
                  <a:pt x="388150" y="2328900"/>
                </a:lnTo>
                <a:lnTo>
                  <a:pt x="5928563" y="2328900"/>
                </a:lnTo>
                <a:lnTo>
                  <a:pt x="5977252" y="2325876"/>
                </a:lnTo>
                <a:lnTo>
                  <a:pt x="6024135" y="2317045"/>
                </a:lnTo>
                <a:lnTo>
                  <a:pt x="6068848" y="2302772"/>
                </a:lnTo>
                <a:lnTo>
                  <a:pt x="6111028" y="2283421"/>
                </a:lnTo>
                <a:lnTo>
                  <a:pt x="6150312" y="2259355"/>
                </a:lnTo>
                <a:lnTo>
                  <a:pt x="6186334" y="2230938"/>
                </a:lnTo>
                <a:lnTo>
                  <a:pt x="6218734" y="2198533"/>
                </a:lnTo>
                <a:lnTo>
                  <a:pt x="6247146" y="2162506"/>
                </a:lnTo>
                <a:lnTo>
                  <a:pt x="6271207" y="2123219"/>
                </a:lnTo>
                <a:lnTo>
                  <a:pt x="6290554" y="2081036"/>
                </a:lnTo>
                <a:lnTo>
                  <a:pt x="6304823" y="2036321"/>
                </a:lnTo>
                <a:lnTo>
                  <a:pt x="6313651" y="1989438"/>
                </a:lnTo>
                <a:lnTo>
                  <a:pt x="6316675" y="1940750"/>
                </a:lnTo>
                <a:lnTo>
                  <a:pt x="6316675" y="388238"/>
                </a:lnTo>
                <a:lnTo>
                  <a:pt x="6313651" y="339547"/>
                </a:lnTo>
                <a:lnTo>
                  <a:pt x="6304823" y="292658"/>
                </a:lnTo>
                <a:lnTo>
                  <a:pt x="6290554" y="247936"/>
                </a:lnTo>
                <a:lnTo>
                  <a:pt x="6271207" y="205744"/>
                </a:lnTo>
                <a:lnTo>
                  <a:pt x="6247146" y="166448"/>
                </a:lnTo>
                <a:lnTo>
                  <a:pt x="6218734" y="130411"/>
                </a:lnTo>
                <a:lnTo>
                  <a:pt x="6186334" y="97997"/>
                </a:lnTo>
                <a:lnTo>
                  <a:pt x="6150312" y="69571"/>
                </a:lnTo>
                <a:lnTo>
                  <a:pt x="6111028" y="45496"/>
                </a:lnTo>
                <a:lnTo>
                  <a:pt x="6068848" y="26138"/>
                </a:lnTo>
                <a:lnTo>
                  <a:pt x="6024135" y="11859"/>
                </a:lnTo>
                <a:lnTo>
                  <a:pt x="5977252" y="3025"/>
                </a:lnTo>
                <a:lnTo>
                  <a:pt x="5928563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7"/>
          <p:cNvSpPr/>
          <p:nvPr/>
        </p:nvSpPr>
        <p:spPr>
          <a:xfrm>
            <a:off x="611555" y="4132649"/>
            <a:ext cx="6316980" cy="2329180"/>
          </a:xfrm>
          <a:custGeom>
            <a:avLst/>
            <a:gdLst/>
            <a:ahLst/>
            <a:cxnLst/>
            <a:rect l="l" t="t" r="r" b="b"/>
            <a:pathLst>
              <a:path w="6316980" h="2329179">
                <a:moveTo>
                  <a:pt x="0" y="388238"/>
                </a:moveTo>
                <a:lnTo>
                  <a:pt x="3024" y="339547"/>
                </a:lnTo>
                <a:lnTo>
                  <a:pt x="11854" y="292658"/>
                </a:lnTo>
                <a:lnTo>
                  <a:pt x="26127" y="247936"/>
                </a:lnTo>
                <a:lnTo>
                  <a:pt x="45479" y="205744"/>
                </a:lnTo>
                <a:lnTo>
                  <a:pt x="69545" y="166448"/>
                </a:lnTo>
                <a:lnTo>
                  <a:pt x="97962" y="130411"/>
                </a:lnTo>
                <a:lnTo>
                  <a:pt x="130366" y="97997"/>
                </a:lnTo>
                <a:lnTo>
                  <a:pt x="166394" y="69571"/>
                </a:lnTo>
                <a:lnTo>
                  <a:pt x="205681" y="45496"/>
                </a:lnTo>
                <a:lnTo>
                  <a:pt x="247864" y="26138"/>
                </a:lnTo>
                <a:lnTo>
                  <a:pt x="292579" y="11859"/>
                </a:lnTo>
                <a:lnTo>
                  <a:pt x="339462" y="3025"/>
                </a:lnTo>
                <a:lnTo>
                  <a:pt x="388150" y="0"/>
                </a:lnTo>
                <a:lnTo>
                  <a:pt x="5928563" y="0"/>
                </a:lnTo>
                <a:lnTo>
                  <a:pt x="5977252" y="3025"/>
                </a:lnTo>
                <a:lnTo>
                  <a:pt x="6024135" y="11859"/>
                </a:lnTo>
                <a:lnTo>
                  <a:pt x="6068848" y="26138"/>
                </a:lnTo>
                <a:lnTo>
                  <a:pt x="6111028" y="45496"/>
                </a:lnTo>
                <a:lnTo>
                  <a:pt x="6150312" y="69571"/>
                </a:lnTo>
                <a:lnTo>
                  <a:pt x="6186334" y="97997"/>
                </a:lnTo>
                <a:lnTo>
                  <a:pt x="6218734" y="130411"/>
                </a:lnTo>
                <a:lnTo>
                  <a:pt x="6247146" y="166448"/>
                </a:lnTo>
                <a:lnTo>
                  <a:pt x="6271207" y="205744"/>
                </a:lnTo>
                <a:lnTo>
                  <a:pt x="6290554" y="247936"/>
                </a:lnTo>
                <a:lnTo>
                  <a:pt x="6304823" y="292658"/>
                </a:lnTo>
                <a:lnTo>
                  <a:pt x="6313651" y="339547"/>
                </a:lnTo>
                <a:lnTo>
                  <a:pt x="6316675" y="388238"/>
                </a:lnTo>
                <a:lnTo>
                  <a:pt x="6316675" y="1940750"/>
                </a:lnTo>
                <a:lnTo>
                  <a:pt x="6313651" y="1989438"/>
                </a:lnTo>
                <a:lnTo>
                  <a:pt x="6304823" y="2036321"/>
                </a:lnTo>
                <a:lnTo>
                  <a:pt x="6290554" y="2081036"/>
                </a:lnTo>
                <a:lnTo>
                  <a:pt x="6271207" y="2123219"/>
                </a:lnTo>
                <a:lnTo>
                  <a:pt x="6247146" y="2162506"/>
                </a:lnTo>
                <a:lnTo>
                  <a:pt x="6218734" y="2198533"/>
                </a:lnTo>
                <a:lnTo>
                  <a:pt x="6186334" y="2230938"/>
                </a:lnTo>
                <a:lnTo>
                  <a:pt x="6150312" y="2259355"/>
                </a:lnTo>
                <a:lnTo>
                  <a:pt x="6111028" y="2283421"/>
                </a:lnTo>
                <a:lnTo>
                  <a:pt x="6068848" y="2302772"/>
                </a:lnTo>
                <a:lnTo>
                  <a:pt x="6024135" y="2317045"/>
                </a:lnTo>
                <a:lnTo>
                  <a:pt x="5977252" y="2325876"/>
                </a:lnTo>
                <a:lnTo>
                  <a:pt x="5928563" y="2328900"/>
                </a:lnTo>
                <a:lnTo>
                  <a:pt x="388150" y="2328900"/>
                </a:lnTo>
                <a:lnTo>
                  <a:pt x="339462" y="2325876"/>
                </a:lnTo>
                <a:lnTo>
                  <a:pt x="292579" y="2317045"/>
                </a:lnTo>
                <a:lnTo>
                  <a:pt x="247864" y="2302772"/>
                </a:lnTo>
                <a:lnTo>
                  <a:pt x="205681" y="2283421"/>
                </a:lnTo>
                <a:lnTo>
                  <a:pt x="166394" y="2259355"/>
                </a:lnTo>
                <a:lnTo>
                  <a:pt x="130366" y="2230938"/>
                </a:lnTo>
                <a:lnTo>
                  <a:pt x="97962" y="2198533"/>
                </a:lnTo>
                <a:lnTo>
                  <a:pt x="69545" y="2162506"/>
                </a:lnTo>
                <a:lnTo>
                  <a:pt x="45479" y="2123219"/>
                </a:lnTo>
                <a:lnTo>
                  <a:pt x="26127" y="2081036"/>
                </a:lnTo>
                <a:lnTo>
                  <a:pt x="11854" y="2036321"/>
                </a:lnTo>
                <a:lnTo>
                  <a:pt x="3024" y="1989438"/>
                </a:lnTo>
                <a:lnTo>
                  <a:pt x="0" y="1940750"/>
                </a:lnTo>
                <a:lnTo>
                  <a:pt x="0" y="388238"/>
                </a:lnTo>
                <a:close/>
              </a:path>
            </a:pathLst>
          </a:custGeom>
          <a:ln w="9525">
            <a:solidFill>
              <a:srgbClr val="F1F1F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8"/>
          <p:cNvSpPr txBox="1"/>
          <p:nvPr/>
        </p:nvSpPr>
        <p:spPr>
          <a:xfrm>
            <a:off x="980033" y="4718119"/>
            <a:ext cx="208407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Planes Urbanísticos  Complementarios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" name="object 9"/>
          <p:cNvSpPr/>
          <p:nvPr/>
        </p:nvSpPr>
        <p:spPr>
          <a:xfrm>
            <a:off x="611555" y="979620"/>
            <a:ext cx="7108825" cy="2379980"/>
          </a:xfrm>
          <a:custGeom>
            <a:avLst/>
            <a:gdLst/>
            <a:ahLst/>
            <a:cxnLst/>
            <a:rect l="l" t="t" r="r" b="b"/>
            <a:pathLst>
              <a:path w="7108825" h="2379979">
                <a:moveTo>
                  <a:pt x="6712153" y="0"/>
                </a:moveTo>
                <a:lnTo>
                  <a:pt x="396620" y="0"/>
                </a:lnTo>
                <a:lnTo>
                  <a:pt x="350366" y="2667"/>
                </a:lnTo>
                <a:lnTo>
                  <a:pt x="305678" y="10473"/>
                </a:lnTo>
                <a:lnTo>
                  <a:pt x="262856" y="23119"/>
                </a:lnTo>
                <a:lnTo>
                  <a:pt x="222196" y="40308"/>
                </a:lnTo>
                <a:lnTo>
                  <a:pt x="183996" y="61742"/>
                </a:lnTo>
                <a:lnTo>
                  <a:pt x="148554" y="87124"/>
                </a:lnTo>
                <a:lnTo>
                  <a:pt x="116166" y="116157"/>
                </a:lnTo>
                <a:lnTo>
                  <a:pt x="87132" y="148543"/>
                </a:lnTo>
                <a:lnTo>
                  <a:pt x="61748" y="183985"/>
                </a:lnTo>
                <a:lnTo>
                  <a:pt x="40312" y="222185"/>
                </a:lnTo>
                <a:lnTo>
                  <a:pt x="23122" y="262846"/>
                </a:lnTo>
                <a:lnTo>
                  <a:pt x="10474" y="305670"/>
                </a:lnTo>
                <a:lnTo>
                  <a:pt x="2668" y="350361"/>
                </a:lnTo>
                <a:lnTo>
                  <a:pt x="0" y="396620"/>
                </a:lnTo>
                <a:lnTo>
                  <a:pt x="0" y="1983104"/>
                </a:lnTo>
                <a:lnTo>
                  <a:pt x="2668" y="2029364"/>
                </a:lnTo>
                <a:lnTo>
                  <a:pt x="10474" y="2074055"/>
                </a:lnTo>
                <a:lnTo>
                  <a:pt x="23122" y="2116879"/>
                </a:lnTo>
                <a:lnTo>
                  <a:pt x="40312" y="2157540"/>
                </a:lnTo>
                <a:lnTo>
                  <a:pt x="61748" y="2195740"/>
                </a:lnTo>
                <a:lnTo>
                  <a:pt x="87132" y="2231182"/>
                </a:lnTo>
                <a:lnTo>
                  <a:pt x="116166" y="2263568"/>
                </a:lnTo>
                <a:lnTo>
                  <a:pt x="148554" y="2292601"/>
                </a:lnTo>
                <a:lnTo>
                  <a:pt x="183996" y="2317983"/>
                </a:lnTo>
                <a:lnTo>
                  <a:pt x="222196" y="2339417"/>
                </a:lnTo>
                <a:lnTo>
                  <a:pt x="262856" y="2356606"/>
                </a:lnTo>
                <a:lnTo>
                  <a:pt x="305678" y="2369252"/>
                </a:lnTo>
                <a:lnTo>
                  <a:pt x="350366" y="2377058"/>
                </a:lnTo>
                <a:lnTo>
                  <a:pt x="396620" y="2379726"/>
                </a:lnTo>
                <a:lnTo>
                  <a:pt x="6712153" y="2379726"/>
                </a:lnTo>
                <a:lnTo>
                  <a:pt x="6758412" y="2377058"/>
                </a:lnTo>
                <a:lnTo>
                  <a:pt x="6803103" y="2369252"/>
                </a:lnTo>
                <a:lnTo>
                  <a:pt x="6845927" y="2356606"/>
                </a:lnTo>
                <a:lnTo>
                  <a:pt x="6886588" y="2339417"/>
                </a:lnTo>
                <a:lnTo>
                  <a:pt x="6924789" y="2317983"/>
                </a:lnTo>
                <a:lnTo>
                  <a:pt x="6960230" y="2292601"/>
                </a:lnTo>
                <a:lnTo>
                  <a:pt x="6992616" y="2263568"/>
                </a:lnTo>
                <a:lnTo>
                  <a:pt x="7021649" y="2231182"/>
                </a:lnTo>
                <a:lnTo>
                  <a:pt x="7047031" y="2195740"/>
                </a:lnTo>
                <a:lnTo>
                  <a:pt x="7068465" y="2157540"/>
                </a:lnTo>
                <a:lnTo>
                  <a:pt x="7085654" y="2116879"/>
                </a:lnTo>
                <a:lnTo>
                  <a:pt x="7098300" y="2074055"/>
                </a:lnTo>
                <a:lnTo>
                  <a:pt x="7106106" y="2029364"/>
                </a:lnTo>
                <a:lnTo>
                  <a:pt x="7108774" y="1983104"/>
                </a:lnTo>
                <a:lnTo>
                  <a:pt x="7108774" y="396620"/>
                </a:lnTo>
                <a:lnTo>
                  <a:pt x="7106106" y="350361"/>
                </a:lnTo>
                <a:lnTo>
                  <a:pt x="7098300" y="305670"/>
                </a:lnTo>
                <a:lnTo>
                  <a:pt x="7085654" y="262846"/>
                </a:lnTo>
                <a:lnTo>
                  <a:pt x="7068465" y="222185"/>
                </a:lnTo>
                <a:lnTo>
                  <a:pt x="7047031" y="183985"/>
                </a:lnTo>
                <a:lnTo>
                  <a:pt x="7021649" y="148543"/>
                </a:lnTo>
                <a:lnTo>
                  <a:pt x="6992616" y="116157"/>
                </a:lnTo>
                <a:lnTo>
                  <a:pt x="6960230" y="87124"/>
                </a:lnTo>
                <a:lnTo>
                  <a:pt x="6924789" y="61742"/>
                </a:lnTo>
                <a:lnTo>
                  <a:pt x="6886588" y="40308"/>
                </a:lnTo>
                <a:lnTo>
                  <a:pt x="6845927" y="23119"/>
                </a:lnTo>
                <a:lnTo>
                  <a:pt x="6803103" y="10473"/>
                </a:lnTo>
                <a:lnTo>
                  <a:pt x="6758412" y="2667"/>
                </a:lnTo>
                <a:lnTo>
                  <a:pt x="671215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0"/>
          <p:cNvSpPr/>
          <p:nvPr/>
        </p:nvSpPr>
        <p:spPr>
          <a:xfrm>
            <a:off x="756018" y="1621225"/>
            <a:ext cx="6172200" cy="1132205"/>
          </a:xfrm>
          <a:custGeom>
            <a:avLst/>
            <a:gdLst/>
            <a:ahLst/>
            <a:cxnLst/>
            <a:rect l="l" t="t" r="r" b="b"/>
            <a:pathLst>
              <a:path w="6172200" h="1132205">
                <a:moveTo>
                  <a:pt x="5983490" y="0"/>
                </a:moveTo>
                <a:lnTo>
                  <a:pt x="188658" y="0"/>
                </a:lnTo>
                <a:lnTo>
                  <a:pt x="138506" y="6738"/>
                </a:lnTo>
                <a:lnTo>
                  <a:pt x="93440" y="25757"/>
                </a:lnTo>
                <a:lnTo>
                  <a:pt x="55257" y="55260"/>
                </a:lnTo>
                <a:lnTo>
                  <a:pt x="25757" y="93453"/>
                </a:lnTo>
                <a:lnTo>
                  <a:pt x="6739" y="138538"/>
                </a:lnTo>
                <a:lnTo>
                  <a:pt x="0" y="188722"/>
                </a:lnTo>
                <a:lnTo>
                  <a:pt x="0" y="943228"/>
                </a:lnTo>
                <a:lnTo>
                  <a:pt x="6739" y="993412"/>
                </a:lnTo>
                <a:lnTo>
                  <a:pt x="25757" y="1038497"/>
                </a:lnTo>
                <a:lnTo>
                  <a:pt x="55257" y="1076690"/>
                </a:lnTo>
                <a:lnTo>
                  <a:pt x="93440" y="1106193"/>
                </a:lnTo>
                <a:lnTo>
                  <a:pt x="138506" y="1125212"/>
                </a:lnTo>
                <a:lnTo>
                  <a:pt x="188658" y="1131951"/>
                </a:lnTo>
                <a:lnTo>
                  <a:pt x="5983490" y="1131951"/>
                </a:lnTo>
                <a:lnTo>
                  <a:pt x="6033673" y="1125212"/>
                </a:lnTo>
                <a:lnTo>
                  <a:pt x="6078759" y="1106193"/>
                </a:lnTo>
                <a:lnTo>
                  <a:pt x="6116951" y="1076690"/>
                </a:lnTo>
                <a:lnTo>
                  <a:pt x="6146455" y="1038497"/>
                </a:lnTo>
                <a:lnTo>
                  <a:pt x="6165474" y="993412"/>
                </a:lnTo>
                <a:lnTo>
                  <a:pt x="6172212" y="943228"/>
                </a:lnTo>
                <a:lnTo>
                  <a:pt x="6172212" y="188722"/>
                </a:lnTo>
                <a:lnTo>
                  <a:pt x="6165474" y="138538"/>
                </a:lnTo>
                <a:lnTo>
                  <a:pt x="6146455" y="93453"/>
                </a:lnTo>
                <a:lnTo>
                  <a:pt x="6116951" y="55260"/>
                </a:lnTo>
                <a:lnTo>
                  <a:pt x="6078759" y="25757"/>
                </a:lnTo>
                <a:lnTo>
                  <a:pt x="6033673" y="6738"/>
                </a:lnTo>
                <a:lnTo>
                  <a:pt x="598349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"/>
          <p:cNvSpPr/>
          <p:nvPr/>
        </p:nvSpPr>
        <p:spPr>
          <a:xfrm>
            <a:off x="756018" y="1621225"/>
            <a:ext cx="6172200" cy="1132205"/>
          </a:xfrm>
          <a:custGeom>
            <a:avLst/>
            <a:gdLst/>
            <a:ahLst/>
            <a:cxnLst/>
            <a:rect l="l" t="t" r="r" b="b"/>
            <a:pathLst>
              <a:path w="6172200" h="1132205">
                <a:moveTo>
                  <a:pt x="0" y="188722"/>
                </a:moveTo>
                <a:lnTo>
                  <a:pt x="6739" y="138538"/>
                </a:lnTo>
                <a:lnTo>
                  <a:pt x="25757" y="93453"/>
                </a:lnTo>
                <a:lnTo>
                  <a:pt x="55257" y="55260"/>
                </a:lnTo>
                <a:lnTo>
                  <a:pt x="93440" y="25757"/>
                </a:lnTo>
                <a:lnTo>
                  <a:pt x="138506" y="6738"/>
                </a:lnTo>
                <a:lnTo>
                  <a:pt x="188658" y="0"/>
                </a:lnTo>
                <a:lnTo>
                  <a:pt x="5983490" y="0"/>
                </a:lnTo>
                <a:lnTo>
                  <a:pt x="6033673" y="6738"/>
                </a:lnTo>
                <a:lnTo>
                  <a:pt x="6078759" y="25757"/>
                </a:lnTo>
                <a:lnTo>
                  <a:pt x="6116951" y="55260"/>
                </a:lnTo>
                <a:lnTo>
                  <a:pt x="6146455" y="93453"/>
                </a:lnTo>
                <a:lnTo>
                  <a:pt x="6165474" y="138538"/>
                </a:lnTo>
                <a:lnTo>
                  <a:pt x="6172212" y="188722"/>
                </a:lnTo>
                <a:lnTo>
                  <a:pt x="6172212" y="943228"/>
                </a:lnTo>
                <a:lnTo>
                  <a:pt x="6165474" y="993412"/>
                </a:lnTo>
                <a:lnTo>
                  <a:pt x="6146455" y="1038497"/>
                </a:lnTo>
                <a:lnTo>
                  <a:pt x="6116951" y="1076690"/>
                </a:lnTo>
                <a:lnTo>
                  <a:pt x="6078759" y="1106193"/>
                </a:lnTo>
                <a:lnTo>
                  <a:pt x="6033673" y="1125212"/>
                </a:lnTo>
                <a:lnTo>
                  <a:pt x="5983490" y="1131951"/>
                </a:lnTo>
                <a:lnTo>
                  <a:pt x="188658" y="1131951"/>
                </a:lnTo>
                <a:lnTo>
                  <a:pt x="138506" y="1125212"/>
                </a:lnTo>
                <a:lnTo>
                  <a:pt x="93440" y="1106193"/>
                </a:lnTo>
                <a:lnTo>
                  <a:pt x="55257" y="1076690"/>
                </a:lnTo>
                <a:lnTo>
                  <a:pt x="25757" y="1038497"/>
                </a:lnTo>
                <a:lnTo>
                  <a:pt x="6739" y="993412"/>
                </a:lnTo>
                <a:lnTo>
                  <a:pt x="0" y="943228"/>
                </a:lnTo>
                <a:lnTo>
                  <a:pt x="0" y="188722"/>
                </a:lnTo>
                <a:close/>
              </a:path>
            </a:pathLst>
          </a:custGeom>
          <a:ln w="9525">
            <a:solidFill>
              <a:srgbClr val="D9D9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"/>
          <p:cNvSpPr/>
          <p:nvPr/>
        </p:nvSpPr>
        <p:spPr>
          <a:xfrm>
            <a:off x="3326129" y="2081600"/>
            <a:ext cx="5043805" cy="1101725"/>
          </a:xfrm>
          <a:custGeom>
            <a:avLst/>
            <a:gdLst/>
            <a:ahLst/>
            <a:cxnLst/>
            <a:rect l="l" t="t" r="r" b="b"/>
            <a:pathLst>
              <a:path w="5043805" h="1101725">
                <a:moveTo>
                  <a:pt x="4859909" y="0"/>
                </a:moveTo>
                <a:lnTo>
                  <a:pt x="183642" y="0"/>
                </a:lnTo>
                <a:lnTo>
                  <a:pt x="134849" y="6565"/>
                </a:lnTo>
                <a:lnTo>
                  <a:pt x="90988" y="25089"/>
                </a:lnTo>
                <a:lnTo>
                  <a:pt x="53816" y="53816"/>
                </a:lnTo>
                <a:lnTo>
                  <a:pt x="25089" y="90988"/>
                </a:lnTo>
                <a:lnTo>
                  <a:pt x="6565" y="134849"/>
                </a:lnTo>
                <a:lnTo>
                  <a:pt x="0" y="183641"/>
                </a:lnTo>
                <a:lnTo>
                  <a:pt x="0" y="918082"/>
                </a:lnTo>
                <a:lnTo>
                  <a:pt x="6565" y="966919"/>
                </a:lnTo>
                <a:lnTo>
                  <a:pt x="25089" y="1010792"/>
                </a:lnTo>
                <a:lnTo>
                  <a:pt x="53816" y="1047956"/>
                </a:lnTo>
                <a:lnTo>
                  <a:pt x="90988" y="1076663"/>
                </a:lnTo>
                <a:lnTo>
                  <a:pt x="134849" y="1095168"/>
                </a:lnTo>
                <a:lnTo>
                  <a:pt x="183642" y="1101725"/>
                </a:lnTo>
                <a:lnTo>
                  <a:pt x="4859909" y="1101725"/>
                </a:lnTo>
                <a:lnTo>
                  <a:pt x="4908745" y="1095168"/>
                </a:lnTo>
                <a:lnTo>
                  <a:pt x="4952619" y="1076663"/>
                </a:lnTo>
                <a:lnTo>
                  <a:pt x="4989782" y="1047956"/>
                </a:lnTo>
                <a:lnTo>
                  <a:pt x="5018489" y="1010792"/>
                </a:lnTo>
                <a:lnTo>
                  <a:pt x="5036994" y="966919"/>
                </a:lnTo>
                <a:lnTo>
                  <a:pt x="5043551" y="918082"/>
                </a:lnTo>
                <a:lnTo>
                  <a:pt x="5043551" y="183641"/>
                </a:lnTo>
                <a:lnTo>
                  <a:pt x="5036994" y="134849"/>
                </a:lnTo>
                <a:lnTo>
                  <a:pt x="5018489" y="90988"/>
                </a:lnTo>
                <a:lnTo>
                  <a:pt x="4989782" y="53816"/>
                </a:lnTo>
                <a:lnTo>
                  <a:pt x="4952619" y="25089"/>
                </a:lnTo>
                <a:lnTo>
                  <a:pt x="4908745" y="6565"/>
                </a:lnTo>
                <a:lnTo>
                  <a:pt x="4859909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3"/>
          <p:cNvSpPr/>
          <p:nvPr/>
        </p:nvSpPr>
        <p:spPr>
          <a:xfrm>
            <a:off x="3326129" y="2081600"/>
            <a:ext cx="5043805" cy="1101725"/>
          </a:xfrm>
          <a:custGeom>
            <a:avLst/>
            <a:gdLst/>
            <a:ahLst/>
            <a:cxnLst/>
            <a:rect l="l" t="t" r="r" b="b"/>
            <a:pathLst>
              <a:path w="5043805" h="1101725">
                <a:moveTo>
                  <a:pt x="0" y="183641"/>
                </a:moveTo>
                <a:lnTo>
                  <a:pt x="6565" y="134849"/>
                </a:lnTo>
                <a:lnTo>
                  <a:pt x="25089" y="90988"/>
                </a:lnTo>
                <a:lnTo>
                  <a:pt x="53816" y="53816"/>
                </a:lnTo>
                <a:lnTo>
                  <a:pt x="90988" y="25089"/>
                </a:lnTo>
                <a:lnTo>
                  <a:pt x="134849" y="6565"/>
                </a:lnTo>
                <a:lnTo>
                  <a:pt x="183642" y="0"/>
                </a:lnTo>
                <a:lnTo>
                  <a:pt x="4859909" y="0"/>
                </a:lnTo>
                <a:lnTo>
                  <a:pt x="4908745" y="6565"/>
                </a:lnTo>
                <a:lnTo>
                  <a:pt x="4952619" y="25089"/>
                </a:lnTo>
                <a:lnTo>
                  <a:pt x="4989782" y="53816"/>
                </a:lnTo>
                <a:lnTo>
                  <a:pt x="5018489" y="90988"/>
                </a:lnTo>
                <a:lnTo>
                  <a:pt x="5036994" y="134849"/>
                </a:lnTo>
                <a:lnTo>
                  <a:pt x="5043551" y="183641"/>
                </a:lnTo>
                <a:lnTo>
                  <a:pt x="5043551" y="918082"/>
                </a:lnTo>
                <a:lnTo>
                  <a:pt x="5036994" y="966919"/>
                </a:lnTo>
                <a:lnTo>
                  <a:pt x="5018489" y="1010792"/>
                </a:lnTo>
                <a:lnTo>
                  <a:pt x="4989782" y="1047956"/>
                </a:lnTo>
                <a:lnTo>
                  <a:pt x="4952619" y="1076663"/>
                </a:lnTo>
                <a:lnTo>
                  <a:pt x="4908745" y="1095168"/>
                </a:lnTo>
                <a:lnTo>
                  <a:pt x="4859909" y="1101725"/>
                </a:lnTo>
                <a:lnTo>
                  <a:pt x="183642" y="1101725"/>
                </a:lnTo>
                <a:lnTo>
                  <a:pt x="134849" y="1095168"/>
                </a:lnTo>
                <a:lnTo>
                  <a:pt x="90988" y="1076663"/>
                </a:lnTo>
                <a:lnTo>
                  <a:pt x="53816" y="1047956"/>
                </a:lnTo>
                <a:lnTo>
                  <a:pt x="25089" y="1010792"/>
                </a:lnTo>
                <a:lnTo>
                  <a:pt x="6565" y="966919"/>
                </a:lnTo>
                <a:lnTo>
                  <a:pt x="0" y="918082"/>
                </a:lnTo>
                <a:lnTo>
                  <a:pt x="0" y="183641"/>
                </a:lnTo>
                <a:close/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4"/>
          <p:cNvSpPr/>
          <p:nvPr/>
        </p:nvSpPr>
        <p:spPr>
          <a:xfrm>
            <a:off x="3313429" y="1167200"/>
            <a:ext cx="5056505" cy="831850"/>
          </a:xfrm>
          <a:custGeom>
            <a:avLst/>
            <a:gdLst/>
            <a:ahLst/>
            <a:cxnLst/>
            <a:rect l="l" t="t" r="r" b="b"/>
            <a:pathLst>
              <a:path w="5056505" h="831850">
                <a:moveTo>
                  <a:pt x="4917567" y="0"/>
                </a:moveTo>
                <a:lnTo>
                  <a:pt x="138684" y="0"/>
                </a:lnTo>
                <a:lnTo>
                  <a:pt x="94853" y="7071"/>
                </a:lnTo>
                <a:lnTo>
                  <a:pt x="56784" y="26761"/>
                </a:lnTo>
                <a:lnTo>
                  <a:pt x="26761" y="56784"/>
                </a:lnTo>
                <a:lnTo>
                  <a:pt x="7071" y="94853"/>
                </a:lnTo>
                <a:lnTo>
                  <a:pt x="0" y="138684"/>
                </a:lnTo>
                <a:lnTo>
                  <a:pt x="0" y="693292"/>
                </a:lnTo>
                <a:lnTo>
                  <a:pt x="7071" y="737110"/>
                </a:lnTo>
                <a:lnTo>
                  <a:pt x="26761" y="775148"/>
                </a:lnTo>
                <a:lnTo>
                  <a:pt x="56784" y="805133"/>
                </a:lnTo>
                <a:lnTo>
                  <a:pt x="94853" y="824791"/>
                </a:lnTo>
                <a:lnTo>
                  <a:pt x="138684" y="831850"/>
                </a:lnTo>
                <a:lnTo>
                  <a:pt x="4917567" y="831850"/>
                </a:lnTo>
                <a:lnTo>
                  <a:pt x="4961397" y="824791"/>
                </a:lnTo>
                <a:lnTo>
                  <a:pt x="4999466" y="805133"/>
                </a:lnTo>
                <a:lnTo>
                  <a:pt x="5029489" y="775148"/>
                </a:lnTo>
                <a:lnTo>
                  <a:pt x="5049179" y="737110"/>
                </a:lnTo>
                <a:lnTo>
                  <a:pt x="5056251" y="693292"/>
                </a:lnTo>
                <a:lnTo>
                  <a:pt x="5056251" y="138684"/>
                </a:lnTo>
                <a:lnTo>
                  <a:pt x="5049179" y="94853"/>
                </a:lnTo>
                <a:lnTo>
                  <a:pt x="5029489" y="56784"/>
                </a:lnTo>
                <a:lnTo>
                  <a:pt x="4999466" y="26761"/>
                </a:lnTo>
                <a:lnTo>
                  <a:pt x="4961397" y="7071"/>
                </a:lnTo>
                <a:lnTo>
                  <a:pt x="4917567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5"/>
          <p:cNvSpPr/>
          <p:nvPr/>
        </p:nvSpPr>
        <p:spPr>
          <a:xfrm>
            <a:off x="3313429" y="1167200"/>
            <a:ext cx="5056505" cy="831850"/>
          </a:xfrm>
          <a:custGeom>
            <a:avLst/>
            <a:gdLst/>
            <a:ahLst/>
            <a:cxnLst/>
            <a:rect l="l" t="t" r="r" b="b"/>
            <a:pathLst>
              <a:path w="5056505" h="831850">
                <a:moveTo>
                  <a:pt x="0" y="138684"/>
                </a:moveTo>
                <a:lnTo>
                  <a:pt x="7071" y="94853"/>
                </a:lnTo>
                <a:lnTo>
                  <a:pt x="26761" y="56784"/>
                </a:lnTo>
                <a:lnTo>
                  <a:pt x="56784" y="26761"/>
                </a:lnTo>
                <a:lnTo>
                  <a:pt x="94853" y="7071"/>
                </a:lnTo>
                <a:lnTo>
                  <a:pt x="138684" y="0"/>
                </a:lnTo>
                <a:lnTo>
                  <a:pt x="4917567" y="0"/>
                </a:lnTo>
                <a:lnTo>
                  <a:pt x="4961397" y="7071"/>
                </a:lnTo>
                <a:lnTo>
                  <a:pt x="4999466" y="26761"/>
                </a:lnTo>
                <a:lnTo>
                  <a:pt x="5029489" y="56784"/>
                </a:lnTo>
                <a:lnTo>
                  <a:pt x="5049179" y="94853"/>
                </a:lnTo>
                <a:lnTo>
                  <a:pt x="5056251" y="138684"/>
                </a:lnTo>
                <a:lnTo>
                  <a:pt x="5056251" y="693292"/>
                </a:lnTo>
                <a:lnTo>
                  <a:pt x="5049179" y="737110"/>
                </a:lnTo>
                <a:lnTo>
                  <a:pt x="5029489" y="775148"/>
                </a:lnTo>
                <a:lnTo>
                  <a:pt x="4999466" y="805133"/>
                </a:lnTo>
                <a:lnTo>
                  <a:pt x="4961397" y="824791"/>
                </a:lnTo>
                <a:lnTo>
                  <a:pt x="4917567" y="831850"/>
                </a:lnTo>
                <a:lnTo>
                  <a:pt x="138684" y="831850"/>
                </a:lnTo>
                <a:lnTo>
                  <a:pt x="94853" y="824791"/>
                </a:lnTo>
                <a:lnTo>
                  <a:pt x="56784" y="805133"/>
                </a:lnTo>
                <a:lnTo>
                  <a:pt x="26761" y="775148"/>
                </a:lnTo>
                <a:lnTo>
                  <a:pt x="7071" y="737110"/>
                </a:lnTo>
                <a:lnTo>
                  <a:pt x="0" y="693292"/>
                </a:lnTo>
                <a:lnTo>
                  <a:pt x="0" y="138684"/>
                </a:lnTo>
                <a:close/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6"/>
          <p:cNvSpPr txBox="1"/>
          <p:nvPr/>
        </p:nvSpPr>
        <p:spPr>
          <a:xfrm>
            <a:off x="863600" y="1703012"/>
            <a:ext cx="2315845" cy="940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Plan </a:t>
            </a:r>
            <a:r>
              <a:rPr sz="2000" b="1" dirty="0">
                <a:latin typeface="Calibri"/>
                <a:cs typeface="Calibri"/>
              </a:rPr>
              <a:t>de Uso y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Gestión  </a:t>
            </a:r>
            <a:r>
              <a:rPr sz="2000" b="1" dirty="0">
                <a:latin typeface="Calibri"/>
                <a:cs typeface="Calibri"/>
              </a:rPr>
              <a:t>de Suelo urbano y  </a:t>
            </a:r>
            <a:r>
              <a:rPr sz="2000" b="1" spc="-15" dirty="0">
                <a:latin typeface="Calibri"/>
                <a:cs typeface="Calibri"/>
              </a:rPr>
              <a:t>rural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5" name="object 18"/>
          <p:cNvSpPr txBox="1"/>
          <p:nvPr/>
        </p:nvSpPr>
        <p:spPr>
          <a:xfrm>
            <a:off x="3424809" y="1200600"/>
            <a:ext cx="423989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Componente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estructurante: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Identifica </a:t>
            </a:r>
            <a:r>
              <a:rPr sz="1600" spc="-5" dirty="0">
                <a:latin typeface="Calibri"/>
                <a:cs typeface="Calibri"/>
              </a:rPr>
              <a:t>y </a:t>
            </a:r>
            <a:r>
              <a:rPr sz="1600" spc="-10" dirty="0">
                <a:latin typeface="Calibri"/>
                <a:cs typeface="Calibri"/>
              </a:rPr>
              <a:t>regula </a:t>
            </a:r>
            <a:r>
              <a:rPr sz="1600" spc="-5" dirty="0">
                <a:latin typeface="Calibri"/>
                <a:cs typeface="Calibri"/>
              </a:rPr>
              <a:t>los </a:t>
            </a:r>
            <a:r>
              <a:rPr sz="1600" spc="-10" dirty="0">
                <a:latin typeface="Calibri"/>
                <a:cs typeface="Calibri"/>
              </a:rPr>
              <a:t>elementos que estructuran </a:t>
            </a:r>
            <a:r>
              <a:rPr sz="1600" spc="-5" dirty="0">
                <a:latin typeface="Calibri"/>
                <a:cs typeface="Calibri"/>
              </a:rPr>
              <a:t>el  </a:t>
            </a:r>
            <a:r>
              <a:rPr sz="1600" spc="-10" dirty="0">
                <a:latin typeface="Calibri"/>
                <a:cs typeface="Calibri"/>
              </a:rPr>
              <a:t>territorio, </a:t>
            </a:r>
            <a:r>
              <a:rPr sz="1600" spc="-5" dirty="0">
                <a:latin typeface="Calibri"/>
                <a:cs typeface="Calibri"/>
              </a:rPr>
              <a:t>clasificando el suelo </a:t>
            </a:r>
            <a:r>
              <a:rPr sz="1600" spc="-10" dirty="0">
                <a:latin typeface="Calibri"/>
                <a:cs typeface="Calibri"/>
              </a:rPr>
              <a:t>urbano 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rural.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6" name="object 19"/>
          <p:cNvSpPr txBox="1"/>
          <p:nvPr/>
        </p:nvSpPr>
        <p:spPr>
          <a:xfrm>
            <a:off x="3424809" y="2140655"/>
            <a:ext cx="4708525" cy="998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Componente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urbanístico: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Regula </a:t>
            </a:r>
            <a:r>
              <a:rPr sz="1600" spc="-5" dirty="0">
                <a:latin typeface="Calibri"/>
                <a:cs typeface="Calibri"/>
              </a:rPr>
              <a:t>el </a:t>
            </a:r>
            <a:r>
              <a:rPr sz="1600" spc="-10" dirty="0">
                <a:latin typeface="Calibri"/>
                <a:cs typeface="Calibri"/>
              </a:rPr>
              <a:t>uso </a:t>
            </a:r>
            <a:r>
              <a:rPr sz="1600" spc="-5" dirty="0">
                <a:latin typeface="Calibri"/>
                <a:cs typeface="Calibri"/>
              </a:rPr>
              <a:t>y la edificabilidad del suelo, </a:t>
            </a:r>
            <a:r>
              <a:rPr sz="1600" spc="-15" dirty="0">
                <a:latin typeface="Calibri"/>
                <a:cs typeface="Calibri"/>
              </a:rPr>
              <a:t>integra </a:t>
            </a:r>
            <a:r>
              <a:rPr sz="1600" spc="-10" dirty="0">
                <a:latin typeface="Calibri"/>
                <a:cs typeface="Calibri"/>
              </a:rPr>
              <a:t>normas  urbanísticas </a:t>
            </a:r>
            <a:r>
              <a:rPr sz="1600" spc="-5" dirty="0">
                <a:latin typeface="Calibri"/>
                <a:cs typeface="Calibri"/>
              </a:rPr>
              <a:t>así </a:t>
            </a:r>
            <a:r>
              <a:rPr sz="1600" spc="-10" dirty="0">
                <a:latin typeface="Calibri"/>
                <a:cs typeface="Calibri"/>
              </a:rPr>
              <a:t>como procedimientos </a:t>
            </a:r>
            <a:r>
              <a:rPr sz="1600" spc="-5" dirty="0">
                <a:latin typeface="Calibri"/>
                <a:cs typeface="Calibri"/>
              </a:rPr>
              <a:t>e </a:t>
            </a:r>
            <a:r>
              <a:rPr sz="1600" spc="-10" dirty="0">
                <a:latin typeface="Calibri"/>
                <a:cs typeface="Calibri"/>
              </a:rPr>
              <a:t>instrumentos de  gestión.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7" name="object 20"/>
          <p:cNvSpPr/>
          <p:nvPr/>
        </p:nvSpPr>
        <p:spPr>
          <a:xfrm>
            <a:off x="3326129" y="5613850"/>
            <a:ext cx="5041900" cy="1098550"/>
          </a:xfrm>
          <a:custGeom>
            <a:avLst/>
            <a:gdLst/>
            <a:ahLst/>
            <a:cxnLst/>
            <a:rect l="l" t="t" r="r" b="b"/>
            <a:pathLst>
              <a:path w="5041900" h="1098550">
                <a:moveTo>
                  <a:pt x="4858893" y="0"/>
                </a:moveTo>
                <a:lnTo>
                  <a:pt x="183134" y="0"/>
                </a:lnTo>
                <a:lnTo>
                  <a:pt x="134467" y="6537"/>
                </a:lnTo>
                <a:lnTo>
                  <a:pt x="90725" y="24989"/>
                </a:lnTo>
                <a:lnTo>
                  <a:pt x="53657" y="53611"/>
                </a:lnTo>
                <a:lnTo>
                  <a:pt x="25014" y="90661"/>
                </a:lnTo>
                <a:lnTo>
                  <a:pt x="6545" y="134395"/>
                </a:lnTo>
                <a:lnTo>
                  <a:pt x="0" y="183070"/>
                </a:lnTo>
                <a:lnTo>
                  <a:pt x="0" y="915428"/>
                </a:lnTo>
                <a:lnTo>
                  <a:pt x="6545" y="964101"/>
                </a:lnTo>
                <a:lnTo>
                  <a:pt x="25014" y="1007839"/>
                </a:lnTo>
                <a:lnTo>
                  <a:pt x="53657" y="1044895"/>
                </a:lnTo>
                <a:lnTo>
                  <a:pt x="90725" y="1073525"/>
                </a:lnTo>
                <a:lnTo>
                  <a:pt x="134467" y="1091983"/>
                </a:lnTo>
                <a:lnTo>
                  <a:pt x="183134" y="1098524"/>
                </a:lnTo>
                <a:lnTo>
                  <a:pt x="4858893" y="1098524"/>
                </a:lnTo>
                <a:lnTo>
                  <a:pt x="4907550" y="1091983"/>
                </a:lnTo>
                <a:lnTo>
                  <a:pt x="4951269" y="1073525"/>
                </a:lnTo>
                <a:lnTo>
                  <a:pt x="4988306" y="1044895"/>
                </a:lnTo>
                <a:lnTo>
                  <a:pt x="5016918" y="1007839"/>
                </a:lnTo>
                <a:lnTo>
                  <a:pt x="5035364" y="964101"/>
                </a:lnTo>
                <a:lnTo>
                  <a:pt x="5041900" y="915428"/>
                </a:lnTo>
                <a:lnTo>
                  <a:pt x="5041900" y="183070"/>
                </a:lnTo>
                <a:lnTo>
                  <a:pt x="5035364" y="134395"/>
                </a:lnTo>
                <a:lnTo>
                  <a:pt x="5016918" y="90661"/>
                </a:lnTo>
                <a:lnTo>
                  <a:pt x="4988306" y="53611"/>
                </a:lnTo>
                <a:lnTo>
                  <a:pt x="4951269" y="24989"/>
                </a:lnTo>
                <a:lnTo>
                  <a:pt x="4907550" y="6537"/>
                </a:lnTo>
                <a:lnTo>
                  <a:pt x="4858893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21"/>
          <p:cNvSpPr/>
          <p:nvPr/>
        </p:nvSpPr>
        <p:spPr>
          <a:xfrm>
            <a:off x="3326129" y="5613850"/>
            <a:ext cx="5041900" cy="1098550"/>
          </a:xfrm>
          <a:custGeom>
            <a:avLst/>
            <a:gdLst/>
            <a:ahLst/>
            <a:cxnLst/>
            <a:rect l="l" t="t" r="r" b="b"/>
            <a:pathLst>
              <a:path w="5041900" h="1098550">
                <a:moveTo>
                  <a:pt x="0" y="183070"/>
                </a:moveTo>
                <a:lnTo>
                  <a:pt x="6545" y="134395"/>
                </a:lnTo>
                <a:lnTo>
                  <a:pt x="25014" y="90661"/>
                </a:lnTo>
                <a:lnTo>
                  <a:pt x="53657" y="53611"/>
                </a:lnTo>
                <a:lnTo>
                  <a:pt x="90725" y="24989"/>
                </a:lnTo>
                <a:lnTo>
                  <a:pt x="134467" y="6537"/>
                </a:lnTo>
                <a:lnTo>
                  <a:pt x="183134" y="0"/>
                </a:lnTo>
                <a:lnTo>
                  <a:pt x="4858893" y="0"/>
                </a:lnTo>
                <a:lnTo>
                  <a:pt x="4907550" y="6537"/>
                </a:lnTo>
                <a:lnTo>
                  <a:pt x="4951269" y="24989"/>
                </a:lnTo>
                <a:lnTo>
                  <a:pt x="4988306" y="53611"/>
                </a:lnTo>
                <a:lnTo>
                  <a:pt x="5016918" y="90661"/>
                </a:lnTo>
                <a:lnTo>
                  <a:pt x="5035364" y="134395"/>
                </a:lnTo>
                <a:lnTo>
                  <a:pt x="5041900" y="183070"/>
                </a:lnTo>
                <a:lnTo>
                  <a:pt x="5041900" y="915428"/>
                </a:lnTo>
                <a:lnTo>
                  <a:pt x="5035364" y="964101"/>
                </a:lnTo>
                <a:lnTo>
                  <a:pt x="5016918" y="1007839"/>
                </a:lnTo>
                <a:lnTo>
                  <a:pt x="4988306" y="1044895"/>
                </a:lnTo>
                <a:lnTo>
                  <a:pt x="4951269" y="1073525"/>
                </a:lnTo>
                <a:lnTo>
                  <a:pt x="4907550" y="1091983"/>
                </a:lnTo>
                <a:lnTo>
                  <a:pt x="4858893" y="1098524"/>
                </a:lnTo>
                <a:lnTo>
                  <a:pt x="183134" y="1098524"/>
                </a:lnTo>
                <a:lnTo>
                  <a:pt x="134467" y="1091983"/>
                </a:lnTo>
                <a:lnTo>
                  <a:pt x="90725" y="1073525"/>
                </a:lnTo>
                <a:lnTo>
                  <a:pt x="53657" y="1044895"/>
                </a:lnTo>
                <a:lnTo>
                  <a:pt x="25014" y="1007839"/>
                </a:lnTo>
                <a:lnTo>
                  <a:pt x="6545" y="964101"/>
                </a:lnTo>
                <a:lnTo>
                  <a:pt x="0" y="915428"/>
                </a:lnTo>
                <a:lnTo>
                  <a:pt x="0" y="183070"/>
                </a:lnTo>
                <a:close/>
              </a:path>
            </a:pathLst>
          </a:custGeom>
          <a:ln w="9524">
            <a:solidFill>
              <a:srgbClr val="F1F1F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2"/>
          <p:cNvSpPr txBox="1"/>
          <p:nvPr/>
        </p:nvSpPr>
        <p:spPr>
          <a:xfrm>
            <a:off x="3480308" y="5669019"/>
            <a:ext cx="3992879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Otros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Planes: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Pueden ser </a:t>
            </a:r>
            <a:r>
              <a:rPr sz="1600" spc="-10" dirty="0">
                <a:latin typeface="Calibri"/>
                <a:cs typeface="Calibri"/>
              </a:rPr>
              <a:t>creados por </a:t>
            </a:r>
            <a:r>
              <a:rPr sz="1600" spc="-5" dirty="0">
                <a:latin typeface="Calibri"/>
                <a:cs typeface="Calibri"/>
              </a:rPr>
              <a:t>los GADs municipales y  </a:t>
            </a:r>
            <a:r>
              <a:rPr sz="1600" spc="-10" dirty="0">
                <a:latin typeface="Calibri"/>
                <a:cs typeface="Calibri"/>
              </a:rPr>
              <a:t>metropolitanos </a:t>
            </a:r>
            <a:r>
              <a:rPr sz="1600" spc="-5" dirty="0">
                <a:latin typeface="Calibri"/>
                <a:cs typeface="Calibri"/>
              </a:rPr>
              <a:t>en función de sus </a:t>
            </a:r>
            <a:r>
              <a:rPr sz="1600" spc="-10" dirty="0">
                <a:latin typeface="Calibri"/>
                <a:cs typeface="Calibri"/>
              </a:rPr>
              <a:t>características  </a:t>
            </a:r>
            <a:r>
              <a:rPr sz="1600" spc="-5" dirty="0">
                <a:latin typeface="Calibri"/>
                <a:cs typeface="Calibri"/>
              </a:rPr>
              <a:t>territoriales.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0" name="object 23"/>
          <p:cNvSpPr/>
          <p:nvPr/>
        </p:nvSpPr>
        <p:spPr>
          <a:xfrm>
            <a:off x="3326129" y="4480375"/>
            <a:ext cx="5043805" cy="1078230"/>
          </a:xfrm>
          <a:custGeom>
            <a:avLst/>
            <a:gdLst/>
            <a:ahLst/>
            <a:cxnLst/>
            <a:rect l="l" t="t" r="r" b="b"/>
            <a:pathLst>
              <a:path w="5043805" h="1078229">
                <a:moveTo>
                  <a:pt x="4863846" y="0"/>
                </a:moveTo>
                <a:lnTo>
                  <a:pt x="179705" y="0"/>
                </a:lnTo>
                <a:lnTo>
                  <a:pt x="131953" y="6414"/>
                </a:lnTo>
                <a:lnTo>
                  <a:pt x="89031" y="24515"/>
                </a:lnTo>
                <a:lnTo>
                  <a:pt x="52657" y="52593"/>
                </a:lnTo>
                <a:lnTo>
                  <a:pt x="24548" y="88937"/>
                </a:lnTo>
                <a:lnTo>
                  <a:pt x="6423" y="131835"/>
                </a:lnTo>
                <a:lnTo>
                  <a:pt x="0" y="179577"/>
                </a:lnTo>
                <a:lnTo>
                  <a:pt x="0" y="898270"/>
                </a:lnTo>
                <a:lnTo>
                  <a:pt x="6423" y="946013"/>
                </a:lnTo>
                <a:lnTo>
                  <a:pt x="24548" y="988911"/>
                </a:lnTo>
                <a:lnTo>
                  <a:pt x="52657" y="1025255"/>
                </a:lnTo>
                <a:lnTo>
                  <a:pt x="89031" y="1053333"/>
                </a:lnTo>
                <a:lnTo>
                  <a:pt x="131953" y="1071434"/>
                </a:lnTo>
                <a:lnTo>
                  <a:pt x="179705" y="1077848"/>
                </a:lnTo>
                <a:lnTo>
                  <a:pt x="4863846" y="1077848"/>
                </a:lnTo>
                <a:lnTo>
                  <a:pt x="4911641" y="1071434"/>
                </a:lnTo>
                <a:lnTo>
                  <a:pt x="4954575" y="1053333"/>
                </a:lnTo>
                <a:lnTo>
                  <a:pt x="4990941" y="1025255"/>
                </a:lnTo>
                <a:lnTo>
                  <a:pt x="5019030" y="988911"/>
                </a:lnTo>
                <a:lnTo>
                  <a:pt x="5037136" y="946013"/>
                </a:lnTo>
                <a:lnTo>
                  <a:pt x="5043551" y="898270"/>
                </a:lnTo>
                <a:lnTo>
                  <a:pt x="5043551" y="179577"/>
                </a:lnTo>
                <a:lnTo>
                  <a:pt x="5037136" y="131835"/>
                </a:lnTo>
                <a:lnTo>
                  <a:pt x="5019030" y="88937"/>
                </a:lnTo>
                <a:lnTo>
                  <a:pt x="4990941" y="52593"/>
                </a:lnTo>
                <a:lnTo>
                  <a:pt x="4954575" y="24515"/>
                </a:lnTo>
                <a:lnTo>
                  <a:pt x="4911641" y="6414"/>
                </a:lnTo>
                <a:lnTo>
                  <a:pt x="4863846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24"/>
          <p:cNvSpPr/>
          <p:nvPr/>
        </p:nvSpPr>
        <p:spPr>
          <a:xfrm>
            <a:off x="3326129" y="4480375"/>
            <a:ext cx="5043805" cy="1078230"/>
          </a:xfrm>
          <a:custGeom>
            <a:avLst/>
            <a:gdLst/>
            <a:ahLst/>
            <a:cxnLst/>
            <a:rect l="l" t="t" r="r" b="b"/>
            <a:pathLst>
              <a:path w="5043805" h="1078229">
                <a:moveTo>
                  <a:pt x="0" y="179577"/>
                </a:moveTo>
                <a:lnTo>
                  <a:pt x="6423" y="131835"/>
                </a:lnTo>
                <a:lnTo>
                  <a:pt x="24548" y="88937"/>
                </a:lnTo>
                <a:lnTo>
                  <a:pt x="52657" y="52593"/>
                </a:lnTo>
                <a:lnTo>
                  <a:pt x="89031" y="24515"/>
                </a:lnTo>
                <a:lnTo>
                  <a:pt x="131953" y="6414"/>
                </a:lnTo>
                <a:lnTo>
                  <a:pt x="179705" y="0"/>
                </a:lnTo>
                <a:lnTo>
                  <a:pt x="4863846" y="0"/>
                </a:lnTo>
                <a:lnTo>
                  <a:pt x="4911641" y="6414"/>
                </a:lnTo>
                <a:lnTo>
                  <a:pt x="4954575" y="24515"/>
                </a:lnTo>
                <a:lnTo>
                  <a:pt x="4990941" y="52593"/>
                </a:lnTo>
                <a:lnTo>
                  <a:pt x="5019030" y="88937"/>
                </a:lnTo>
                <a:lnTo>
                  <a:pt x="5037136" y="131835"/>
                </a:lnTo>
                <a:lnTo>
                  <a:pt x="5043551" y="179577"/>
                </a:lnTo>
                <a:lnTo>
                  <a:pt x="5043551" y="898270"/>
                </a:lnTo>
                <a:lnTo>
                  <a:pt x="5037136" y="946013"/>
                </a:lnTo>
                <a:lnTo>
                  <a:pt x="5019030" y="988911"/>
                </a:lnTo>
                <a:lnTo>
                  <a:pt x="4990941" y="1025255"/>
                </a:lnTo>
                <a:lnTo>
                  <a:pt x="4954575" y="1053333"/>
                </a:lnTo>
                <a:lnTo>
                  <a:pt x="4911641" y="1071434"/>
                </a:lnTo>
                <a:lnTo>
                  <a:pt x="4863846" y="1077848"/>
                </a:lnTo>
                <a:lnTo>
                  <a:pt x="179705" y="1077848"/>
                </a:lnTo>
                <a:lnTo>
                  <a:pt x="131953" y="1071434"/>
                </a:lnTo>
                <a:lnTo>
                  <a:pt x="89031" y="1053333"/>
                </a:lnTo>
                <a:lnTo>
                  <a:pt x="52657" y="1025255"/>
                </a:lnTo>
                <a:lnTo>
                  <a:pt x="24548" y="988911"/>
                </a:lnTo>
                <a:lnTo>
                  <a:pt x="6423" y="946013"/>
                </a:lnTo>
                <a:lnTo>
                  <a:pt x="0" y="898270"/>
                </a:lnTo>
                <a:lnTo>
                  <a:pt x="0" y="179577"/>
                </a:lnTo>
                <a:close/>
              </a:path>
            </a:pathLst>
          </a:custGeom>
          <a:ln w="9524">
            <a:solidFill>
              <a:srgbClr val="F1F1F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25"/>
          <p:cNvSpPr/>
          <p:nvPr/>
        </p:nvSpPr>
        <p:spPr>
          <a:xfrm>
            <a:off x="3326129" y="3402399"/>
            <a:ext cx="5043805" cy="1033780"/>
          </a:xfrm>
          <a:custGeom>
            <a:avLst/>
            <a:gdLst/>
            <a:ahLst/>
            <a:cxnLst/>
            <a:rect l="l" t="t" r="r" b="b"/>
            <a:pathLst>
              <a:path w="5043805" h="1033779">
                <a:moveTo>
                  <a:pt x="4871339" y="0"/>
                </a:moveTo>
                <a:lnTo>
                  <a:pt x="172339" y="0"/>
                </a:lnTo>
                <a:lnTo>
                  <a:pt x="126544" y="6151"/>
                </a:lnTo>
                <a:lnTo>
                  <a:pt x="85381" y="23513"/>
                </a:lnTo>
                <a:lnTo>
                  <a:pt x="50498" y="50450"/>
                </a:lnTo>
                <a:lnTo>
                  <a:pt x="23542" y="85325"/>
                </a:lnTo>
                <a:lnTo>
                  <a:pt x="6160" y="126500"/>
                </a:lnTo>
                <a:lnTo>
                  <a:pt x="0" y="172338"/>
                </a:lnTo>
                <a:lnTo>
                  <a:pt x="0" y="861187"/>
                </a:lnTo>
                <a:lnTo>
                  <a:pt x="6160" y="907025"/>
                </a:lnTo>
                <a:lnTo>
                  <a:pt x="23542" y="948200"/>
                </a:lnTo>
                <a:lnTo>
                  <a:pt x="50498" y="983075"/>
                </a:lnTo>
                <a:lnTo>
                  <a:pt x="85381" y="1010012"/>
                </a:lnTo>
                <a:lnTo>
                  <a:pt x="126544" y="1027374"/>
                </a:lnTo>
                <a:lnTo>
                  <a:pt x="172339" y="1033526"/>
                </a:lnTo>
                <a:lnTo>
                  <a:pt x="4871339" y="1033526"/>
                </a:lnTo>
                <a:lnTo>
                  <a:pt x="4917124" y="1027374"/>
                </a:lnTo>
                <a:lnTo>
                  <a:pt x="4958263" y="1010012"/>
                </a:lnTo>
                <a:lnTo>
                  <a:pt x="4993116" y="983075"/>
                </a:lnTo>
                <a:lnTo>
                  <a:pt x="5020041" y="948200"/>
                </a:lnTo>
                <a:lnTo>
                  <a:pt x="5037400" y="907025"/>
                </a:lnTo>
                <a:lnTo>
                  <a:pt x="5043551" y="861187"/>
                </a:lnTo>
                <a:lnTo>
                  <a:pt x="5043551" y="172338"/>
                </a:lnTo>
                <a:lnTo>
                  <a:pt x="5037400" y="126500"/>
                </a:lnTo>
                <a:lnTo>
                  <a:pt x="5020041" y="85325"/>
                </a:lnTo>
                <a:lnTo>
                  <a:pt x="4993116" y="50450"/>
                </a:lnTo>
                <a:lnTo>
                  <a:pt x="4958263" y="23513"/>
                </a:lnTo>
                <a:lnTo>
                  <a:pt x="4917124" y="6151"/>
                </a:lnTo>
                <a:lnTo>
                  <a:pt x="4871339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26"/>
          <p:cNvSpPr/>
          <p:nvPr/>
        </p:nvSpPr>
        <p:spPr>
          <a:xfrm>
            <a:off x="3326129" y="3402399"/>
            <a:ext cx="5043805" cy="1033780"/>
          </a:xfrm>
          <a:custGeom>
            <a:avLst/>
            <a:gdLst/>
            <a:ahLst/>
            <a:cxnLst/>
            <a:rect l="l" t="t" r="r" b="b"/>
            <a:pathLst>
              <a:path w="5043805" h="1033779">
                <a:moveTo>
                  <a:pt x="0" y="172338"/>
                </a:moveTo>
                <a:lnTo>
                  <a:pt x="6160" y="126500"/>
                </a:lnTo>
                <a:lnTo>
                  <a:pt x="23542" y="85325"/>
                </a:lnTo>
                <a:lnTo>
                  <a:pt x="50498" y="50450"/>
                </a:lnTo>
                <a:lnTo>
                  <a:pt x="85381" y="23513"/>
                </a:lnTo>
                <a:lnTo>
                  <a:pt x="126544" y="6151"/>
                </a:lnTo>
                <a:lnTo>
                  <a:pt x="172339" y="0"/>
                </a:lnTo>
                <a:lnTo>
                  <a:pt x="4871339" y="0"/>
                </a:lnTo>
                <a:lnTo>
                  <a:pt x="4917124" y="6151"/>
                </a:lnTo>
                <a:lnTo>
                  <a:pt x="4958263" y="23513"/>
                </a:lnTo>
                <a:lnTo>
                  <a:pt x="4993116" y="50450"/>
                </a:lnTo>
                <a:lnTo>
                  <a:pt x="5020041" y="85325"/>
                </a:lnTo>
                <a:lnTo>
                  <a:pt x="5037400" y="126500"/>
                </a:lnTo>
                <a:lnTo>
                  <a:pt x="5043551" y="172338"/>
                </a:lnTo>
                <a:lnTo>
                  <a:pt x="5043551" y="861187"/>
                </a:lnTo>
                <a:lnTo>
                  <a:pt x="5037400" y="907025"/>
                </a:lnTo>
                <a:lnTo>
                  <a:pt x="5020041" y="948200"/>
                </a:lnTo>
                <a:lnTo>
                  <a:pt x="4993116" y="983075"/>
                </a:lnTo>
                <a:lnTo>
                  <a:pt x="4958263" y="1010012"/>
                </a:lnTo>
                <a:lnTo>
                  <a:pt x="4917124" y="1027374"/>
                </a:lnTo>
                <a:lnTo>
                  <a:pt x="4871339" y="1033526"/>
                </a:lnTo>
                <a:lnTo>
                  <a:pt x="172339" y="1033526"/>
                </a:lnTo>
                <a:lnTo>
                  <a:pt x="126544" y="1027374"/>
                </a:lnTo>
                <a:lnTo>
                  <a:pt x="85381" y="1010012"/>
                </a:lnTo>
                <a:lnTo>
                  <a:pt x="50498" y="983075"/>
                </a:lnTo>
                <a:lnTo>
                  <a:pt x="23542" y="948200"/>
                </a:lnTo>
                <a:lnTo>
                  <a:pt x="6160" y="907025"/>
                </a:lnTo>
                <a:lnTo>
                  <a:pt x="0" y="861187"/>
                </a:lnTo>
                <a:lnTo>
                  <a:pt x="0" y="172338"/>
                </a:lnTo>
                <a:close/>
              </a:path>
            </a:pathLst>
          </a:custGeom>
          <a:ln w="9525">
            <a:solidFill>
              <a:srgbClr val="F1F1F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27"/>
          <p:cNvSpPr txBox="1"/>
          <p:nvPr/>
        </p:nvSpPr>
        <p:spPr>
          <a:xfrm>
            <a:off x="3489705" y="4514411"/>
            <a:ext cx="3957954" cy="99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Plan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Parcial: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Detalla </a:t>
            </a:r>
            <a:r>
              <a:rPr sz="1600" spc="-5" dirty="0">
                <a:latin typeface="Calibri"/>
                <a:cs typeface="Calibri"/>
              </a:rPr>
              <a:t>las disposiciones del plan </a:t>
            </a:r>
            <a:r>
              <a:rPr sz="1600" spc="-15" dirty="0">
                <a:latin typeface="Calibri"/>
                <a:cs typeface="Calibri"/>
              </a:rPr>
              <a:t>general </a:t>
            </a:r>
            <a:r>
              <a:rPr sz="1600" spc="-10" dirty="0">
                <a:latin typeface="Calibri"/>
                <a:cs typeface="Calibri"/>
              </a:rPr>
              <a:t>de  ordenamiento urbanístico </a:t>
            </a:r>
            <a:r>
              <a:rPr sz="1600" spc="-15" dirty="0">
                <a:latin typeface="Calibri"/>
                <a:cs typeface="Calibri"/>
              </a:rPr>
              <a:t>para </a:t>
            </a:r>
            <a:r>
              <a:rPr sz="1600" spc="-5" dirty="0">
                <a:latin typeface="Calibri"/>
                <a:cs typeface="Calibri"/>
              </a:rPr>
              <a:t>los polígonos </a:t>
            </a:r>
            <a:r>
              <a:rPr sz="1600" spc="-10" dirty="0">
                <a:latin typeface="Calibri"/>
                <a:cs typeface="Calibri"/>
              </a:rPr>
              <a:t>de  </a:t>
            </a:r>
            <a:r>
              <a:rPr sz="1600" spc="-5" dirty="0">
                <a:latin typeface="Calibri"/>
                <a:cs typeface="Calibri"/>
              </a:rPr>
              <a:t>intervención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territorial.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5" name="object 28"/>
          <p:cNvSpPr txBox="1"/>
          <p:nvPr/>
        </p:nvSpPr>
        <p:spPr>
          <a:xfrm>
            <a:off x="3489705" y="3436309"/>
            <a:ext cx="4697730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Plan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Maestro: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Desarrolla </a:t>
            </a:r>
            <a:r>
              <a:rPr sz="1600" spc="-5" dirty="0">
                <a:latin typeface="Calibri"/>
                <a:cs typeface="Calibri"/>
              </a:rPr>
              <a:t>las políticas, </a:t>
            </a:r>
            <a:r>
              <a:rPr sz="1600" spc="-15" dirty="0">
                <a:latin typeface="Calibri"/>
                <a:cs typeface="Calibri"/>
              </a:rPr>
              <a:t>programas </a:t>
            </a:r>
            <a:r>
              <a:rPr sz="1600" spc="-5" dirty="0">
                <a:latin typeface="Calibri"/>
                <a:cs typeface="Calibri"/>
              </a:rPr>
              <a:t>y </a:t>
            </a:r>
            <a:r>
              <a:rPr sz="1600" spc="-15" dirty="0">
                <a:latin typeface="Calibri"/>
                <a:cs typeface="Calibri"/>
              </a:rPr>
              <a:t>proyectos </a:t>
            </a:r>
            <a:r>
              <a:rPr sz="1600" spc="-10" dirty="0">
                <a:latin typeface="Calibri"/>
                <a:cs typeface="Calibri"/>
              </a:rPr>
              <a:t>públicos  sectoriales </a:t>
            </a:r>
            <a:r>
              <a:rPr sz="1600" spc="-15" dirty="0">
                <a:latin typeface="Calibri"/>
                <a:cs typeface="Calibri"/>
              </a:rPr>
              <a:t>sobre </a:t>
            </a:r>
            <a:r>
              <a:rPr sz="1600" spc="-5" dirty="0">
                <a:latin typeface="Calibri"/>
                <a:cs typeface="Calibri"/>
              </a:rPr>
              <a:t>el </a:t>
            </a:r>
            <a:r>
              <a:rPr sz="1600" spc="-10" dirty="0">
                <a:latin typeface="Calibri"/>
                <a:cs typeface="Calibri"/>
              </a:rPr>
              <a:t>territorio </a:t>
            </a:r>
            <a:r>
              <a:rPr sz="1600" spc="-5" dirty="0">
                <a:latin typeface="Calibri"/>
                <a:cs typeface="Calibri"/>
              </a:rPr>
              <a:t>municipal o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metropolitano.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77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Autofit/>
          </a:bodyPr>
          <a:lstStyle/>
          <a:p>
            <a:r>
              <a:rPr lang="es-EC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Estructura de la Ordenanza Tipo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510769907"/>
              </p:ext>
            </p:extLst>
          </p:nvPr>
        </p:nvGraphicFramePr>
        <p:xfrm>
          <a:off x="2006220" y="1484784"/>
          <a:ext cx="4089779" cy="490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3166281" y="941696"/>
            <a:ext cx="5718411" cy="399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Contenido -X </a:t>
            </a:r>
            <a:r>
              <a:rPr lang="es-EC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CAPÍTULOS </a:t>
            </a:r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924958367"/>
              </p:ext>
            </p:extLst>
          </p:nvPr>
        </p:nvGraphicFramePr>
        <p:xfrm>
          <a:off x="6610401" y="1463601"/>
          <a:ext cx="4125915" cy="508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2 Botón de acción: Inicio">
            <a:hlinkClick r:id="rId13" action="ppaction://hlinkfile" highlightClick="1"/>
          </p:cNvPr>
          <p:cNvSpPr/>
          <p:nvPr/>
        </p:nvSpPr>
        <p:spPr>
          <a:xfrm>
            <a:off x="450376" y="5909481"/>
            <a:ext cx="809582" cy="504967"/>
          </a:xfrm>
          <a:prstGeom prst="actionButtonHome">
            <a:avLst/>
          </a:prstGeom>
          <a:solidFill>
            <a:schemeClr val="accent2">
              <a:hueOff val="0"/>
              <a:satOff val="0"/>
              <a:lumOff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ctrTitle"/>
          </p:nvPr>
        </p:nvSpPr>
        <p:spPr>
          <a:xfrm>
            <a:off x="609600" y="1295401"/>
            <a:ext cx="10363200" cy="1470025"/>
          </a:xfrm>
        </p:spPr>
        <p:txBody>
          <a:bodyPr/>
          <a:lstStyle/>
          <a:p>
            <a:r>
              <a:rPr lang="es-ES" altLang="es-EC" sz="5400" b="1" smtClean="0">
                <a:latin typeface="Arial" pitchFamily="34" charset="0"/>
                <a:cs typeface="Arial" pitchFamily="34" charset="0"/>
              </a:rPr>
              <a:t>¡Gracias!</a:t>
            </a:r>
          </a:p>
        </p:txBody>
      </p:sp>
      <p:sp>
        <p:nvSpPr>
          <p:cNvPr id="10243" name="CuadroTexto 3"/>
          <p:cNvSpPr txBox="1">
            <a:spLocks noChangeArrowheads="1"/>
          </p:cNvSpPr>
          <p:nvPr/>
        </p:nvSpPr>
        <p:spPr bwMode="auto">
          <a:xfrm>
            <a:off x="2133600" y="2971800"/>
            <a:ext cx="1181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C">
                <a:solidFill>
                  <a:srgbClr val="17375E"/>
                </a:solidFill>
              </a:rPr>
              <a:t>Síguenos:</a:t>
            </a:r>
          </a:p>
        </p:txBody>
      </p:sp>
      <p:pic>
        <p:nvPicPr>
          <p:cNvPr id="10244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34" y="3276601"/>
            <a:ext cx="4445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CuadroTexto 9"/>
          <p:cNvSpPr txBox="1">
            <a:spLocks noChangeArrowheads="1"/>
          </p:cNvSpPr>
          <p:nvPr/>
        </p:nvSpPr>
        <p:spPr bwMode="auto">
          <a:xfrm>
            <a:off x="4368801" y="3352801"/>
            <a:ext cx="3941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C" sz="1400">
                <a:solidFill>
                  <a:srgbClr val="17375E"/>
                </a:solidFill>
              </a:rPr>
              <a:t>www.competencias.gob.ec</a:t>
            </a:r>
          </a:p>
        </p:txBody>
      </p:sp>
      <p:sp>
        <p:nvSpPr>
          <p:cNvPr id="10246" name="CuadroTexto 10"/>
          <p:cNvSpPr txBox="1">
            <a:spLocks noChangeArrowheads="1"/>
          </p:cNvSpPr>
          <p:nvPr/>
        </p:nvSpPr>
        <p:spPr bwMode="auto">
          <a:xfrm>
            <a:off x="4368800" y="3886201"/>
            <a:ext cx="403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C" sz="1400">
                <a:solidFill>
                  <a:srgbClr val="17375E"/>
                </a:solidFill>
              </a:rPr>
              <a:t>@competenciascnc</a:t>
            </a:r>
          </a:p>
        </p:txBody>
      </p:sp>
      <p:sp>
        <p:nvSpPr>
          <p:cNvPr id="10247" name="CuadroTexto 11"/>
          <p:cNvSpPr txBox="1">
            <a:spLocks noChangeArrowheads="1"/>
          </p:cNvSpPr>
          <p:nvPr/>
        </p:nvSpPr>
        <p:spPr bwMode="auto">
          <a:xfrm>
            <a:off x="4368801" y="4495801"/>
            <a:ext cx="415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EC" sz="1400">
                <a:solidFill>
                  <a:srgbClr val="000000"/>
                </a:solidFill>
              </a:rPr>
              <a:t>/</a:t>
            </a:r>
            <a:r>
              <a:rPr lang="es-ES" altLang="es-EC" sz="1400">
                <a:solidFill>
                  <a:srgbClr val="17375E"/>
                </a:solidFill>
              </a:rPr>
              <a:t>ConsejoCompetencias</a:t>
            </a:r>
          </a:p>
        </p:txBody>
      </p:sp>
    </p:spTree>
    <p:extLst>
      <p:ext uri="{BB962C8B-B14F-4D97-AF65-F5344CB8AC3E}">
        <p14:creationId xmlns:p14="http://schemas.microsoft.com/office/powerpoint/2010/main" val="10205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9917" y="150125"/>
            <a:ext cx="7881383" cy="586854"/>
          </a:xfrm>
        </p:spPr>
        <p:txBody>
          <a:bodyPr>
            <a:noAutofit/>
          </a:bodyPr>
          <a:lstStyle/>
          <a:p>
            <a:r>
              <a:rPr lang="es-ES_tradnl" sz="1600" b="1" dirty="0"/>
              <a:t>Análisis de la </a:t>
            </a:r>
            <a:r>
              <a:rPr lang="es-ES_tradnl" sz="1600" b="1" dirty="0" smtClean="0"/>
              <a:t>Normativa Local </a:t>
            </a:r>
            <a:r>
              <a:rPr lang="es-ES_tradnl" sz="1600" b="1" dirty="0"/>
              <a:t>de Uso y Ocupación del Suelo. Estudio de </a:t>
            </a:r>
            <a:r>
              <a:rPr lang="es-ES_tradnl" sz="1600" b="1" dirty="0" smtClean="0"/>
              <a:t>Caso </a:t>
            </a:r>
            <a:r>
              <a:rPr lang="es-ES_tradnl" sz="1600" b="1" dirty="0"/>
              <a:t>de los 14 GAD Municipales de la </a:t>
            </a:r>
            <a:r>
              <a:rPr lang="es-ES_tradnl" sz="1600" b="1" dirty="0" smtClean="0"/>
              <a:t>Zona Afectada </a:t>
            </a:r>
            <a:r>
              <a:rPr lang="es-ES_tradnl" sz="1600" b="1" dirty="0"/>
              <a:t>por el Terremoto  </a:t>
            </a:r>
            <a:endParaRPr lang="es-EC" sz="1600" dirty="0"/>
          </a:p>
        </p:txBody>
      </p:sp>
      <p:sp>
        <p:nvSpPr>
          <p:cNvPr id="5" name="4 Rectángulo"/>
          <p:cNvSpPr/>
          <p:nvPr/>
        </p:nvSpPr>
        <p:spPr>
          <a:xfrm>
            <a:off x="2509284" y="866775"/>
            <a:ext cx="7198242" cy="71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Arial Narrow" pitchFamily="34" charset="0"/>
                <a:cs typeface="Arial" panose="020B0604020202020204" pitchFamily="34" charset="0"/>
              </a:rPr>
              <a:t>PLAN DE DESARROLLO Y ORDENAMIENTO TERRITORIAL</a:t>
            </a:r>
          </a:p>
          <a:p>
            <a:pPr algn="ctr"/>
            <a:endParaRPr lang="es-EC" sz="1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endParaRPr lang="es-EC" sz="1400" b="1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118027" y="1173761"/>
            <a:ext cx="1952624" cy="2915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Planificación urbanística</a:t>
            </a:r>
          </a:p>
        </p:txBody>
      </p:sp>
      <p:graphicFrame>
        <p:nvGraphicFramePr>
          <p:cNvPr id="82" name="81 Diagrama"/>
          <p:cNvGraphicFramePr/>
          <p:nvPr>
            <p:extLst>
              <p:ext uri="{D42A27DB-BD31-4B8C-83A1-F6EECF244321}">
                <p14:modId xmlns:p14="http://schemas.microsoft.com/office/powerpoint/2010/main" val="3519293795"/>
              </p:ext>
            </p:extLst>
          </p:nvPr>
        </p:nvGraphicFramePr>
        <p:xfrm>
          <a:off x="840497" y="2262872"/>
          <a:ext cx="10475277" cy="415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Botón de acción: Inicio">
            <a:hlinkClick r:id="rId8" action="ppaction://hlinkfile" highlightClick="1"/>
          </p:cNvPr>
          <p:cNvSpPr/>
          <p:nvPr/>
        </p:nvSpPr>
        <p:spPr>
          <a:xfrm>
            <a:off x="4901467" y="6137831"/>
            <a:ext cx="360040" cy="121907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Arial Narrow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857250" y="2066925"/>
            <a:ext cx="5133975" cy="152399"/>
            <a:chOff x="833274" y="1916832"/>
            <a:chExt cx="3742569" cy="72008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907185" y="1916832"/>
              <a:ext cx="3592807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833274" y="1916832"/>
              <a:ext cx="73914" cy="7200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 flipH="1" flipV="1">
              <a:off x="4499994" y="1916834"/>
              <a:ext cx="75849" cy="72006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6000750" y="2066925"/>
            <a:ext cx="5429250" cy="152400"/>
            <a:chOff x="791580" y="1916832"/>
            <a:chExt cx="3824017" cy="72008"/>
          </a:xfrm>
        </p:grpSpPr>
        <p:cxnSp>
          <p:nvCxnSpPr>
            <p:cNvPr id="34" name="Conector recto 33"/>
            <p:cNvCxnSpPr/>
            <p:nvPr/>
          </p:nvCxnSpPr>
          <p:spPr>
            <a:xfrm>
              <a:off x="907185" y="1916832"/>
              <a:ext cx="3592807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>
              <a:off x="791580" y="1916832"/>
              <a:ext cx="115606" cy="7200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/>
            <p:nvPr/>
          </p:nvCxnSpPr>
          <p:spPr>
            <a:xfrm>
              <a:off x="4499992" y="1916832"/>
              <a:ext cx="115605" cy="72008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7" name="30 Rectángulo"/>
          <p:cNvSpPr/>
          <p:nvPr/>
        </p:nvSpPr>
        <p:spPr>
          <a:xfrm>
            <a:off x="1735407" y="1732728"/>
            <a:ext cx="3369993" cy="2294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Arial Narrow" pitchFamily="34" charset="0"/>
                <a:cs typeface="Arial" panose="020B0604020202020204" pitchFamily="34" charset="0"/>
              </a:rPr>
              <a:t>P</a:t>
            </a:r>
            <a:r>
              <a:rPr lang="es-EC" sz="1400" b="1" dirty="0">
                <a:latin typeface="Arial Narrow" pitchFamily="34" charset="0"/>
                <a:cs typeface="Arial" panose="020B0604020202020204" pitchFamily="34" charset="0"/>
              </a:rPr>
              <a:t>lanificación de uso y ocupación de suelo </a:t>
            </a:r>
          </a:p>
        </p:txBody>
      </p:sp>
      <p:sp>
        <p:nvSpPr>
          <p:cNvPr id="38" name="30 Rectángulo"/>
          <p:cNvSpPr/>
          <p:nvPr/>
        </p:nvSpPr>
        <p:spPr>
          <a:xfrm>
            <a:off x="7029450" y="1742240"/>
            <a:ext cx="3371850" cy="219909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Arial Narrow" pitchFamily="34" charset="0"/>
                <a:cs typeface="Arial" panose="020B0604020202020204" pitchFamily="34" charset="0"/>
              </a:rPr>
              <a:t>Regulación </a:t>
            </a:r>
            <a:r>
              <a:rPr lang="es-EC" sz="1400" b="1" dirty="0">
                <a:latin typeface="Arial Narrow" pitchFamily="34" charset="0"/>
                <a:cs typeface="Arial" panose="020B0604020202020204" pitchFamily="34" charset="0"/>
              </a:rPr>
              <a:t>de uso y ocupación de suelo </a:t>
            </a:r>
          </a:p>
        </p:txBody>
      </p:sp>
      <p:sp>
        <p:nvSpPr>
          <p:cNvPr id="23" name="22 Botón de acción: Inicio">
            <a:hlinkClick r:id="rId9" action="ppaction://hlinkfile" highlightClick="1"/>
          </p:cNvPr>
          <p:cNvSpPr/>
          <p:nvPr/>
        </p:nvSpPr>
        <p:spPr>
          <a:xfrm>
            <a:off x="3163861" y="6131795"/>
            <a:ext cx="360040" cy="121907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Arial Narrow" pitchFamily="34" charset="0"/>
            </a:endParaRPr>
          </a:p>
        </p:txBody>
      </p:sp>
      <p:sp>
        <p:nvSpPr>
          <p:cNvPr id="24" name="23 Botón de acción: Inicio">
            <a:hlinkClick r:id="rId10" action="ppaction://hlinkfile" highlightClick="1"/>
          </p:cNvPr>
          <p:cNvSpPr/>
          <p:nvPr/>
        </p:nvSpPr>
        <p:spPr>
          <a:xfrm>
            <a:off x="1419184" y="6140848"/>
            <a:ext cx="360040" cy="121907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Arial Narrow" pitchFamily="34" charset="0"/>
            </a:endParaRPr>
          </a:p>
        </p:txBody>
      </p:sp>
      <p:sp>
        <p:nvSpPr>
          <p:cNvPr id="25" name="24 Botón de acción: Inicio">
            <a:hlinkClick r:id="rId11" action="ppaction://hlinkfile" highlightClick="1"/>
          </p:cNvPr>
          <p:cNvSpPr/>
          <p:nvPr/>
        </p:nvSpPr>
        <p:spPr>
          <a:xfrm>
            <a:off x="8885532" y="6165091"/>
            <a:ext cx="360040" cy="121907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Arial Narrow" pitchFamily="34" charset="0"/>
            </a:endParaRPr>
          </a:p>
        </p:txBody>
      </p:sp>
      <p:sp>
        <p:nvSpPr>
          <p:cNvPr id="26" name="25 Botón de acción: Inicio">
            <a:hlinkClick r:id="rId12" action="ppaction://hlinkfile" highlightClick="1"/>
          </p:cNvPr>
          <p:cNvSpPr/>
          <p:nvPr/>
        </p:nvSpPr>
        <p:spPr>
          <a:xfrm>
            <a:off x="8042904" y="6147896"/>
            <a:ext cx="360040" cy="121907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Arial Narrow" pitchFamily="34" charset="0"/>
            </a:endParaRPr>
          </a:p>
        </p:txBody>
      </p:sp>
      <p:sp>
        <p:nvSpPr>
          <p:cNvPr id="27" name="26 Botón de acción: Inicio">
            <a:hlinkClick r:id="rId13" action="ppaction://hlinkfile" highlightClick="1"/>
          </p:cNvPr>
          <p:cNvSpPr/>
          <p:nvPr/>
        </p:nvSpPr>
        <p:spPr>
          <a:xfrm>
            <a:off x="6183822" y="6138500"/>
            <a:ext cx="360040" cy="121907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Arial Narrow" pitchFamily="34" charset="0"/>
            </a:endParaRPr>
          </a:p>
        </p:txBody>
      </p:sp>
      <p:sp>
        <p:nvSpPr>
          <p:cNvPr id="22" name="21 Botón de acción: Inicio">
            <a:hlinkClick r:id="rId14" action="ppaction://hlinkfile" highlightClick="1"/>
          </p:cNvPr>
          <p:cNvSpPr/>
          <p:nvPr/>
        </p:nvSpPr>
        <p:spPr>
          <a:xfrm>
            <a:off x="7112792" y="6147897"/>
            <a:ext cx="360040" cy="121907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93575" y="173584"/>
            <a:ext cx="5540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MARCO JURÍDICO VIGENTE</a:t>
            </a:r>
            <a:r>
              <a:rPr lang="es-EC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</a:t>
            </a:r>
            <a:endParaRPr lang="en-US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60629988"/>
              </p:ext>
            </p:extLst>
          </p:nvPr>
        </p:nvGraphicFramePr>
        <p:xfrm>
          <a:off x="395784" y="719665"/>
          <a:ext cx="11150221" cy="584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1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945219" y="6264340"/>
          <a:ext cx="1839138" cy="411480"/>
        </p:xfrm>
        <a:graphic>
          <a:graphicData uri="http://schemas.openxmlformats.org/drawingml/2006/table">
            <a:tbl>
              <a:tblPr/>
              <a:tblGrid>
                <a:gridCol w="607174"/>
                <a:gridCol w="209147"/>
                <a:gridCol w="1022817"/>
              </a:tblGrid>
              <a:tr h="565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Simbología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SÍ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regula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regula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 información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2519917" y="119204"/>
            <a:ext cx="7840163" cy="6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E2A7B"/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_tradn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Situación actual de los GADM afectados por el sismo respecto a la fase de planificación y control de uso y ocupación de suelo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" y="882502"/>
            <a:ext cx="11791665" cy="528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76" y="6411577"/>
            <a:ext cx="12858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08" y="6266174"/>
            <a:ext cx="1222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699310" y="6257311"/>
            <a:ext cx="5310719" cy="500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050" dirty="0" smtClean="0"/>
              <a:t>* El </a:t>
            </a:r>
            <a:r>
              <a:rPr lang="es-EC" sz="1050" dirty="0"/>
              <a:t>análisis realizado  es cuantitativo, respecto a la normativa vigente de los 14 GADM</a:t>
            </a:r>
            <a:endParaRPr lang="en-US" sz="1050" dirty="0"/>
          </a:p>
          <a:p>
            <a:endParaRPr lang="en-US" sz="1600" dirty="0"/>
          </a:p>
        </p:txBody>
      </p:sp>
      <p:sp>
        <p:nvSpPr>
          <p:cNvPr id="2" name="1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5254388" y="6266174"/>
            <a:ext cx="996287" cy="491274"/>
          </a:xfrm>
          <a:prstGeom prst="actionButtonBackPrevious">
            <a:avLst/>
          </a:prstGeom>
          <a:solidFill>
            <a:schemeClr val="accent2">
              <a:hueOff val="0"/>
              <a:satOff val="0"/>
              <a:lumOff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743079"/>
              </p:ext>
            </p:extLst>
          </p:nvPr>
        </p:nvGraphicFramePr>
        <p:xfrm>
          <a:off x="384174" y="788277"/>
          <a:ext cx="11187715" cy="335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160480"/>
              </p:ext>
            </p:extLst>
          </p:nvPr>
        </p:nvGraphicFramePr>
        <p:xfrm>
          <a:off x="943339" y="3957145"/>
          <a:ext cx="10533957" cy="245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Botón de acción: Inicio">
            <a:hlinkClick r:id="rId4" action="ppaction://hlinkfile" highlightClick="1"/>
          </p:cNvPr>
          <p:cNvSpPr/>
          <p:nvPr/>
        </p:nvSpPr>
        <p:spPr>
          <a:xfrm>
            <a:off x="10988566" y="6148552"/>
            <a:ext cx="677917" cy="488731"/>
          </a:xfrm>
          <a:prstGeom prst="actionButtonHome">
            <a:avLst/>
          </a:prstGeom>
          <a:solidFill>
            <a:schemeClr val="accent2">
              <a:hueOff val="0"/>
              <a:satOff val="0"/>
              <a:lumOff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4792" y="27356"/>
            <a:ext cx="8002573" cy="64409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Conclusiones de la Fase Previa de Planificación  </a:t>
            </a:r>
            <a:b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003450"/>
              </p:ext>
            </p:extLst>
          </p:nvPr>
        </p:nvGraphicFramePr>
        <p:xfrm>
          <a:off x="384175" y="964564"/>
          <a:ext cx="11667148" cy="546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439103" y="6448099"/>
            <a:ext cx="6400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NOTA: </a:t>
            </a:r>
            <a:r>
              <a:rPr lang="es-ES" sz="1000" dirty="0" smtClean="0"/>
              <a:t>No se cuenta con información de los GADM de Bolívar Montecristi, en los ejes 1 y 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032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2055" y="144586"/>
            <a:ext cx="8002573" cy="64409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Conclusiones de la Fase  Regulación de Uso y Gestión de Suelo </a:t>
            </a:r>
            <a:b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627011"/>
              </p:ext>
            </p:extLst>
          </p:nvPr>
        </p:nvGraphicFramePr>
        <p:xfrm>
          <a:off x="384175" y="964564"/>
          <a:ext cx="11667148" cy="546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439103" y="6448099"/>
            <a:ext cx="6400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NOTA: </a:t>
            </a:r>
            <a:r>
              <a:rPr lang="es-ES" sz="1000" dirty="0" smtClean="0"/>
              <a:t>No se cuenta con información de los GADM de Bolívar Montecristi, en los ejes 1 y 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79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62969" y="203201"/>
            <a:ext cx="7681783" cy="1188871"/>
          </a:xfrm>
        </p:spPr>
        <p:txBody>
          <a:bodyPr/>
          <a:lstStyle/>
          <a:p>
            <a:r>
              <a:rPr lang="es-EC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Conclusiones de los procesos para obtener los permisos en construcción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4850" y="1450428"/>
            <a:ext cx="11476181" cy="4899571"/>
          </a:xfrm>
        </p:spPr>
        <p:txBody>
          <a:bodyPr/>
          <a:lstStyle/>
          <a:p>
            <a:r>
              <a:rPr lang="es-ES" sz="2400" b="1" dirty="0" smtClean="0">
                <a:latin typeface="Arial Narrow" pitchFamily="34" charset="0"/>
              </a:rPr>
              <a:t>Nueve </a:t>
            </a:r>
            <a:r>
              <a:rPr lang="es-ES" sz="2400" b="1" dirty="0">
                <a:latin typeface="Arial Narrow" pitchFamily="34" charset="0"/>
              </a:rPr>
              <a:t>GADM norman tiempos para la obtención de </a:t>
            </a:r>
            <a:r>
              <a:rPr lang="es-ES" sz="2400" b="1" dirty="0" smtClean="0">
                <a:latin typeface="Arial Narrow" pitchFamily="34" charset="0"/>
              </a:rPr>
              <a:t> permisos </a:t>
            </a:r>
          </a:p>
          <a:p>
            <a:pPr marL="0" indent="0">
              <a:buNone/>
            </a:pPr>
            <a:r>
              <a:rPr lang="es-ES" sz="2400" dirty="0" smtClean="0">
                <a:latin typeface="Arial Narrow" pitchFamily="34" charset="0"/>
              </a:rPr>
              <a:t>	 - Informe de regulación urbana: nueve días promedio  </a:t>
            </a:r>
          </a:p>
          <a:p>
            <a:pPr marL="0" indent="0">
              <a:buNone/>
            </a:pPr>
            <a:r>
              <a:rPr lang="es-ES" sz="2400" dirty="0" smtClean="0">
                <a:latin typeface="Arial Narrow" pitchFamily="34" charset="0"/>
              </a:rPr>
              <a:t>   	 - Aprobación </a:t>
            </a:r>
            <a:r>
              <a:rPr lang="es-ES" sz="2400" dirty="0">
                <a:latin typeface="Arial Narrow" pitchFamily="34" charset="0"/>
              </a:rPr>
              <a:t>de </a:t>
            </a:r>
            <a:r>
              <a:rPr lang="es-ES" sz="2400" dirty="0" smtClean="0">
                <a:latin typeface="Arial Narrow" pitchFamily="34" charset="0"/>
              </a:rPr>
              <a:t>planos: nueve </a:t>
            </a:r>
            <a:r>
              <a:rPr lang="es-ES" sz="2400" dirty="0">
                <a:latin typeface="Arial Narrow" pitchFamily="34" charset="0"/>
              </a:rPr>
              <a:t>días </a:t>
            </a:r>
            <a:r>
              <a:rPr lang="es-ES" sz="2400" dirty="0" smtClean="0">
                <a:latin typeface="Arial Narrow" pitchFamily="34" charset="0"/>
              </a:rPr>
              <a:t>promedio </a:t>
            </a:r>
            <a:endParaRPr lang="es-ES" sz="2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Arial Narrow" pitchFamily="34" charset="0"/>
              </a:rPr>
              <a:t>  	  - Permiso </a:t>
            </a:r>
            <a:r>
              <a:rPr lang="es-ES" sz="2400" dirty="0">
                <a:latin typeface="Arial Narrow" pitchFamily="34" charset="0"/>
              </a:rPr>
              <a:t>de </a:t>
            </a:r>
            <a:r>
              <a:rPr lang="es-ES" sz="2400" dirty="0" smtClean="0">
                <a:latin typeface="Arial Narrow" pitchFamily="34" charset="0"/>
              </a:rPr>
              <a:t>construcción: ocho días promedio</a:t>
            </a:r>
          </a:p>
          <a:p>
            <a:pPr marL="0" indent="0">
              <a:buNone/>
            </a:pPr>
            <a:endParaRPr lang="es-ES" sz="2400" dirty="0">
              <a:latin typeface="Arial Narrow" pitchFamily="34" charset="0"/>
            </a:endParaRPr>
          </a:p>
          <a:p>
            <a:r>
              <a:rPr lang="es-EC" sz="2400" b="1" dirty="0">
                <a:latin typeface="Arial Narrow" pitchFamily="34" charset="0"/>
              </a:rPr>
              <a:t>De tres  a cuatro personas incluido el Director conforman el equipo técnico dentro de las Direcciones de Planificación y Desarrollo Sostenible de los GADM.</a:t>
            </a:r>
            <a:r>
              <a:rPr lang="es-EC" sz="2400" dirty="0" smtClean="0">
                <a:latin typeface="Arial Narrow" pitchFamily="34" charset="0"/>
              </a:rPr>
              <a:t> </a:t>
            </a:r>
            <a:r>
              <a:rPr lang="es-EC" sz="2400" dirty="0">
                <a:latin typeface="Arial Narrow" pitchFamily="34" charset="0"/>
              </a:rPr>
              <a:t>(En la mayoría de los GAD el personal no cumple el perfil mínimo</a:t>
            </a:r>
            <a:r>
              <a:rPr lang="es-EC" sz="2400" dirty="0" smtClean="0">
                <a:latin typeface="Arial Narrow" pitchFamily="34" charset="0"/>
              </a:rPr>
              <a:t>). </a:t>
            </a:r>
            <a:br>
              <a:rPr lang="es-EC" sz="2400" dirty="0" smtClean="0">
                <a:latin typeface="Arial Narrow" pitchFamily="34" charset="0"/>
              </a:rPr>
            </a:br>
            <a:endParaRPr lang="es-EC" sz="2400" dirty="0">
              <a:latin typeface="Arial Narrow" pitchFamily="34" charset="0"/>
            </a:endParaRPr>
          </a:p>
          <a:p>
            <a:r>
              <a:rPr lang="en-AU" sz="2400" b="1" dirty="0">
                <a:latin typeface="Arial Narrow" pitchFamily="34" charset="0"/>
              </a:rPr>
              <a:t>El 50 % de los </a:t>
            </a:r>
            <a:r>
              <a:rPr lang="en-AU" sz="2400" b="1" dirty="0" err="1">
                <a:latin typeface="Arial Narrow" pitchFamily="34" charset="0"/>
              </a:rPr>
              <a:t>requisitos</a:t>
            </a:r>
            <a:r>
              <a:rPr lang="en-AU" sz="2400" b="1" dirty="0">
                <a:latin typeface="Arial Narrow" pitchFamily="34" charset="0"/>
              </a:rPr>
              <a:t> </a:t>
            </a:r>
            <a:r>
              <a:rPr lang="en-AU" sz="2400" b="1" dirty="0" err="1">
                <a:latin typeface="Arial Narrow" pitchFamily="34" charset="0"/>
              </a:rPr>
              <a:t>que</a:t>
            </a:r>
            <a:r>
              <a:rPr lang="en-AU" sz="2400" b="1" dirty="0">
                <a:latin typeface="Arial Narrow" pitchFamily="34" charset="0"/>
              </a:rPr>
              <a:t> </a:t>
            </a:r>
            <a:r>
              <a:rPr lang="en-AU" sz="2400" b="1" dirty="0" err="1">
                <a:latin typeface="Arial Narrow" pitchFamily="34" charset="0"/>
              </a:rPr>
              <a:t>solicitan</a:t>
            </a:r>
            <a:r>
              <a:rPr lang="en-AU" sz="2400" b="1" dirty="0">
                <a:latin typeface="Arial Narrow" pitchFamily="34" charset="0"/>
              </a:rPr>
              <a:t> los GADM </a:t>
            </a:r>
            <a:r>
              <a:rPr lang="en-AU" sz="2400" b="1" dirty="0" err="1">
                <a:latin typeface="Arial Narrow" pitchFamily="34" charset="0"/>
              </a:rPr>
              <a:t>para</a:t>
            </a:r>
            <a:r>
              <a:rPr lang="en-AU" sz="2400" b="1" dirty="0">
                <a:latin typeface="Arial Narrow" pitchFamily="34" charset="0"/>
              </a:rPr>
              <a:t> la </a:t>
            </a:r>
            <a:r>
              <a:rPr lang="en-AU" sz="2400" b="1" dirty="0" err="1">
                <a:latin typeface="Arial Narrow" pitchFamily="34" charset="0"/>
              </a:rPr>
              <a:t>emisión</a:t>
            </a:r>
            <a:r>
              <a:rPr lang="en-AU" sz="2400" b="1" dirty="0">
                <a:latin typeface="Arial Narrow" pitchFamily="34" charset="0"/>
              </a:rPr>
              <a:t> de los </a:t>
            </a:r>
            <a:r>
              <a:rPr lang="en-AU" sz="2400" b="1" dirty="0" err="1">
                <a:latin typeface="Arial Narrow" pitchFamily="34" charset="0"/>
              </a:rPr>
              <a:t>permisos</a:t>
            </a:r>
            <a:r>
              <a:rPr lang="en-AU" sz="2400" b="1" dirty="0">
                <a:latin typeface="Arial Narrow" pitchFamily="34" charset="0"/>
              </a:rPr>
              <a:t> de </a:t>
            </a:r>
            <a:r>
              <a:rPr lang="en-AU" sz="2400" b="1" dirty="0" err="1">
                <a:latin typeface="Arial Narrow" pitchFamily="34" charset="0"/>
              </a:rPr>
              <a:t>construcción</a:t>
            </a:r>
            <a:r>
              <a:rPr lang="en-AU" sz="2400" b="1" dirty="0">
                <a:latin typeface="Arial Narrow" pitchFamily="34" charset="0"/>
              </a:rPr>
              <a:t>, son </a:t>
            </a:r>
            <a:r>
              <a:rPr lang="en-AU" sz="2400" b="1" dirty="0" err="1">
                <a:latin typeface="Arial Narrow" pitchFamily="34" charset="0"/>
              </a:rPr>
              <a:t>documentos</a:t>
            </a:r>
            <a:r>
              <a:rPr lang="en-AU" sz="2400" b="1" dirty="0">
                <a:latin typeface="Arial Narrow" pitchFamily="34" charset="0"/>
              </a:rPr>
              <a:t> </a:t>
            </a:r>
            <a:r>
              <a:rPr lang="en-AU" sz="2400" b="1" dirty="0" err="1">
                <a:latin typeface="Arial Narrow" pitchFamily="34" charset="0"/>
              </a:rPr>
              <a:t>que</a:t>
            </a:r>
            <a:r>
              <a:rPr lang="en-AU" sz="2400" b="1" dirty="0">
                <a:latin typeface="Arial Narrow" pitchFamily="34" charset="0"/>
              </a:rPr>
              <a:t> el </a:t>
            </a:r>
            <a:r>
              <a:rPr lang="en-AU" sz="2400" b="1" dirty="0" err="1">
                <a:latin typeface="Arial Narrow" pitchFamily="34" charset="0"/>
              </a:rPr>
              <a:t>mismo</a:t>
            </a:r>
            <a:r>
              <a:rPr lang="en-AU" sz="2400" b="1" dirty="0">
                <a:latin typeface="Arial Narrow" pitchFamily="34" charset="0"/>
              </a:rPr>
              <a:t> GADM </a:t>
            </a:r>
            <a:r>
              <a:rPr lang="en-AU" sz="2400" b="1" dirty="0" err="1">
                <a:latin typeface="Arial Narrow" pitchFamily="34" charset="0"/>
              </a:rPr>
              <a:t>emite</a:t>
            </a:r>
            <a:r>
              <a:rPr lang="en-AU" sz="2400" b="1" dirty="0">
                <a:latin typeface="Arial Narrow" pitchFamily="34" charset="0"/>
              </a:rPr>
              <a:t> a </a:t>
            </a:r>
            <a:r>
              <a:rPr lang="en-AU" sz="2400" b="1" dirty="0" err="1">
                <a:latin typeface="Arial Narrow" pitchFamily="34" charset="0"/>
              </a:rPr>
              <a:t>través</a:t>
            </a:r>
            <a:r>
              <a:rPr lang="en-AU" sz="2400" b="1" dirty="0">
                <a:latin typeface="Arial Narrow" pitchFamily="34" charset="0"/>
              </a:rPr>
              <a:t> de </a:t>
            </a:r>
            <a:r>
              <a:rPr lang="en-AU" sz="2400" b="1" dirty="0" err="1">
                <a:latin typeface="Arial Narrow" pitchFamily="34" charset="0"/>
              </a:rPr>
              <a:t>sus</a:t>
            </a:r>
            <a:r>
              <a:rPr lang="en-AU" sz="2400" b="1" dirty="0">
                <a:latin typeface="Arial Narrow" pitchFamily="34" charset="0"/>
              </a:rPr>
              <a:t> </a:t>
            </a:r>
            <a:r>
              <a:rPr lang="en-AU" sz="2400" b="1" dirty="0" err="1">
                <a:latin typeface="Arial Narrow" pitchFamily="34" charset="0"/>
              </a:rPr>
              <a:t>diferentes</a:t>
            </a:r>
            <a:r>
              <a:rPr lang="en-AU" sz="2400" b="1" dirty="0">
                <a:latin typeface="Arial Narrow" pitchFamily="34" charset="0"/>
              </a:rPr>
              <a:t> </a:t>
            </a:r>
            <a:r>
              <a:rPr lang="en-AU" sz="2400" b="1" dirty="0" err="1" smtClean="0">
                <a:latin typeface="Arial Narrow" pitchFamily="34" charset="0"/>
              </a:rPr>
              <a:t>dependencias</a:t>
            </a:r>
            <a:r>
              <a:rPr lang="en-AU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" name="3 Cerrar llave"/>
          <p:cNvSpPr/>
          <p:nvPr/>
        </p:nvSpPr>
        <p:spPr>
          <a:xfrm>
            <a:off x="6784140" y="2020553"/>
            <a:ext cx="536027" cy="1128282"/>
          </a:xfrm>
          <a:prstGeom prst="rightBrace">
            <a:avLst>
              <a:gd name="adj1" fmla="val 8333"/>
              <a:gd name="adj2" fmla="val 4860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7315199" y="2113024"/>
            <a:ext cx="33738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PROMEDIO  TOTAL : 26 días obtener permiso  en construcción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304788"/>
              </p:ext>
            </p:extLst>
          </p:nvPr>
        </p:nvGraphicFramePr>
        <p:xfrm>
          <a:off x="736980" y="604376"/>
          <a:ext cx="10491002" cy="60313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73373"/>
                <a:gridCol w="2817629"/>
              </a:tblGrid>
              <a:tr h="607736">
                <a:tc>
                  <a:txBody>
                    <a:bodyPr/>
                    <a:lstStyle/>
                    <a:p>
                      <a:pPr algn="just"/>
                      <a:r>
                        <a:rPr lang="es-EC" sz="1100" b="1" u="none" strike="noStrike" kern="1200" baseline="0" dirty="0" smtClean="0"/>
                        <a:t>TÍTULO I PRINCIPIOS Y REGLAS </a:t>
                      </a:r>
                      <a:r>
                        <a:rPr lang="es-EC" sz="1100" b="1" u="none" strike="noStrike" kern="1200" baseline="0" dirty="0" smtClean="0"/>
                        <a:t>GENERALES</a:t>
                      </a:r>
                    </a:p>
                    <a:p>
                      <a:pPr algn="just"/>
                      <a:r>
                        <a:rPr lang="es-EC" sz="1100" b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b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Objeto y ámbito de aplicación de esta ley </a:t>
                      </a:r>
                      <a:endParaRPr lang="es-EC" sz="1100" b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100" b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b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 Principios rectores y derechos orientadores del buen gobierno del territorio </a:t>
                      </a:r>
                      <a:endParaRPr lang="es-EC" sz="1100" b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b="0" dirty="0" smtClean="0"/>
                    </a:p>
                    <a:p>
                      <a:pPr algn="ctr"/>
                      <a:r>
                        <a:rPr lang="es-EC" sz="1100" b="0" dirty="0" smtClean="0"/>
                        <a:t>Principios y Directrices</a:t>
                      </a:r>
                      <a:endParaRPr lang="es-EC" sz="1100" b="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597521">
                <a:tc>
                  <a:txBody>
                    <a:bodyPr/>
                    <a:lstStyle/>
                    <a:p>
                      <a:pPr algn="just"/>
                      <a:r>
                        <a:rPr lang="es-EC" sz="1100" b="1" u="none" strike="noStrike" kern="1200" baseline="0" dirty="0" smtClean="0"/>
                        <a:t>TÍTULO II ORDENAMIENTO </a:t>
                      </a:r>
                      <a:r>
                        <a:rPr lang="es-EC" sz="1100" b="1" u="none" strike="noStrike" kern="1200" baseline="0" dirty="0" smtClean="0"/>
                        <a:t>TERRITORIAL</a:t>
                      </a:r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Capítulo </a:t>
                      </a:r>
                      <a:r>
                        <a:rPr lang="es-EC" sz="1100" u="none" strike="noStrike" kern="1200" baseline="0" dirty="0" smtClean="0"/>
                        <a:t>I Definición y objeto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Capítulo </a:t>
                      </a:r>
                      <a:r>
                        <a:rPr lang="es-EC" sz="1100" u="none" strike="noStrike" kern="1200" baseline="0" dirty="0" smtClean="0"/>
                        <a:t>II Instrumentos de ordenamiento territorial </a:t>
                      </a:r>
                      <a:endParaRPr lang="es-EC" sz="11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 smtClean="0"/>
                        <a:t>Ordena</a:t>
                      </a:r>
                      <a:r>
                        <a:rPr lang="es-EC" sz="1100" baseline="0" dirty="0" smtClean="0"/>
                        <a:t>miento Territorial</a:t>
                      </a:r>
                      <a:endParaRPr lang="es-EC" sz="11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40178">
                <a:tc>
                  <a:txBody>
                    <a:bodyPr/>
                    <a:lstStyle/>
                    <a:p>
                      <a:pPr algn="just"/>
                      <a:r>
                        <a:rPr lang="es-EC" sz="1100" b="1" u="none" strike="noStrike" kern="1200" baseline="0" dirty="0" smtClean="0"/>
                        <a:t>TÍTULO III PLANEAMIENTO DEL USO Y GESTIÓN DEL </a:t>
                      </a:r>
                      <a:r>
                        <a:rPr lang="es-EC" sz="1100" b="1" u="none" strike="noStrike" kern="1200" baseline="0" dirty="0" smtClean="0"/>
                        <a:t>SUELO </a:t>
                      </a:r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Capítulo </a:t>
                      </a:r>
                      <a:r>
                        <a:rPr lang="es-EC" sz="1100" u="none" strike="noStrike" kern="1200" baseline="0" dirty="0" smtClean="0"/>
                        <a:t>I Del suelo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 Sección </a:t>
                      </a:r>
                      <a:r>
                        <a:rPr lang="es-EC" sz="1100" u="none" strike="noStrike" kern="1200" baseline="0" dirty="0" smtClean="0"/>
                        <a:t>I. Clasificación y sub clasificación del suelo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 Sección </a:t>
                      </a:r>
                      <a:r>
                        <a:rPr lang="es-EC" sz="1100" u="none" strike="noStrike" kern="1200" baseline="0" dirty="0" smtClean="0"/>
                        <a:t>II. Uso y edificabilidad del suelo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Capítulo </a:t>
                      </a:r>
                      <a:r>
                        <a:rPr lang="es-EC" sz="1100" u="none" strike="noStrike" kern="1200" baseline="0" dirty="0" smtClean="0"/>
                        <a:t>II Del planeamiento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 Sección </a:t>
                      </a:r>
                      <a:r>
                        <a:rPr lang="es-EC" sz="1100" u="none" strike="noStrike" kern="1200" baseline="0" dirty="0" smtClean="0"/>
                        <a:t>I. Plan de uso y gestión del suelo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 Sección </a:t>
                      </a:r>
                      <a:r>
                        <a:rPr lang="es-EC" sz="1100" u="none" strike="noStrike" kern="1200" baseline="0" dirty="0" smtClean="0"/>
                        <a:t>II. Planes urbanísticos complementarios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 Sección </a:t>
                      </a:r>
                      <a:r>
                        <a:rPr lang="es-EC" sz="1100" u="none" strike="noStrike" kern="1200" baseline="0" dirty="0" smtClean="0"/>
                        <a:t>III. Instrumentos de planeamiento del Suelo </a:t>
                      </a:r>
                      <a:endParaRPr lang="es-EC" sz="11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/>
                    </a:p>
                    <a:p>
                      <a:pPr algn="ctr"/>
                      <a:r>
                        <a:rPr lang="es-EC" sz="1100" dirty="0" smtClean="0"/>
                        <a:t>Planeamiento</a:t>
                      </a:r>
                      <a:endParaRPr lang="es-EC" sz="11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608709">
                <a:tc>
                  <a:txBody>
                    <a:bodyPr/>
                    <a:lstStyle/>
                    <a:p>
                      <a:pPr algn="just"/>
                      <a:r>
                        <a:rPr lang="es-EC" sz="1100" b="1" u="none" strike="noStrike" kern="1200" baseline="0" dirty="0" smtClean="0"/>
                        <a:t>TÍTULO IV GESTIÓN DEL </a:t>
                      </a:r>
                      <a:r>
                        <a:rPr lang="es-EC" sz="1100" b="1" u="none" strike="noStrike" kern="1200" baseline="0" dirty="0" smtClean="0"/>
                        <a:t>SUELO </a:t>
                      </a:r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Capítulo </a:t>
                      </a:r>
                      <a:r>
                        <a:rPr lang="es-EC" sz="1100" u="none" strike="noStrike" kern="1200" baseline="0" dirty="0" smtClean="0"/>
                        <a:t>I Instrumentos de gestión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Sección </a:t>
                      </a:r>
                      <a:r>
                        <a:rPr lang="es-EC" sz="1100" u="none" strike="noStrike" kern="1200" baseline="0" dirty="0" smtClean="0"/>
                        <a:t>I Instrumentos para la distribución equitativa de las cargas y los </a:t>
                      </a:r>
                      <a:r>
                        <a:rPr lang="es-EC" sz="1100" u="none" strike="noStrike" kern="1200" baseline="0" dirty="0" smtClean="0"/>
                        <a:t>beneficios</a:t>
                      </a:r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Sección </a:t>
                      </a:r>
                      <a:r>
                        <a:rPr lang="es-EC" sz="1100" u="none" strike="noStrike" kern="1200" baseline="0" dirty="0" smtClean="0"/>
                        <a:t>II Instrumentos para intervenir la morfología urbana y la estructura predial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Sección </a:t>
                      </a:r>
                      <a:r>
                        <a:rPr lang="es-EC" sz="1100" u="none" strike="noStrike" kern="1200" baseline="0" dirty="0" smtClean="0"/>
                        <a:t>III Instrumentos para regular el mercado del suelo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Sección </a:t>
                      </a:r>
                      <a:r>
                        <a:rPr lang="es-EC" sz="1100" u="none" strike="noStrike" kern="1200" baseline="0" dirty="0" smtClean="0"/>
                        <a:t>IV Instrumentos de financiamiento del desarrollo urbano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               Sección </a:t>
                      </a:r>
                      <a:r>
                        <a:rPr lang="es-EC" sz="1100" u="none" strike="noStrike" kern="1200" baseline="0" dirty="0" smtClean="0"/>
                        <a:t>V Instrumentos para la gestión del suelo de los asentamientos de hecho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Capítulo </a:t>
                      </a:r>
                      <a:r>
                        <a:rPr lang="es-EC" sz="1100" u="none" strike="noStrike" kern="1200" baseline="0" dirty="0" smtClean="0"/>
                        <a:t>II Habilitación del Suelo para la Edificación </a:t>
                      </a:r>
                      <a:endParaRPr lang="es-EC" sz="1100" u="none" strike="noStrike" kern="1200" baseline="0" dirty="0" smtClean="0"/>
                    </a:p>
                    <a:p>
                      <a:pPr algn="just"/>
                      <a:r>
                        <a:rPr lang="es-EC" sz="1100" u="none" strike="noStrike" kern="1200" baseline="0" dirty="0" smtClean="0"/>
                        <a:t>Capítulo </a:t>
                      </a:r>
                      <a:r>
                        <a:rPr lang="es-EC" sz="1100" u="none" strike="noStrike" kern="1200" baseline="0" dirty="0" smtClean="0"/>
                        <a:t>III Vivienda de interés social </a:t>
                      </a:r>
                      <a:endParaRPr lang="es-EC" sz="11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/>
                    </a:p>
                    <a:p>
                      <a:pPr algn="ctr"/>
                      <a:r>
                        <a:rPr lang="es-EC" sz="1100" dirty="0" smtClean="0"/>
                        <a:t>Gestión</a:t>
                      </a:r>
                      <a:r>
                        <a:rPr lang="es-EC" sz="1100" baseline="0" dirty="0" smtClean="0"/>
                        <a:t> del Suelo</a:t>
                      </a:r>
                      <a:endParaRPr lang="es-EC" sz="11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777241">
                <a:tc>
                  <a:txBody>
                    <a:bodyPr/>
                    <a:lstStyle/>
                    <a:p>
                      <a:pPr algn="just"/>
                      <a:r>
                        <a:rPr lang="es-EC" sz="11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TÍTULO V.- RÉGIMEN </a:t>
                      </a:r>
                      <a:r>
                        <a:rPr lang="es-EC" sz="11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INSTITUCIONAL</a:t>
                      </a:r>
                    </a:p>
                    <a:p>
                      <a:pPr algn="just"/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Ente Rector y gobiernos autónomos descentralizados municipales y metropolitanos. </a:t>
                      </a:r>
                      <a:endParaRPr lang="es-EC" sz="110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 Consejo Técnico de Ordenamiento Territorial, Uso y Gestión del Suelo </a:t>
                      </a:r>
                      <a:endParaRPr lang="es-EC" sz="110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 Superintendencia de Ordenamiento Territorial y Uso y Gestión del Suelo </a:t>
                      </a:r>
                      <a:endParaRPr lang="es-EC" sz="110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 Catastro Nacional Integrado </a:t>
                      </a:r>
                      <a:r>
                        <a:rPr lang="es-EC" sz="110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Georreferenciado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C" sz="110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1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TITULO </a:t>
                      </a:r>
                      <a:r>
                        <a:rPr lang="es-EC" sz="11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 RÉGIMEN SANCIONATORIO </a:t>
                      </a:r>
                      <a:endParaRPr lang="es-EC" sz="1100" b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Normas generales al régimen sancionador </a:t>
                      </a:r>
                      <a:endParaRPr lang="es-EC" sz="110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 Infracciones y sanciones sujetas al control de la Superintendencia de Ordenamiento Territorial y Uso y Gestión del Suelo </a:t>
                      </a:r>
                      <a:endParaRPr lang="es-EC" sz="110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Capítulo </a:t>
                      </a:r>
                      <a:r>
                        <a:rPr lang="es-EC" sz="11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 Infracciones y sanciones a la gestión del suelo sujetas al control de los Gobiernos Autónomos Descentralizados Municipales y Metropolitanos </a:t>
                      </a:r>
                      <a:endParaRPr lang="es-EC" sz="110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 smtClean="0"/>
                    </a:p>
                    <a:p>
                      <a:pPr algn="ctr"/>
                      <a:endParaRPr lang="es-EC" sz="1100" dirty="0" smtClean="0"/>
                    </a:p>
                    <a:p>
                      <a:pPr algn="ctr"/>
                      <a:r>
                        <a:rPr lang="es-EC" sz="1100" dirty="0" smtClean="0"/>
                        <a:t>Institucionalidad y Control</a:t>
                      </a:r>
                      <a:endParaRPr lang="es-EC" sz="11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405719" y="194101"/>
            <a:ext cx="8939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Ley Orgánica de Ordenamiento Territorial, Uso y Gestión de Suelo  </a:t>
            </a:r>
            <a:endParaRPr lang="en-US" sz="2400" dirty="0"/>
          </a:p>
        </p:txBody>
      </p:sp>
      <p:sp>
        <p:nvSpPr>
          <p:cNvPr id="6" name="5 Rectángulo"/>
          <p:cNvSpPr/>
          <p:nvPr/>
        </p:nvSpPr>
        <p:spPr>
          <a:xfrm rot="16200000">
            <a:off x="-2450131" y="3436675"/>
            <a:ext cx="6033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ESTRUCTURA GENERA</a:t>
            </a:r>
            <a:r>
              <a:rPr lang="es-ES_tradnl" b="1" dirty="0">
                <a:latin typeface="Arial Narrow" pitchFamily="34" charset="0"/>
              </a:rPr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1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hueOff val="0"/>
            <a:satOff val="0"/>
            <a:lumOff val="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2003</Words>
  <Application>Microsoft Office PowerPoint</Application>
  <PresentationFormat>Personalizado</PresentationFormat>
  <Paragraphs>288</Paragraphs>
  <Slides>16</Slides>
  <Notes>2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CNC</vt:lpstr>
      <vt:lpstr> Análisis de la normativa local de Uso y Ocupación del Suelo. Estudio de caso de los 14 GAD Municipales de la zona afectada por el Terremoto  </vt:lpstr>
      <vt:lpstr>Análisis de la Normativa Local de Uso y Ocupación del Suelo. Estudio de Caso de los 14 GAD Municipales de la Zona Afectada por el Terremoto  </vt:lpstr>
      <vt:lpstr>Presentación de PowerPoint</vt:lpstr>
      <vt:lpstr>Presentación de PowerPoint</vt:lpstr>
      <vt:lpstr>Presentación de PowerPoint</vt:lpstr>
      <vt:lpstr> Conclusiones de la Fase Previa de Planificación   </vt:lpstr>
      <vt:lpstr> Conclusiones de la Fase  Regulación de Uso y Gestión de Suelo  </vt:lpstr>
      <vt:lpstr>Conclusiones de los procesos para obtener los permisos en construcción</vt:lpstr>
      <vt:lpstr>Presentación de PowerPoint</vt:lpstr>
      <vt:lpstr>¿CÓMO DEBE HACERSE?  </vt:lpstr>
      <vt:lpstr>Presentación de PowerPoint</vt:lpstr>
      <vt:lpstr>Presentación de PowerPoint</vt:lpstr>
      <vt:lpstr>Presentación de PowerPoint</vt:lpstr>
      <vt:lpstr>PLANEAMIENTO URBANÍSTICO: INSTRUMENTOS</vt:lpstr>
      <vt:lpstr>Estructura de la Ordenanza Tipo</vt:lpstr>
      <vt:lpstr>¡Gracias!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y ocupación del suelo</dc:title>
  <dc:creator>OEM</dc:creator>
  <cp:lastModifiedBy>PC</cp:lastModifiedBy>
  <cp:revision>159</cp:revision>
  <dcterms:created xsi:type="dcterms:W3CDTF">2016-05-30T23:19:04Z</dcterms:created>
  <dcterms:modified xsi:type="dcterms:W3CDTF">2016-09-21T16:19:29Z</dcterms:modified>
</cp:coreProperties>
</file>