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34"/>
  </p:notesMasterIdLst>
  <p:sldIdLst>
    <p:sldId id="304" r:id="rId7"/>
    <p:sldId id="279" r:id="rId8"/>
    <p:sldId id="298" r:id="rId9"/>
    <p:sldId id="276" r:id="rId10"/>
    <p:sldId id="301" r:id="rId11"/>
    <p:sldId id="273" r:id="rId12"/>
    <p:sldId id="300" r:id="rId13"/>
    <p:sldId id="274" r:id="rId14"/>
    <p:sldId id="299" r:id="rId15"/>
    <p:sldId id="272" r:id="rId16"/>
    <p:sldId id="266" r:id="rId17"/>
    <p:sldId id="280" r:id="rId18"/>
    <p:sldId id="281" r:id="rId19"/>
    <p:sldId id="282" r:id="rId20"/>
    <p:sldId id="278" r:id="rId21"/>
    <p:sldId id="288" r:id="rId22"/>
    <p:sldId id="286" r:id="rId23"/>
    <p:sldId id="284" r:id="rId24"/>
    <p:sldId id="285" r:id="rId25"/>
    <p:sldId id="259" r:id="rId26"/>
    <p:sldId id="289" r:id="rId27"/>
    <p:sldId id="290" r:id="rId28"/>
    <p:sldId id="260" r:id="rId29"/>
    <p:sldId id="291" r:id="rId30"/>
    <p:sldId id="292" r:id="rId31"/>
    <p:sldId id="293" r:id="rId32"/>
    <p:sldId id="303" r:id="rId33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7CB15-A338-4D4F-B267-EBEB538BA53D}" type="datetimeFigureOut">
              <a:rPr lang="es-EC" smtClean="0"/>
              <a:t>22/09/2016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C0CD3-7DE0-4FC3-ACA6-AC95A2BB719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7004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EN ESTA LAMINA DEBE APARECER:</a:t>
            </a:r>
            <a:r>
              <a:rPr lang="es-EC" baseline="0" dirty="0" smtClean="0"/>
              <a:t> Andrea.teran@sigtierras.Gob.ec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BA40D-5D98-41A6-8CCA-A85D80B6E933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0724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EN ESTA LAMINA DEBE APARECER:</a:t>
            </a:r>
            <a:r>
              <a:rPr lang="es-EC" baseline="0" dirty="0" smtClean="0"/>
              <a:t> Andrea.teran@sigtierras.Gob.ec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BA40D-5D98-41A6-8CCA-A85D80B6E933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8055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D0B7-D456-4F48-8521-963E76ACD32E}" type="datetimeFigureOut">
              <a:rPr lang="es-EC" smtClean="0"/>
              <a:t>22/09/2016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A62B-9E69-4A8C-811C-5E9CE10F6FE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7332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D0B7-D456-4F48-8521-963E76ACD32E}" type="datetimeFigureOut">
              <a:rPr lang="es-EC" smtClean="0"/>
              <a:t>22/09/2016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A62B-9E69-4A8C-811C-5E9CE10F6FE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85893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D0B7-D456-4F48-8521-963E76ACD32E}" type="datetimeFigureOut">
              <a:rPr lang="es-EC" smtClean="0"/>
              <a:t>22/09/2016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A62B-9E69-4A8C-811C-5E9CE10F6FE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86787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49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042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82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16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07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13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13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18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D0B7-D456-4F48-8521-963E76ACD32E}" type="datetimeFigureOut">
              <a:rPr lang="es-EC" smtClean="0"/>
              <a:t>22/09/2016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A62B-9E69-4A8C-811C-5E9CE10F6FE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8340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03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83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8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3DE08B-BF1D-40B9-8345-A1BF6908CEF1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82DE9-8F76-4E59-B34B-748B86D4E5A8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4493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1217AC-167A-4E7A-8A43-A7E34F1CE903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4F2FD-B843-4A13-B7DF-8B14BAEF652A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7761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59FFC7-4B01-4189-94F6-BBC2C6118010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CC644-EFAB-4581-8B86-C9F5209D89D6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5555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B73BB2-A00E-4E54-A180-203CC0AFAAAD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C3B6F-0CA4-42BD-B72C-C2686433B99C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8872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5D71A4-A2FD-451C-B360-019C93525D99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805EE-AB4A-42DB-8A06-A4EBEA7DFF1D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65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630B20-B63E-487C-ABDE-BA50E63EE0B6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C62DA-7363-4650-ACF0-27511C7CE28D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0792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8FE47A-E7BA-49B2-982B-8BE99F210EB6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40C67-19E0-45E2-A09F-390DE02A7425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625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D0B7-D456-4F48-8521-963E76ACD32E}" type="datetimeFigureOut">
              <a:rPr lang="es-EC" smtClean="0"/>
              <a:t>22/09/2016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A62B-9E69-4A8C-811C-5E9CE10F6FE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3562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8282E7-6196-44B8-AA33-2F96012A05A0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EE5D3-5E2E-424E-BFDB-2E5D71FCDDAC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7258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F511A2-4284-446C-BD28-8F1E44C68AF8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93327B-FCF8-4E73-AFBB-F14A40BF7BA7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0139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D0B92F-BCB2-4CC6-85A5-93B09B5EDC9B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9157F-A7C1-495F-A50E-25C5FF937CDD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3755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27D796-2461-4A95-B273-AEA5928690AA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056B9-3FFB-4B54-A584-B4DCFA4E1BBF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96870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56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84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05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1155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9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D0B7-D456-4F48-8521-963E76ACD32E}" type="datetimeFigureOut">
              <a:rPr lang="es-EC" smtClean="0"/>
              <a:t>22/09/2016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A62B-9E69-4A8C-811C-5E9CE10F6FE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19352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931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6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169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4999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878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97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235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610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8531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30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D0B7-D456-4F48-8521-963E76ACD32E}" type="datetimeFigureOut">
              <a:rPr lang="es-EC" smtClean="0"/>
              <a:t>22/09/2016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A62B-9E69-4A8C-811C-5E9CE10F6FE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92186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752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080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706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36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858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443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3DE08B-BF1D-40B9-8345-A1BF6908CEF1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82DE9-8F76-4E59-B34B-748B86D4E5A8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70332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1217AC-167A-4E7A-8A43-A7E34F1CE903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4F2FD-B843-4A13-B7DF-8B14BAEF652A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78507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59FFC7-4B01-4189-94F6-BBC2C6118010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CC644-EFAB-4581-8B86-C9F5209D89D6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12218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B73BB2-A00E-4E54-A180-203CC0AFAAAD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C3B6F-0CA4-42BD-B72C-C2686433B99C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9017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D0B7-D456-4F48-8521-963E76ACD32E}" type="datetimeFigureOut">
              <a:rPr lang="es-EC" smtClean="0"/>
              <a:t>22/09/2016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A62B-9E69-4A8C-811C-5E9CE10F6FE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918438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5D71A4-A2FD-451C-B360-019C93525D99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805EE-AB4A-42DB-8A06-A4EBEA7DFF1D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23001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630B20-B63E-487C-ABDE-BA50E63EE0B6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C62DA-7363-4650-ACF0-27511C7CE28D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95835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8FE47A-E7BA-49B2-982B-8BE99F210EB6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40C67-19E0-45E2-A09F-390DE02A7425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26377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8282E7-6196-44B8-AA33-2F96012A05A0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EE5D3-5E2E-424E-BFDB-2E5D71FCDDAC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59384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F511A2-4284-446C-BD28-8F1E44C68AF8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93327B-FCF8-4E73-AFBB-F14A40BF7BA7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03895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D0B92F-BCB2-4CC6-85A5-93B09B5EDC9B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9157F-A7C1-495F-A50E-25C5FF937CDD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48822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27D796-2461-4A95-B273-AEA5928690AA}" type="datetimeFigureOut">
              <a:rPr lang="es-ES"/>
              <a:pPr/>
              <a:t>22/09/2016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056B9-3FFB-4B54-A584-B4DCFA4E1BBF}" type="slidenum">
              <a:rPr lang="es-ES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7465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D0B7-D456-4F48-8521-963E76ACD32E}" type="datetimeFigureOut">
              <a:rPr lang="es-EC" smtClean="0"/>
              <a:t>22/09/2016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A62B-9E69-4A8C-811C-5E9CE10F6FE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122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D0B7-D456-4F48-8521-963E76ACD32E}" type="datetimeFigureOut">
              <a:rPr lang="es-EC" smtClean="0"/>
              <a:t>22/09/2016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A62B-9E69-4A8C-811C-5E9CE10F6FE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3466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D0B7-D456-4F48-8521-963E76ACD32E}" type="datetimeFigureOut">
              <a:rPr lang="es-EC" smtClean="0"/>
              <a:t>22/09/2016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A62B-9E69-4A8C-811C-5E9CE10F6FE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58079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DD0B7-D456-4F48-8521-963E76ACD32E}" type="datetimeFigureOut">
              <a:rPr lang="es-EC" smtClean="0"/>
              <a:t>22/09/2016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8A62B-9E69-4A8C-811C-5E9CE10F6FE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1470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30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DF6EA7-F975-4085-A666-D0BC431BC69B}" type="datetimeFigureOut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22/09/2016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135D79-82CF-459E-A1F6-F37D68F332DC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262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pitchFamily="121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12D158A-71AC-F84E-A368-E525767B91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4B71842-7A3F-A04D-9C3E-30F688E4A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0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DF6EA7-F975-4085-A666-D0BC431BC69B}" type="datetimeFigureOut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22/09/2016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135D79-82CF-459E-A1F6-F37D68F332DC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840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pitchFamily="121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cid:image005.jpg@01D1D128.A5970550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cid:image004.jpg@01D1D128.A5970550" TargetMode="Externa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ntonio.bermeo@sigtierras.gob.e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3952" y="85613"/>
            <a:ext cx="6807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Impact"/>
                <a:cs typeface="Impact"/>
              </a:rPr>
              <a:t>SINAT</a:t>
            </a:r>
            <a:r>
              <a:rPr lang="en-US" dirty="0" smtClean="0">
                <a:latin typeface="Arial"/>
                <a:cs typeface="Arial"/>
              </a:rPr>
              <a:t> / </a:t>
            </a:r>
            <a:r>
              <a:rPr lang="en-US" dirty="0" err="1" smtClean="0">
                <a:latin typeface="Arial"/>
                <a:cs typeface="Arial"/>
              </a:rPr>
              <a:t>Módulos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Adicionales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SINAT_2-1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8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1763" y="4087079"/>
            <a:ext cx="587956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/>
              <a:t>Uso de información </a:t>
            </a:r>
            <a:r>
              <a:rPr lang="es-EC" sz="2000" dirty="0" err="1"/>
              <a:t>georeferenciada</a:t>
            </a:r>
            <a:endParaRPr lang="es-EC" sz="2000" dirty="0"/>
          </a:p>
          <a:p>
            <a:r>
              <a:rPr lang="es-EC" sz="2000" dirty="0"/>
              <a:t>para mejor aprovechamiento de</a:t>
            </a:r>
          </a:p>
          <a:p>
            <a:r>
              <a:rPr lang="es-EC" sz="2000" dirty="0"/>
              <a:t>recursos y formulación de proyectos</a:t>
            </a:r>
          </a:p>
          <a:p>
            <a:r>
              <a:rPr lang="es-EC" sz="2000" dirty="0"/>
              <a:t>en mancomunidades. La experiencia reciente</a:t>
            </a:r>
            <a:endParaRPr lang="en-US" sz="2000" b="1" dirty="0">
              <a:latin typeface="Arial" charset="0"/>
              <a:cs typeface="Arial" charset="0"/>
            </a:endParaRPr>
          </a:p>
          <a:p>
            <a:pPr algn="r"/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Septiembre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2016</a:t>
            </a:r>
          </a:p>
          <a:p>
            <a:pPr algn="ctr"/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03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5" t="29388" r="29209" b="13052"/>
          <a:stretch/>
        </p:blipFill>
        <p:spPr bwMode="auto">
          <a:xfrm>
            <a:off x="9053" y="9053"/>
            <a:ext cx="9144000" cy="68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37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NAT_2-0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" y="0"/>
            <a:ext cx="914308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56792" y="85613"/>
            <a:ext cx="7414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prstClr val="black"/>
                </a:solidFill>
                <a:latin typeface="Impact"/>
                <a:cs typeface="Impact"/>
              </a:rPr>
              <a:t>SINAT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Arial"/>
                <a:cs typeface="Arial"/>
              </a:rPr>
              <a:t>Urbano y Rural 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/ 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Sistema Nacional de </a:t>
            </a:r>
            <a:r>
              <a:rPr lang="en-US" sz="1400" dirty="0" err="1">
                <a:solidFill>
                  <a:prstClr val="black"/>
                </a:solidFill>
                <a:latin typeface="Arial"/>
                <a:cs typeface="Arial"/>
              </a:rPr>
              <a:t>Administración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 de </a:t>
            </a:r>
            <a:r>
              <a:rPr lang="en-US" sz="1400" dirty="0" err="1">
                <a:solidFill>
                  <a:prstClr val="black"/>
                </a:solidFill>
                <a:latin typeface="Arial"/>
                <a:cs typeface="Arial"/>
              </a:rPr>
              <a:t>Tierras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35709" y="865870"/>
            <a:ext cx="30193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es-EC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 adapta a las definiciones de cada Gobierno Autónomo Descentralizado Municipal (GADM)</a:t>
            </a:r>
            <a:r>
              <a:rPr lang="es-EC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r" defTabSz="457200"/>
            <a:endParaRPr lang="es-EC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 defTabSz="457200"/>
            <a:r>
              <a:rPr lang="es-EC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Opera de forma modular:</a:t>
            </a:r>
          </a:p>
          <a:p>
            <a:pPr algn="r" defTabSz="457200"/>
            <a:r>
              <a:rPr lang="es-EC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Catastro Físico, Jurídico y Económico. </a:t>
            </a:r>
          </a:p>
          <a:p>
            <a:pPr algn="r" defTabSz="457200"/>
            <a:endParaRPr lang="es-EC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 defTabSz="457200"/>
            <a:r>
              <a:rPr lang="es-EC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Valoración masiva de predios. </a:t>
            </a:r>
          </a:p>
          <a:p>
            <a:pPr algn="r" defTabSz="457200"/>
            <a:endParaRPr lang="es-EC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 defTabSz="457200"/>
            <a:r>
              <a:rPr lang="es-EC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Cálculo de bandas impositivas, tasas, contribuciones, exoneraciones y deducciones, descuentos, recargos </a:t>
            </a:r>
          </a:p>
          <a:p>
            <a:pPr algn="r" defTabSz="457200"/>
            <a:endParaRPr lang="es-EC" sz="1600" b="1" u="sng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 defTabSz="457200"/>
            <a:r>
              <a:rPr lang="es-EC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 facturación electrónica.</a:t>
            </a:r>
            <a:br>
              <a:rPr lang="es-EC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91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NAT_2-0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8" t="12758" r="52487" b="15505"/>
          <a:stretch/>
        </p:blipFill>
        <p:spPr>
          <a:xfrm>
            <a:off x="59776" y="457125"/>
            <a:ext cx="3752369" cy="56772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3952" y="85613"/>
            <a:ext cx="6807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prstClr val="black"/>
                </a:solidFill>
                <a:latin typeface="Impact"/>
                <a:cs typeface="Impact"/>
              </a:rPr>
              <a:t>SINAT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 / </a:t>
            </a:r>
            <a:r>
              <a:rPr lang="en-US" dirty="0" err="1">
                <a:solidFill>
                  <a:prstClr val="black"/>
                </a:solidFill>
                <a:latin typeface="Arial"/>
                <a:cs typeface="Arial"/>
              </a:rPr>
              <a:t>Módulo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Arial"/>
                <a:cs typeface="Arial"/>
              </a:rPr>
              <a:t>Catastro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 Rural y </a:t>
            </a:r>
            <a:r>
              <a:rPr lang="en-US" dirty="0" err="1">
                <a:solidFill>
                  <a:prstClr val="black"/>
                </a:solidFill>
                <a:latin typeface="Arial"/>
                <a:cs typeface="Arial"/>
              </a:rPr>
              <a:t>Urbano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cs typeface="Arial"/>
              </a:rPr>
              <a:t>Integrado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414" y="3758015"/>
            <a:ext cx="21938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2000" dirty="0" err="1">
                <a:solidFill>
                  <a:prstClr val="black"/>
                </a:solidFill>
                <a:latin typeface="Impact"/>
                <a:cs typeface="Impact"/>
              </a:rPr>
              <a:t>Catastro</a:t>
            </a:r>
            <a:r>
              <a:rPr lang="en-US" sz="2000" dirty="0">
                <a:solidFill>
                  <a:prstClr val="black"/>
                </a:solidFill>
                <a:latin typeface="Impact"/>
                <a:cs typeface="Impact"/>
              </a:rPr>
              <a:t> Rural</a:t>
            </a:r>
          </a:p>
          <a:p>
            <a:pPr algn="ctr" defTabSz="457200"/>
            <a:r>
              <a:rPr lang="en-US" sz="2000" dirty="0">
                <a:solidFill>
                  <a:prstClr val="black"/>
                </a:solidFill>
                <a:latin typeface="Impact"/>
                <a:cs typeface="Impact"/>
              </a:rPr>
              <a:t>y </a:t>
            </a:r>
            <a:r>
              <a:rPr lang="en-US" sz="2000" dirty="0" err="1">
                <a:solidFill>
                  <a:prstClr val="black"/>
                </a:solidFill>
                <a:latin typeface="Impact"/>
                <a:cs typeface="Impact"/>
              </a:rPr>
              <a:t>Urbano</a:t>
            </a:r>
            <a:r>
              <a:rPr lang="en-US" sz="2000" dirty="0">
                <a:solidFill>
                  <a:prstClr val="black"/>
                </a:solidFill>
                <a:latin typeface="Impact"/>
                <a:cs typeface="Impact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Impact"/>
                <a:cs typeface="Impact"/>
              </a:rPr>
              <a:t>Integrado</a:t>
            </a:r>
            <a:endParaRPr lang="en-US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320" y="3588710"/>
            <a:ext cx="3061640" cy="2033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Viviana.Alarcon\Downloads\1473794809648_Página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65" y="1071193"/>
            <a:ext cx="2926149" cy="41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05" b="9300"/>
          <a:stretch/>
        </p:blipFill>
        <p:spPr bwMode="auto">
          <a:xfrm>
            <a:off x="5961384" y="638936"/>
            <a:ext cx="3100276" cy="2949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0" y="2868710"/>
            <a:ext cx="144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6821620" y="701861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s-EC" b="1" dirty="0">
                <a:solidFill>
                  <a:prstClr val="black"/>
                </a:solidFill>
                <a:effectLst>
                  <a:glow rad="101600">
                    <a:prstClr val="white">
                      <a:alpha val="97000"/>
                    </a:prstClr>
                  </a:glow>
                  <a:outerShdw blurRad="38100" dist="38100" dir="2700000" algn="tl">
                    <a:srgbClr val="000000">
                      <a:alpha val="50000"/>
                    </a:srgbClr>
                  </a:outerShdw>
                </a:effectLst>
              </a:rPr>
              <a:t>DELIMITACIÓN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3667326" y="4605361"/>
            <a:ext cx="1737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s-EC" b="1" dirty="0">
                <a:solidFill>
                  <a:prstClr val="black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ACTUALIZACIÓN</a:t>
            </a:r>
          </a:p>
        </p:txBody>
      </p:sp>
      <p:grpSp>
        <p:nvGrpSpPr>
          <p:cNvPr id="24" name="23 Grupo"/>
          <p:cNvGrpSpPr/>
          <p:nvPr/>
        </p:nvGrpSpPr>
        <p:grpSpPr>
          <a:xfrm>
            <a:off x="7294485" y="2556769"/>
            <a:ext cx="1509204" cy="1025370"/>
            <a:chOff x="7294485" y="2556769"/>
            <a:chExt cx="1509204" cy="1025370"/>
          </a:xfrm>
        </p:grpSpPr>
        <p:sp>
          <p:nvSpPr>
            <p:cNvPr id="12" name="11 Forma libre"/>
            <p:cNvSpPr/>
            <p:nvPr/>
          </p:nvSpPr>
          <p:spPr>
            <a:xfrm>
              <a:off x="7294485" y="2556769"/>
              <a:ext cx="1509204" cy="1018800"/>
            </a:xfrm>
            <a:custGeom>
              <a:avLst/>
              <a:gdLst>
                <a:gd name="connsiteX0" fmla="*/ 1497367 w 1509204"/>
                <a:gd name="connsiteY0" fmla="*/ 970625 h 1032769"/>
                <a:gd name="connsiteX1" fmla="*/ 1509204 w 1509204"/>
                <a:gd name="connsiteY1" fmla="*/ 798990 h 1032769"/>
                <a:gd name="connsiteX2" fmla="*/ 1411550 w 1509204"/>
                <a:gd name="connsiteY2" fmla="*/ 0 h 1032769"/>
                <a:gd name="connsiteX3" fmla="*/ 695418 w 1509204"/>
                <a:gd name="connsiteY3" fmla="*/ 76940 h 1032769"/>
                <a:gd name="connsiteX4" fmla="*/ 458680 w 1509204"/>
                <a:gd name="connsiteY4" fmla="*/ 103573 h 1032769"/>
                <a:gd name="connsiteX5" fmla="*/ 0 w 1509204"/>
                <a:gd name="connsiteY5" fmla="*/ 71021 h 1032769"/>
                <a:gd name="connsiteX6" fmla="*/ 136125 w 1509204"/>
                <a:gd name="connsiteY6" fmla="*/ 609600 h 1032769"/>
                <a:gd name="connsiteX7" fmla="*/ 180513 w 1509204"/>
                <a:gd name="connsiteY7" fmla="*/ 1032769 h 103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9204" h="1032769">
                  <a:moveTo>
                    <a:pt x="1497367" y="970625"/>
                  </a:moveTo>
                  <a:lnTo>
                    <a:pt x="1509204" y="798990"/>
                  </a:lnTo>
                  <a:lnTo>
                    <a:pt x="1411550" y="0"/>
                  </a:lnTo>
                  <a:lnTo>
                    <a:pt x="695418" y="76940"/>
                  </a:lnTo>
                  <a:lnTo>
                    <a:pt x="458680" y="103573"/>
                  </a:lnTo>
                  <a:lnTo>
                    <a:pt x="0" y="71021"/>
                  </a:lnTo>
                  <a:lnTo>
                    <a:pt x="136125" y="609600"/>
                  </a:lnTo>
                  <a:lnTo>
                    <a:pt x="180513" y="1032769"/>
                  </a:lnTo>
                </a:path>
              </a:pathLst>
            </a:cu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s-EC">
                <a:solidFill>
                  <a:prstClr val="black"/>
                </a:solidFill>
              </a:endParaRPr>
            </a:p>
          </p:txBody>
        </p:sp>
        <p:cxnSp>
          <p:nvCxnSpPr>
            <p:cNvPr id="15" name="14 Conector recto"/>
            <p:cNvCxnSpPr/>
            <p:nvPr/>
          </p:nvCxnSpPr>
          <p:spPr>
            <a:xfrm>
              <a:off x="7459758" y="3575569"/>
              <a:ext cx="1206000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26 Conector recto"/>
            <p:cNvCxnSpPr>
              <a:endCxn id="12" idx="0"/>
            </p:cNvCxnSpPr>
            <p:nvPr/>
          </p:nvCxnSpPr>
          <p:spPr>
            <a:xfrm flipV="1">
              <a:off x="8623300" y="3514266"/>
              <a:ext cx="168552" cy="67873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125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3952" y="44624"/>
            <a:ext cx="7352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prstClr val="black"/>
                </a:solidFill>
                <a:latin typeface="Impact"/>
                <a:cs typeface="Impact"/>
              </a:rPr>
              <a:t>SINAT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 / </a:t>
            </a:r>
            <a:r>
              <a:rPr lang="en-US" dirty="0" err="1">
                <a:solidFill>
                  <a:prstClr val="black"/>
                </a:solidFill>
                <a:latin typeface="Arial"/>
                <a:cs typeface="Arial"/>
              </a:rPr>
              <a:t>Módulo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Arial"/>
                <a:cs typeface="Arial"/>
              </a:rPr>
              <a:t>Catastro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 Rural y </a:t>
            </a:r>
            <a:r>
              <a:rPr lang="en-US" dirty="0" err="1">
                <a:solidFill>
                  <a:prstClr val="black"/>
                </a:solidFill>
                <a:latin typeface="Arial"/>
                <a:cs typeface="Arial"/>
              </a:rPr>
              <a:t>Urbano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  <a:cs typeface="Arial"/>
              </a:rPr>
              <a:t>Integrado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6" name="15 Imagen" descr="C:\Users\ANDREA~1.TER\AppData\Local\Temp\Rar$DI00.043\division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620688"/>
            <a:ext cx="4980028" cy="28803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16 Imagen" descr="C:\Users\ANDREA~1.TER\AppData\Local\Temp\Rar$DI13.409\ph1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3645024"/>
            <a:ext cx="5832648" cy="30963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4"/>
          <p:cNvSpPr/>
          <p:nvPr/>
        </p:nvSpPr>
        <p:spPr>
          <a:xfrm>
            <a:off x="539552" y="4111958"/>
            <a:ext cx="21194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2000" dirty="0" err="1">
                <a:solidFill>
                  <a:prstClr val="black"/>
                </a:solidFill>
                <a:latin typeface="Impact"/>
                <a:cs typeface="Impact"/>
              </a:rPr>
              <a:t>Gestión</a:t>
            </a:r>
            <a:r>
              <a:rPr lang="en-US" sz="2000" dirty="0">
                <a:solidFill>
                  <a:prstClr val="black"/>
                </a:solidFill>
                <a:latin typeface="Impact"/>
                <a:cs typeface="Impact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Impact"/>
                <a:cs typeface="Impact"/>
              </a:rPr>
              <a:t>Propiedad</a:t>
            </a:r>
            <a:endParaRPr lang="en-US" sz="2000" dirty="0" smtClean="0">
              <a:solidFill>
                <a:prstClr val="black"/>
              </a:solidFill>
              <a:latin typeface="Impact"/>
              <a:cs typeface="Impact"/>
            </a:endParaRPr>
          </a:p>
          <a:p>
            <a:pPr algn="ctr" defTabSz="457200"/>
            <a:r>
              <a:rPr lang="en-US" sz="2000" dirty="0" smtClean="0">
                <a:solidFill>
                  <a:prstClr val="black"/>
                </a:solidFill>
                <a:latin typeface="Impact"/>
                <a:cs typeface="Impact"/>
              </a:rPr>
              <a:t>Horizontal</a:t>
            </a:r>
            <a:endParaRPr lang="en-US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5710574" y="1556792"/>
            <a:ext cx="25090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2000" dirty="0" err="1">
                <a:solidFill>
                  <a:prstClr val="black"/>
                </a:solidFill>
                <a:latin typeface="Impact"/>
                <a:cs typeface="Impact"/>
              </a:rPr>
              <a:t>Gestión</a:t>
            </a:r>
            <a:r>
              <a:rPr lang="en-US" sz="2000" dirty="0">
                <a:solidFill>
                  <a:prstClr val="black"/>
                </a:solidFill>
                <a:latin typeface="Impact"/>
                <a:cs typeface="Impact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Impact"/>
                <a:cs typeface="Impact"/>
              </a:rPr>
              <a:t>unipropiedad</a:t>
            </a:r>
            <a:r>
              <a:rPr lang="en-US" sz="2000" dirty="0">
                <a:solidFill>
                  <a:prstClr val="black"/>
                </a:solidFill>
                <a:latin typeface="Impact"/>
                <a:cs typeface="Impact"/>
              </a:rPr>
              <a:t> </a:t>
            </a:r>
            <a:endParaRPr lang="en-US" dirty="0">
              <a:solidFill>
                <a:prstClr val="black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73952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/>
          <p:nvPr/>
        </p:nvSpPr>
        <p:spPr>
          <a:xfrm>
            <a:off x="2267744" y="44624"/>
            <a:ext cx="6807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r>
              <a:rPr lang="en-US" dirty="0"/>
              <a:t>SINAT / </a:t>
            </a:r>
            <a:r>
              <a:rPr lang="en-US" sz="1800" dirty="0" err="1">
                <a:latin typeface="Arial"/>
                <a:cs typeface="Arial"/>
              </a:rPr>
              <a:t>Módulo</a:t>
            </a:r>
            <a:r>
              <a:rPr lang="en-US" sz="1800" dirty="0">
                <a:latin typeface="Arial"/>
                <a:cs typeface="Arial"/>
              </a:rPr>
              <a:t> de </a:t>
            </a:r>
            <a:r>
              <a:rPr lang="en-US" sz="1800" dirty="0" err="1" smtClean="0">
                <a:latin typeface="Arial"/>
                <a:cs typeface="Arial"/>
              </a:rPr>
              <a:t>Valoración</a:t>
            </a:r>
            <a:endParaRPr lang="en-US" sz="1800" dirty="0">
              <a:latin typeface="Arial"/>
              <a:cs typeface="Arial"/>
            </a:endParaRPr>
          </a:p>
        </p:txBody>
      </p:sp>
      <p:graphicFrame>
        <p:nvGraphicFramePr>
          <p:cNvPr id="4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189860"/>
              </p:ext>
            </p:extLst>
          </p:nvPr>
        </p:nvGraphicFramePr>
        <p:xfrm>
          <a:off x="147045" y="1309446"/>
          <a:ext cx="8849910" cy="446694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333976"/>
                <a:gridCol w="1106499"/>
                <a:gridCol w="941941"/>
                <a:gridCol w="1372376"/>
                <a:gridCol w="980151"/>
                <a:gridCol w="1494967"/>
                <a:gridCol w="1620000"/>
              </a:tblGrid>
              <a:tr h="386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3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3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PREDIOS CATASTRADOS Y VALORACIÓN MASIVA POR CANTON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smtClean="0">
                          <a:effectLst/>
                        </a:rPr>
                        <a:t>% DE</a:t>
                      </a:r>
                      <a:r>
                        <a:rPr lang="es-EC" sz="1300" baseline="0" smtClean="0">
                          <a:effectLst/>
                        </a:rPr>
                        <a:t> EMISION PREDIAL </a:t>
                      </a:r>
                      <a:r>
                        <a:rPr lang="es-EC" sz="1300" smtClean="0">
                          <a:effectLst/>
                        </a:rPr>
                        <a:t> </a:t>
                      </a:r>
                      <a:r>
                        <a:rPr lang="es-EC" sz="1300" dirty="0">
                          <a:effectLst/>
                        </a:rPr>
                        <a:t>PARA RECAUDAR AÑOS 2015 Y 2016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37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3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3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2015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2016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Variación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562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Cantón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Superficie (ha)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 No. Predios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Valor total cantón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 No. Predios 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Valor total cantón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Porcentaje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9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BABA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49345,44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17852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 $ 134 233 322,26 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12133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 $ 208 065 173,99 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230,03%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9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CALUMA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17526,95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7499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 $ 55 760 593,24 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7372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 $ 78 759 062,49 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39,39%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9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CHAGUARPAMBA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30947,30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9730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 $ 25 082 186,05 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9695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 $ 56 483 504,21 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36,08%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9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MILAGRO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36215,64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16527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 $ 373 764 370,26 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16152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 $ 492 874 557,21 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51,71%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9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PALENQUE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56306,92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7990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 $ 89 230 822,77 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7461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 $ 113 343 468,61 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52,98%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9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SALITRE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37221,06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13788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 $ 91 853 361,44 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13567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 $ 144 846 462,36 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54,33%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9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SAN CRISTÓBAL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8444,38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971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 $ 26 720 651,21 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851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 $ 49 736 952,04 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25,59%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9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SARAGURO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112408,72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41519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 $ 148 791 889,12 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42493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 $ 155 908 131,72 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15,19%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9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CATAMAYO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62710,65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6876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 $ 54 402 112,65 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8251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 $ 57 601 374,87 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69,70%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9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LATACUNGA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103784,47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65535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 $ 340 936 567,00 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103403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 $ 2 373 903 558,28 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63,71%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9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SIGSIG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66177,47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25540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 $ 164 190 423,50 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48735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 $ 271 956 135,89 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12,71%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9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SUCÚA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57072,62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3782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 $ 120 611 674,09 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5463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 $ 201 019 456,36 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506,70%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9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 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 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 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 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 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 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90,69%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727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4624"/>
            <a:ext cx="8103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r>
              <a:rPr lang="en-US" dirty="0" err="1" smtClean="0"/>
              <a:t>Fenomeno</a:t>
            </a:r>
            <a:r>
              <a:rPr lang="en-US" dirty="0" smtClean="0"/>
              <a:t> de “El Niño”/ </a:t>
            </a:r>
            <a:r>
              <a:rPr lang="en-US" sz="1800" dirty="0" err="1">
                <a:latin typeface="Arial"/>
                <a:cs typeface="Arial"/>
              </a:rPr>
              <a:t>Aplicaciones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prácticas</a:t>
            </a:r>
            <a:r>
              <a:rPr lang="en-US" sz="1800" dirty="0">
                <a:latin typeface="Arial"/>
                <a:cs typeface="Arial"/>
              </a:rPr>
              <a:t> del </a:t>
            </a:r>
            <a:r>
              <a:rPr lang="en-US" sz="1800" dirty="0" err="1">
                <a:latin typeface="Arial"/>
                <a:cs typeface="Arial"/>
              </a:rPr>
              <a:t>uso</a:t>
            </a:r>
            <a:r>
              <a:rPr lang="en-US" sz="1800" dirty="0">
                <a:latin typeface="Arial"/>
                <a:cs typeface="Arial"/>
              </a:rPr>
              <a:t> de la </a:t>
            </a:r>
            <a:r>
              <a:rPr lang="en-US" sz="1800" dirty="0" err="1">
                <a:latin typeface="Arial"/>
                <a:cs typeface="Arial"/>
              </a:rPr>
              <a:t>información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" y="692696"/>
            <a:ext cx="9108000" cy="51177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"/>
          <p:cNvSpPr txBox="1"/>
          <p:nvPr/>
        </p:nvSpPr>
        <p:spPr>
          <a:xfrm>
            <a:off x="0" y="6013838"/>
            <a:ext cx="9144000" cy="54000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Susceptibilidad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Inundación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áreas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Producción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Bananera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253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4624"/>
            <a:ext cx="8103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r>
              <a:rPr lang="en-US" dirty="0" err="1" smtClean="0"/>
              <a:t>Fenomeno</a:t>
            </a:r>
            <a:r>
              <a:rPr lang="en-US" dirty="0" smtClean="0"/>
              <a:t> de “El Niño”/ </a:t>
            </a:r>
            <a:r>
              <a:rPr lang="en-US" sz="1800" dirty="0" err="1">
                <a:latin typeface="Arial"/>
                <a:cs typeface="Arial"/>
              </a:rPr>
              <a:t>Aplicaciones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prácticas</a:t>
            </a:r>
            <a:r>
              <a:rPr lang="en-US" sz="1800" dirty="0">
                <a:latin typeface="Arial"/>
                <a:cs typeface="Arial"/>
              </a:rPr>
              <a:t> del </a:t>
            </a:r>
            <a:r>
              <a:rPr lang="en-US" sz="1800" dirty="0" err="1">
                <a:latin typeface="Arial"/>
                <a:cs typeface="Arial"/>
              </a:rPr>
              <a:t>uso</a:t>
            </a:r>
            <a:r>
              <a:rPr lang="en-US" sz="1800" dirty="0">
                <a:latin typeface="Arial"/>
                <a:cs typeface="Arial"/>
              </a:rPr>
              <a:t> de la </a:t>
            </a:r>
            <a:r>
              <a:rPr lang="en-US" sz="1800" dirty="0" err="1">
                <a:latin typeface="Arial"/>
                <a:cs typeface="Arial"/>
              </a:rPr>
              <a:t>información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0" y="5982379"/>
            <a:ext cx="9144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Susceptibilidad de Inundación en áreas </a:t>
            </a:r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</a:t>
            </a:r>
          </a:p>
          <a:p>
            <a:pPr algn="ctr"/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Producción de Palma Africana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" y="692696"/>
            <a:ext cx="9144000" cy="513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7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4624"/>
            <a:ext cx="8103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r>
              <a:rPr lang="en-US" dirty="0" err="1" smtClean="0"/>
              <a:t>Fenomeno</a:t>
            </a:r>
            <a:r>
              <a:rPr lang="en-US" dirty="0" smtClean="0"/>
              <a:t> de “El Niño”/ </a:t>
            </a:r>
            <a:r>
              <a:rPr lang="en-US" sz="1800" dirty="0" err="1">
                <a:latin typeface="Arial"/>
                <a:cs typeface="Arial"/>
              </a:rPr>
              <a:t>Aplicaciones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prácticas</a:t>
            </a:r>
            <a:r>
              <a:rPr lang="en-US" sz="1800" dirty="0">
                <a:latin typeface="Arial"/>
                <a:cs typeface="Arial"/>
              </a:rPr>
              <a:t> del </a:t>
            </a:r>
            <a:r>
              <a:rPr lang="en-US" sz="1800" dirty="0" err="1">
                <a:latin typeface="Arial"/>
                <a:cs typeface="Arial"/>
              </a:rPr>
              <a:t>uso</a:t>
            </a:r>
            <a:r>
              <a:rPr lang="en-US" sz="1800" dirty="0">
                <a:latin typeface="Arial"/>
                <a:cs typeface="Arial"/>
              </a:rPr>
              <a:t> de la </a:t>
            </a:r>
            <a:r>
              <a:rPr lang="en-US" sz="1800" dirty="0" err="1">
                <a:latin typeface="Arial"/>
                <a:cs typeface="Arial"/>
              </a:rPr>
              <a:t>información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0" y="5949280"/>
            <a:ext cx="9144000" cy="72000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Beneficiarios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Agroseguro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y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susceptibilidad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Inundación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" y="676112"/>
            <a:ext cx="9097627" cy="51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48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0" y="6054387"/>
            <a:ext cx="9144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Mapa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riesgos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por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erupción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del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Volcán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Cotopaxi 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Modelo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Digital de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Terreno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01280"/>
            <a:ext cx="9162535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1"/>
          <p:cNvSpPr txBox="1"/>
          <p:nvPr/>
        </p:nvSpPr>
        <p:spPr>
          <a:xfrm>
            <a:off x="971600" y="44624"/>
            <a:ext cx="8103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r>
              <a:rPr lang="en-US" dirty="0" err="1" smtClean="0"/>
              <a:t>Erupción</a:t>
            </a:r>
            <a:r>
              <a:rPr lang="en-US" dirty="0" smtClean="0"/>
              <a:t> Cotopaxi/ </a:t>
            </a:r>
            <a:r>
              <a:rPr lang="en-US" sz="1800" dirty="0" err="1">
                <a:latin typeface="Arial"/>
                <a:cs typeface="Arial"/>
              </a:rPr>
              <a:t>Aplicaciones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prácticas</a:t>
            </a:r>
            <a:r>
              <a:rPr lang="en-US" sz="1800" dirty="0">
                <a:latin typeface="Arial"/>
                <a:cs typeface="Arial"/>
              </a:rPr>
              <a:t> del </a:t>
            </a:r>
            <a:r>
              <a:rPr lang="en-US" sz="1800" dirty="0" err="1">
                <a:latin typeface="Arial"/>
                <a:cs typeface="Arial"/>
              </a:rPr>
              <a:t>uso</a:t>
            </a:r>
            <a:r>
              <a:rPr lang="en-US" sz="1800" dirty="0">
                <a:latin typeface="Arial"/>
                <a:cs typeface="Arial"/>
              </a:rPr>
              <a:t> de la </a:t>
            </a:r>
            <a:r>
              <a:rPr lang="en-US" sz="1800" dirty="0" err="1">
                <a:latin typeface="Arial"/>
                <a:cs typeface="Arial"/>
              </a:rPr>
              <a:t>información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2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0" y="6033179"/>
            <a:ext cx="9144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Mapa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riesgos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por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erupción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del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Volcán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Cotopaxi </a:t>
            </a: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Catastro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posiblmente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afectado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del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cantón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Latacunga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692696"/>
            <a:ext cx="9108000" cy="511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"/>
          <p:cNvSpPr txBox="1"/>
          <p:nvPr/>
        </p:nvSpPr>
        <p:spPr>
          <a:xfrm>
            <a:off x="971600" y="44624"/>
            <a:ext cx="8103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r>
              <a:rPr lang="en-US" dirty="0" err="1" smtClean="0"/>
              <a:t>Erupción</a:t>
            </a:r>
            <a:r>
              <a:rPr lang="en-US" dirty="0" smtClean="0"/>
              <a:t> Cotopaxi/ </a:t>
            </a:r>
            <a:r>
              <a:rPr lang="en-US" sz="1800" dirty="0" err="1">
                <a:latin typeface="Arial"/>
                <a:cs typeface="Arial"/>
              </a:rPr>
              <a:t>Aplicaciones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prácticas</a:t>
            </a:r>
            <a:r>
              <a:rPr lang="en-US" sz="1800" dirty="0">
                <a:latin typeface="Arial"/>
                <a:cs typeface="Arial"/>
              </a:rPr>
              <a:t> del </a:t>
            </a:r>
            <a:r>
              <a:rPr lang="en-US" sz="1800" dirty="0" err="1">
                <a:latin typeface="Arial"/>
                <a:cs typeface="Arial"/>
              </a:rPr>
              <a:t>uso</a:t>
            </a:r>
            <a:r>
              <a:rPr lang="en-US" sz="1800" dirty="0">
                <a:latin typeface="Arial"/>
                <a:cs typeface="Arial"/>
              </a:rPr>
              <a:t> de la </a:t>
            </a:r>
            <a:r>
              <a:rPr lang="en-US" sz="1800" dirty="0" err="1">
                <a:latin typeface="Arial"/>
                <a:cs typeface="Arial"/>
              </a:rPr>
              <a:t>información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41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t="1656" r="2959" b="1992"/>
          <a:stretch/>
        </p:blipFill>
        <p:spPr bwMode="auto">
          <a:xfrm>
            <a:off x="6547320" y="764704"/>
            <a:ext cx="2129136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 descr="D:\dir_ejecutiva\2016\catastr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t="10710" r="20858" b="10707"/>
          <a:stretch/>
        </p:blipFill>
        <p:spPr bwMode="auto">
          <a:xfrm>
            <a:off x="3347864" y="4293336"/>
            <a:ext cx="2403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Viviana.Alarcon\Pictures\Ortofoto-Ecuador-Canton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/>
          <a:stretch/>
        </p:blipFill>
        <p:spPr bwMode="auto">
          <a:xfrm>
            <a:off x="323528" y="692936"/>
            <a:ext cx="237834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7945">
            <a:off x="5648844" y="2344742"/>
            <a:ext cx="101917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8192" flipH="1">
            <a:off x="2263216" y="2384291"/>
            <a:ext cx="101917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-53496" y="48378"/>
            <a:ext cx="91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Información Disponible</a:t>
            </a:r>
          </a:p>
        </p:txBody>
      </p:sp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3095807" y="1556792"/>
            <a:ext cx="2826034" cy="89255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C"/>
            </a:defPPr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662850" lvl="1" indent="-285750" eaLnBrk="0" hangingPunct="0">
              <a:buFontTx/>
              <a:buChar char="-"/>
              <a:defRPr b="1">
                <a:solidFill>
                  <a:prstClr val="black"/>
                </a:solidFill>
                <a:latin typeface="Calibri" pitchFamily="34" charset="0"/>
                <a:ea typeface="ＭＳ Ｐゴシック" charset="-128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indent="-285750" algn="ctr"/>
            <a:r>
              <a:rPr lang="es-EC" sz="1800" b="1" dirty="0" smtClean="0"/>
              <a:t>Centro </a:t>
            </a:r>
            <a:r>
              <a:rPr lang="es-EC" sz="1800" b="1" dirty="0" err="1" smtClean="0"/>
              <a:t>Geomático</a:t>
            </a:r>
            <a:endParaRPr lang="es-EC" sz="1800" b="1" dirty="0" smtClean="0"/>
          </a:p>
          <a:p>
            <a:pPr indent="-285750" algn="ctr"/>
            <a:r>
              <a:rPr lang="es-EC" sz="1800" b="1" dirty="0" smtClean="0"/>
              <a:t>Virtual</a:t>
            </a:r>
            <a:endParaRPr lang="es-EC" sz="1800" b="1" dirty="0"/>
          </a:p>
          <a:p>
            <a:pPr lvl="1" algn="ctr"/>
            <a:endParaRPr lang="es-EC" sz="1400" dirty="0"/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4841721" y="3152725"/>
            <a:ext cx="1165889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C"/>
            </a:defPPr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662850" lvl="1" indent="-285750" eaLnBrk="0" hangingPunct="0">
              <a:buFontTx/>
              <a:buChar char="-"/>
              <a:defRPr b="1">
                <a:solidFill>
                  <a:prstClr val="black"/>
                </a:solidFill>
                <a:latin typeface="Calibri" pitchFamily="34" charset="0"/>
                <a:ea typeface="ＭＳ Ｐゴシック" charset="-128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indent="-285750"/>
            <a:r>
              <a:rPr lang="es-EC" sz="1800" b="1" dirty="0" smtClean="0"/>
              <a:t>Entregas</a:t>
            </a:r>
          </a:p>
          <a:p>
            <a:pPr indent="-285750"/>
            <a:r>
              <a:rPr lang="es-EC" sz="1800" b="1" dirty="0" smtClean="0"/>
              <a:t>físicas</a:t>
            </a:r>
          </a:p>
        </p:txBody>
      </p:sp>
      <p:sp>
        <p:nvSpPr>
          <p:cNvPr id="18" name="17 CuadroTexto"/>
          <p:cNvSpPr txBox="1">
            <a:spLocks noChangeArrowheads="1"/>
          </p:cNvSpPr>
          <p:nvPr/>
        </p:nvSpPr>
        <p:spPr bwMode="auto">
          <a:xfrm>
            <a:off x="395536" y="2924944"/>
            <a:ext cx="1889930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C"/>
            </a:defPPr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662850" lvl="1" indent="-285750" eaLnBrk="0" hangingPunct="0">
              <a:buFontTx/>
              <a:buChar char="-"/>
              <a:defRPr b="1">
                <a:solidFill>
                  <a:prstClr val="black"/>
                </a:solidFill>
                <a:latin typeface="Calibri" pitchFamily="34" charset="0"/>
                <a:ea typeface="ＭＳ Ｐゴシック" charset="-128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indent="-285750" algn="ctr"/>
            <a:r>
              <a:rPr lang="es-EC" sz="1800" b="1" dirty="0" smtClean="0"/>
              <a:t>Ortofotografía </a:t>
            </a:r>
            <a:endParaRPr lang="es-EC" sz="1800" b="1" dirty="0"/>
          </a:p>
          <a:p>
            <a:pPr lvl="1" algn="ctr"/>
            <a:endParaRPr lang="es-EC" sz="1400" dirty="0"/>
          </a:p>
        </p:txBody>
      </p:sp>
      <p:sp>
        <p:nvSpPr>
          <p:cNvPr id="20" name="19 CuadroTexto"/>
          <p:cNvSpPr txBox="1">
            <a:spLocks noChangeArrowheads="1"/>
          </p:cNvSpPr>
          <p:nvPr/>
        </p:nvSpPr>
        <p:spPr bwMode="auto">
          <a:xfrm>
            <a:off x="6588224" y="2950861"/>
            <a:ext cx="1889930" cy="86177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C"/>
            </a:defPPr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662850" lvl="1" indent="-285750" eaLnBrk="0" hangingPunct="0">
              <a:buFontTx/>
              <a:buChar char="-"/>
              <a:defRPr b="1">
                <a:solidFill>
                  <a:prstClr val="black"/>
                </a:solidFill>
                <a:latin typeface="Calibri" pitchFamily="34" charset="0"/>
                <a:ea typeface="ＭＳ Ｐゴシック" charset="-128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indent="-285750" algn="ctr"/>
            <a:r>
              <a:rPr lang="es-EC" sz="1800" b="1" dirty="0" smtClean="0"/>
              <a:t>Cartografía </a:t>
            </a:r>
          </a:p>
          <a:p>
            <a:pPr indent="-285750" algn="ctr"/>
            <a:r>
              <a:rPr lang="es-EC" sz="1800" b="1" dirty="0" smtClean="0"/>
              <a:t>Temática</a:t>
            </a:r>
            <a:endParaRPr lang="es-EC" sz="1800" b="1" dirty="0"/>
          </a:p>
          <a:p>
            <a:pPr lvl="1" algn="ctr"/>
            <a:endParaRPr lang="es-EC" sz="1400" dirty="0"/>
          </a:p>
        </p:txBody>
      </p:sp>
      <p:sp>
        <p:nvSpPr>
          <p:cNvPr id="21" name="20 CuadroTexto"/>
          <p:cNvSpPr txBox="1">
            <a:spLocks noChangeArrowheads="1"/>
          </p:cNvSpPr>
          <p:nvPr/>
        </p:nvSpPr>
        <p:spPr bwMode="auto">
          <a:xfrm>
            <a:off x="3574046" y="6444044"/>
            <a:ext cx="1889930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C"/>
            </a:defPPr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662850" lvl="1" indent="-285750" eaLnBrk="0" hangingPunct="0">
              <a:buFontTx/>
              <a:buChar char="-"/>
              <a:defRPr b="1">
                <a:solidFill>
                  <a:prstClr val="black"/>
                </a:solidFill>
                <a:latin typeface="Calibri" pitchFamily="34" charset="0"/>
                <a:ea typeface="ＭＳ Ｐゴシック" charset="-128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indent="-285750" algn="ctr"/>
            <a:r>
              <a:rPr lang="es-EC" sz="1800" b="1" dirty="0" smtClean="0"/>
              <a:t>Catastro</a:t>
            </a:r>
            <a:endParaRPr lang="es-EC" sz="1800" b="1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99" flipV="1">
            <a:off x="4273904" y="3320265"/>
            <a:ext cx="826876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979" y="2204864"/>
            <a:ext cx="214312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95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686"/>
            <a:ext cx="9144000" cy="51375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1"/>
          <p:cNvSpPr txBox="1"/>
          <p:nvPr/>
        </p:nvSpPr>
        <p:spPr>
          <a:xfrm>
            <a:off x="0" y="6033179"/>
            <a:ext cx="9144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Mapa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riesgos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por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erupción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del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Volcán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Cotopaxi </a:t>
            </a: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Producción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florícola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posiblmente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afectada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971600" y="44624"/>
            <a:ext cx="8103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r>
              <a:rPr lang="en-US" dirty="0" err="1" smtClean="0"/>
              <a:t>Erupción</a:t>
            </a:r>
            <a:r>
              <a:rPr lang="en-US" dirty="0" smtClean="0"/>
              <a:t> Cotopaxi/ </a:t>
            </a:r>
            <a:r>
              <a:rPr lang="en-US" sz="1800" dirty="0" err="1">
                <a:latin typeface="Arial"/>
                <a:cs typeface="Arial"/>
              </a:rPr>
              <a:t>Aplicaciones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prácticas</a:t>
            </a:r>
            <a:r>
              <a:rPr lang="en-US" sz="1800" dirty="0">
                <a:latin typeface="Arial"/>
                <a:cs typeface="Arial"/>
              </a:rPr>
              <a:t> del </a:t>
            </a:r>
            <a:r>
              <a:rPr lang="en-US" sz="1800" dirty="0" err="1">
                <a:latin typeface="Arial"/>
                <a:cs typeface="Arial"/>
              </a:rPr>
              <a:t>uso</a:t>
            </a:r>
            <a:r>
              <a:rPr lang="en-US" sz="1800" dirty="0">
                <a:latin typeface="Arial"/>
                <a:cs typeface="Arial"/>
              </a:rPr>
              <a:t> de la </a:t>
            </a:r>
            <a:r>
              <a:rPr lang="en-US" sz="1800" dirty="0" err="1">
                <a:latin typeface="Arial"/>
                <a:cs typeface="Arial"/>
              </a:rPr>
              <a:t>información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301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0" y="44624"/>
            <a:ext cx="9074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r>
              <a:rPr lang="en-US" dirty="0" err="1" smtClean="0"/>
              <a:t>Terremono</a:t>
            </a:r>
            <a:r>
              <a:rPr lang="en-US" dirty="0" smtClean="0"/>
              <a:t> </a:t>
            </a:r>
            <a:r>
              <a:rPr lang="en-US" dirty="0" err="1" smtClean="0"/>
              <a:t>Manabi</a:t>
            </a:r>
            <a:r>
              <a:rPr lang="en-US" dirty="0" smtClean="0"/>
              <a:t> 16/04 / </a:t>
            </a:r>
            <a:r>
              <a:rPr lang="en-US" sz="1800" dirty="0" err="1">
                <a:latin typeface="Arial"/>
                <a:cs typeface="Arial"/>
              </a:rPr>
              <a:t>Aplicaciones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prácticas</a:t>
            </a:r>
            <a:r>
              <a:rPr lang="en-US" sz="1800" dirty="0">
                <a:latin typeface="Arial"/>
                <a:cs typeface="Arial"/>
              </a:rPr>
              <a:t> del </a:t>
            </a:r>
            <a:r>
              <a:rPr lang="en-US" sz="1800" dirty="0" err="1">
                <a:latin typeface="Arial"/>
                <a:cs typeface="Arial"/>
              </a:rPr>
              <a:t>uso</a:t>
            </a:r>
            <a:r>
              <a:rPr lang="en-US" sz="1800" dirty="0">
                <a:latin typeface="Arial"/>
                <a:cs typeface="Arial"/>
              </a:rPr>
              <a:t> de la </a:t>
            </a:r>
            <a:r>
              <a:rPr lang="en-US" sz="1800" dirty="0" err="1">
                <a:latin typeface="Arial"/>
                <a:cs typeface="Arial"/>
              </a:rPr>
              <a:t>información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6" name="5 Imagen" descr="cid:image005.jpg@01D1D128.A5970550"/>
          <p:cNvPicPr/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2492896"/>
            <a:ext cx="5871056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cid:image004.jpg@01D1D128.A5970550"/>
          <p:cNvPicPr/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620688"/>
            <a:ext cx="3960440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Rectángulo"/>
          <p:cNvSpPr/>
          <p:nvPr/>
        </p:nvSpPr>
        <p:spPr>
          <a:xfrm>
            <a:off x="4139952" y="1052736"/>
            <a:ext cx="4934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prstClr val="black"/>
                </a:solidFill>
                <a:latin typeface="Arial"/>
                <a:cs typeface="Arial"/>
              </a:rPr>
              <a:t>Respuesta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"/>
                <a:cs typeface="Arial"/>
              </a:rPr>
              <a:t>inmediata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 con </a:t>
            </a:r>
            <a:r>
              <a:rPr lang="en-US" dirty="0" err="1" smtClean="0">
                <a:solidFill>
                  <a:prstClr val="black"/>
                </a:solidFill>
                <a:latin typeface="Arial"/>
                <a:cs typeface="Arial"/>
              </a:rPr>
              <a:t>aporte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 de </a:t>
            </a:r>
            <a:r>
              <a:rPr lang="en-US" dirty="0" err="1" smtClean="0">
                <a:solidFill>
                  <a:prstClr val="black"/>
                </a:solidFill>
                <a:latin typeface="Arial"/>
                <a:cs typeface="Arial"/>
              </a:rPr>
              <a:t>información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lang="en-US" dirty="0" err="1" smtClean="0">
                <a:solidFill>
                  <a:prstClr val="black"/>
                </a:solidFill>
                <a:latin typeface="Arial"/>
                <a:cs typeface="Arial"/>
              </a:rPr>
              <a:t>entidades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 de </a:t>
            </a:r>
            <a:r>
              <a:rPr lang="en-US" dirty="0" err="1" smtClean="0">
                <a:solidFill>
                  <a:prstClr val="black"/>
                </a:solidFill>
                <a:latin typeface="Arial"/>
                <a:cs typeface="Arial"/>
              </a:rPr>
              <a:t>ayuda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"/>
                <a:cs typeface="Arial"/>
              </a:rPr>
              <a:t>internacional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4429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074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r>
              <a:rPr lang="en-US" dirty="0" err="1" smtClean="0"/>
              <a:t>Terremono</a:t>
            </a:r>
            <a:r>
              <a:rPr lang="en-US" dirty="0" smtClean="0"/>
              <a:t> </a:t>
            </a:r>
            <a:r>
              <a:rPr lang="en-US" dirty="0" err="1" smtClean="0"/>
              <a:t>Manabi</a:t>
            </a:r>
            <a:r>
              <a:rPr lang="en-US" dirty="0" smtClean="0"/>
              <a:t> 16/04 / </a:t>
            </a:r>
            <a:r>
              <a:rPr lang="en-US" sz="1800" dirty="0" err="1">
                <a:latin typeface="Arial"/>
                <a:cs typeface="Arial"/>
              </a:rPr>
              <a:t>Aplicaciones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prácticas</a:t>
            </a:r>
            <a:r>
              <a:rPr lang="en-US" sz="1800" dirty="0">
                <a:latin typeface="Arial"/>
                <a:cs typeface="Arial"/>
              </a:rPr>
              <a:t> del </a:t>
            </a:r>
            <a:r>
              <a:rPr lang="en-US" sz="1800" dirty="0" err="1">
                <a:latin typeface="Arial"/>
                <a:cs typeface="Arial"/>
              </a:rPr>
              <a:t>uso</a:t>
            </a:r>
            <a:r>
              <a:rPr lang="en-US" sz="1800" dirty="0">
                <a:latin typeface="Arial"/>
                <a:cs typeface="Arial"/>
              </a:rPr>
              <a:t> de la </a:t>
            </a:r>
            <a:r>
              <a:rPr lang="en-US" sz="1800" dirty="0" err="1">
                <a:latin typeface="Arial"/>
                <a:cs typeface="Arial"/>
              </a:rPr>
              <a:t>información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0" y="5949280"/>
            <a:ext cx="9144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Integración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información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catastral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en SINAT </a:t>
            </a: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Catastro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Urbano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y Rural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4 Imagen" descr="D:\IGM\catastro_portoviejo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027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45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074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r>
              <a:rPr lang="en-US" dirty="0" err="1" smtClean="0"/>
              <a:t>Terremono</a:t>
            </a:r>
            <a:r>
              <a:rPr lang="en-US" dirty="0" smtClean="0"/>
              <a:t> </a:t>
            </a:r>
            <a:r>
              <a:rPr lang="en-US" dirty="0" err="1" smtClean="0"/>
              <a:t>Manabi</a:t>
            </a:r>
            <a:r>
              <a:rPr lang="en-US" dirty="0" smtClean="0"/>
              <a:t> 16/04 / </a:t>
            </a:r>
            <a:r>
              <a:rPr lang="en-US" sz="1800" dirty="0" err="1">
                <a:latin typeface="Arial"/>
                <a:cs typeface="Arial"/>
              </a:rPr>
              <a:t>Aplicaciones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prácticas</a:t>
            </a:r>
            <a:r>
              <a:rPr lang="en-US" sz="1800" dirty="0">
                <a:latin typeface="Arial"/>
                <a:cs typeface="Arial"/>
              </a:rPr>
              <a:t> del </a:t>
            </a:r>
            <a:r>
              <a:rPr lang="en-US" sz="1800" dirty="0" err="1">
                <a:latin typeface="Arial"/>
                <a:cs typeface="Arial"/>
              </a:rPr>
              <a:t>uso</a:t>
            </a:r>
            <a:r>
              <a:rPr lang="en-US" sz="1800" dirty="0">
                <a:latin typeface="Arial"/>
                <a:cs typeface="Arial"/>
              </a:rPr>
              <a:t> de la </a:t>
            </a:r>
            <a:r>
              <a:rPr lang="en-US" sz="1800" dirty="0" err="1">
                <a:latin typeface="Arial"/>
                <a:cs typeface="Arial"/>
              </a:rPr>
              <a:t>información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3" name="2 Imagen" descr="D:\IGM\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868"/>
            <a:ext cx="9144000" cy="49723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"/>
          <p:cNvSpPr txBox="1"/>
          <p:nvPr/>
        </p:nvSpPr>
        <p:spPr>
          <a:xfrm>
            <a:off x="0" y="5949280"/>
            <a:ext cx="9144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Integración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información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catastral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en SINAT </a:t>
            </a: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Categorización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construcciones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según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afectación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542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074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r>
              <a:rPr lang="en-US" dirty="0" err="1" smtClean="0"/>
              <a:t>Terremono</a:t>
            </a:r>
            <a:r>
              <a:rPr lang="en-US" dirty="0" smtClean="0"/>
              <a:t> </a:t>
            </a:r>
            <a:r>
              <a:rPr lang="en-US" dirty="0" err="1" smtClean="0"/>
              <a:t>Manabi</a:t>
            </a:r>
            <a:r>
              <a:rPr lang="en-US" dirty="0" smtClean="0"/>
              <a:t> 16/04 / </a:t>
            </a:r>
            <a:r>
              <a:rPr lang="en-US" sz="1800" dirty="0" err="1">
                <a:latin typeface="Arial"/>
                <a:cs typeface="Arial"/>
              </a:rPr>
              <a:t>Aplicaciones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err="1">
                <a:latin typeface="Arial"/>
                <a:cs typeface="Arial"/>
              </a:rPr>
              <a:t>prácticas</a:t>
            </a:r>
            <a:r>
              <a:rPr lang="en-US" sz="1800" dirty="0">
                <a:latin typeface="Arial"/>
                <a:cs typeface="Arial"/>
              </a:rPr>
              <a:t> del </a:t>
            </a:r>
            <a:r>
              <a:rPr lang="en-US" sz="1800" dirty="0" err="1">
                <a:latin typeface="Arial"/>
                <a:cs typeface="Arial"/>
              </a:rPr>
              <a:t>uso</a:t>
            </a:r>
            <a:r>
              <a:rPr lang="en-US" sz="1800" dirty="0">
                <a:latin typeface="Arial"/>
                <a:cs typeface="Arial"/>
              </a:rPr>
              <a:t> de la </a:t>
            </a:r>
            <a:r>
              <a:rPr lang="en-US" sz="1800" dirty="0" err="1">
                <a:latin typeface="Arial"/>
                <a:cs typeface="Arial"/>
              </a:rPr>
              <a:t>información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0" y="5949280"/>
            <a:ext cx="9144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Integración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información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catastral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en SINAT </a:t>
            </a: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Análisis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Catastro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-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multiamenazas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4 Imagen" descr="D:\IGM\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4993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9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074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r>
              <a:rPr lang="en-US" dirty="0" err="1" smtClean="0"/>
              <a:t>Proyecto</a:t>
            </a:r>
            <a:r>
              <a:rPr lang="en-US" dirty="0" smtClean="0"/>
              <a:t> </a:t>
            </a:r>
            <a:r>
              <a:rPr lang="en-US" dirty="0" err="1" smtClean="0"/>
              <a:t>Dauvin</a:t>
            </a:r>
            <a:r>
              <a:rPr lang="en-US" dirty="0" smtClean="0"/>
              <a:t>/ </a:t>
            </a:r>
            <a:r>
              <a:rPr lang="en-US" sz="1800" dirty="0" err="1" smtClean="0">
                <a:latin typeface="Arial"/>
                <a:cs typeface="Arial"/>
              </a:rPr>
              <a:t>Cantones</a:t>
            </a:r>
            <a:r>
              <a:rPr lang="en-US" sz="1800" dirty="0" smtClean="0">
                <a:latin typeface="Arial"/>
                <a:cs typeface="Arial"/>
              </a:rPr>
              <a:t> con </a:t>
            </a:r>
            <a:r>
              <a:rPr lang="en-US" sz="1800" dirty="0" err="1" smtClean="0">
                <a:latin typeface="Arial"/>
                <a:cs typeface="Arial"/>
              </a:rPr>
              <a:t>Catastro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6" name="0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3994" r="3639" b="4271"/>
          <a:stretch/>
        </p:blipFill>
        <p:spPr>
          <a:xfrm>
            <a:off x="218708" y="692696"/>
            <a:ext cx="8706585" cy="6093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17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074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</a:lstStyle>
          <a:p>
            <a:r>
              <a:rPr lang="en-US" dirty="0" err="1" smtClean="0"/>
              <a:t>Proyecto</a:t>
            </a:r>
            <a:r>
              <a:rPr lang="en-US" dirty="0" smtClean="0"/>
              <a:t> </a:t>
            </a:r>
            <a:r>
              <a:rPr lang="en-US" dirty="0" err="1" smtClean="0"/>
              <a:t>Dauvin</a:t>
            </a:r>
            <a:r>
              <a:rPr lang="en-US" dirty="0" smtClean="0"/>
              <a:t>/ </a:t>
            </a:r>
            <a:r>
              <a:rPr lang="en-US" sz="1800" dirty="0" err="1" smtClean="0">
                <a:latin typeface="Arial"/>
                <a:cs typeface="Arial"/>
              </a:rPr>
              <a:t>Disponibilidad</a:t>
            </a:r>
            <a:r>
              <a:rPr lang="en-US" sz="1800" dirty="0" smtClean="0">
                <a:latin typeface="Arial"/>
                <a:cs typeface="Arial"/>
              </a:rPr>
              <a:t> de </a:t>
            </a:r>
            <a:r>
              <a:rPr lang="en-US" sz="1800" dirty="0" err="1" smtClean="0">
                <a:latin typeface="Arial"/>
                <a:cs typeface="Arial"/>
              </a:rPr>
              <a:t>información</a:t>
            </a:r>
            <a:endParaRPr lang="en-US" sz="1800" dirty="0">
              <a:latin typeface="Arial"/>
              <a:cs typeface="Arial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942991"/>
              </p:ext>
            </p:extLst>
          </p:nvPr>
        </p:nvGraphicFramePr>
        <p:xfrm>
          <a:off x="160308" y="1484786"/>
          <a:ext cx="8823385" cy="309634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593647"/>
                <a:gridCol w="871301"/>
                <a:gridCol w="626331"/>
                <a:gridCol w="875788"/>
                <a:gridCol w="672096"/>
                <a:gridCol w="568006"/>
                <a:gridCol w="1251766"/>
                <a:gridCol w="741865"/>
                <a:gridCol w="936104"/>
                <a:gridCol w="686481"/>
              </a:tblGrid>
              <a:tr h="75157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Cantón→</a:t>
                      </a:r>
                      <a:endParaRPr lang="es-EC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Información ↓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Colimes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Daule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Palestina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Salitre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Baba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Samborondón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Santa </a:t>
                      </a:r>
                      <a:r>
                        <a:rPr lang="es-EC" sz="1400" dirty="0" smtClean="0">
                          <a:effectLst/>
                        </a:rPr>
                        <a:t>Lucia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Babahoyo</a:t>
                      </a:r>
                      <a:endParaRPr lang="es-EC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Vinces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08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Catastro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-</a:t>
                      </a:r>
                      <a:endParaRPr lang="es-EC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-</a:t>
                      </a:r>
                      <a:endParaRPr lang="es-EC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-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08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Ortofoto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√</a:t>
                      </a:r>
                      <a:endParaRPr lang="es-EC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√</a:t>
                      </a:r>
                      <a:endParaRPr lang="es-EC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51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Mapas de Accesibilidad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√</a:t>
                      </a:r>
                      <a:endParaRPr lang="es-EC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√</a:t>
                      </a:r>
                      <a:endParaRPr lang="es-EC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√</a:t>
                      </a:r>
                      <a:endParaRPr lang="es-EC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√</a:t>
                      </a:r>
                      <a:endParaRPr lang="es-EC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515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Cartografía Temática</a:t>
                      </a:r>
                      <a:endParaRPr lang="es-EC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√</a:t>
                      </a:r>
                      <a:endParaRPr lang="es-EC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√</a:t>
                      </a:r>
                      <a:endParaRPr lang="es-EC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√</a:t>
                      </a:r>
                      <a:endParaRPr lang="es-EC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√</a:t>
                      </a:r>
                      <a:endParaRPr lang="es-EC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√</a:t>
                      </a:r>
                      <a:endParaRPr lang="es-EC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60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3952" y="85613"/>
            <a:ext cx="6807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Impact"/>
                <a:cs typeface="Impact"/>
              </a:rPr>
              <a:t>SINAT</a:t>
            </a:r>
            <a:r>
              <a:rPr lang="en-US" dirty="0" smtClean="0">
                <a:latin typeface="Arial"/>
                <a:cs typeface="Arial"/>
              </a:rPr>
              <a:t> / </a:t>
            </a:r>
            <a:r>
              <a:rPr lang="en-US" dirty="0" err="1" smtClean="0">
                <a:latin typeface="Arial"/>
                <a:cs typeface="Arial"/>
              </a:rPr>
              <a:t>Módulos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Adicionales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SINAT_2-1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8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1763" y="4087079"/>
            <a:ext cx="587956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www.sigtierras.gob.ec</a:t>
            </a:r>
          </a:p>
          <a:p>
            <a:pPr algn="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andrea.teran@sigtierras.gob.ec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a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ntonio.bermeo@sigtierras.gob.ec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Septiembre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2016</a:t>
            </a:r>
          </a:p>
          <a:p>
            <a:pPr algn="ctr"/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25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-53496" y="48378"/>
            <a:ext cx="91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 smtClean="0"/>
              <a:t>Accesibilidad a la información </a:t>
            </a:r>
            <a:r>
              <a:rPr lang="es-EC" sz="1600" dirty="0">
                <a:latin typeface="Arial"/>
                <a:cs typeface="Arial"/>
              </a:rPr>
              <a:t>/ </a:t>
            </a:r>
            <a:r>
              <a:rPr lang="es-EC" sz="1600" dirty="0" smtClean="0">
                <a:latin typeface="Arial"/>
                <a:cs typeface="Arial"/>
              </a:rPr>
              <a:t>Centro </a:t>
            </a:r>
            <a:r>
              <a:rPr lang="es-EC" sz="1600" dirty="0" err="1" smtClean="0">
                <a:latin typeface="Arial"/>
                <a:cs typeface="Arial"/>
              </a:rPr>
              <a:t>geomático</a:t>
            </a:r>
            <a:r>
              <a:rPr lang="es-EC" sz="1600" dirty="0" smtClean="0">
                <a:latin typeface="Arial"/>
                <a:cs typeface="Arial"/>
              </a:rPr>
              <a:t> virtual</a:t>
            </a:r>
            <a:endParaRPr lang="es-EC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" y="620688"/>
            <a:ext cx="9108000" cy="511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52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-324544" y="1916832"/>
            <a:ext cx="2808312" cy="20313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marL="662850" lvl="1">
              <a:buFontTx/>
              <a:buChar char="-"/>
              <a:defRPr/>
            </a:pPr>
            <a:r>
              <a:rPr lang="es-EC" sz="1800" b="1" dirty="0" smtClean="0">
                <a:solidFill>
                  <a:prstClr val="black"/>
                </a:solidFill>
                <a:ea typeface="ＭＳ Ｐゴシック" charset="-128"/>
                <a:cs typeface="Arial" charset="0"/>
              </a:rPr>
              <a:t>57 </a:t>
            </a:r>
            <a:r>
              <a:rPr lang="es-EC" sz="1800" b="1" dirty="0">
                <a:solidFill>
                  <a:prstClr val="black"/>
                </a:solidFill>
                <a:ea typeface="ＭＳ Ｐゴシック" charset="-128"/>
                <a:cs typeface="Arial" charset="0"/>
              </a:rPr>
              <a:t>Cantones</a:t>
            </a:r>
          </a:p>
          <a:p>
            <a:pPr marL="662850" lvl="1">
              <a:buFontTx/>
              <a:buChar char="-"/>
            </a:pPr>
            <a:endParaRPr lang="es-EC" sz="1800" b="1" dirty="0" smtClean="0">
              <a:solidFill>
                <a:prstClr val="black"/>
              </a:solidFill>
              <a:ea typeface="ＭＳ Ｐゴシック" charset="-128"/>
              <a:cs typeface="Arial" charset="0"/>
            </a:endParaRPr>
          </a:p>
          <a:p>
            <a:pPr marL="662850" lvl="1">
              <a:buFontTx/>
              <a:buChar char="-"/>
            </a:pPr>
            <a:r>
              <a:rPr lang="es-EC" sz="1800" b="1" dirty="0" smtClean="0">
                <a:solidFill>
                  <a:prstClr val="black"/>
                </a:solidFill>
                <a:ea typeface="ＭＳ Ｐゴシック" charset="-128"/>
                <a:cs typeface="Arial" charset="0"/>
              </a:rPr>
              <a:t>1.1 millones de predios.</a:t>
            </a:r>
          </a:p>
          <a:p>
            <a:pPr marL="662850" lvl="1">
              <a:buFontTx/>
              <a:buChar char="-"/>
            </a:pPr>
            <a:endParaRPr lang="es-EC" sz="1800" b="1" dirty="0" smtClean="0">
              <a:solidFill>
                <a:prstClr val="black"/>
              </a:solidFill>
              <a:ea typeface="ＭＳ Ｐゴシック" charset="-128"/>
              <a:cs typeface="Arial" charset="0"/>
            </a:endParaRPr>
          </a:p>
          <a:p>
            <a:pPr marL="662850" lvl="1">
              <a:buFontTx/>
              <a:buChar char="-"/>
            </a:pPr>
            <a:r>
              <a:rPr lang="es-EC" sz="1800" b="1" dirty="0" smtClean="0">
                <a:solidFill>
                  <a:prstClr val="black"/>
                </a:solidFill>
                <a:ea typeface="ＭＳ Ｐゴシック" charset="-128"/>
                <a:cs typeface="Arial" charset="0"/>
              </a:rPr>
              <a:t>20% </a:t>
            </a:r>
            <a:r>
              <a:rPr lang="es-EC" sz="1800" b="1" dirty="0">
                <a:solidFill>
                  <a:prstClr val="black"/>
                </a:solidFill>
                <a:ea typeface="ＭＳ Ｐゴシック" charset="-128"/>
                <a:cs typeface="Arial" charset="0"/>
              </a:rPr>
              <a:t>del área rural del Ecuador </a:t>
            </a:r>
            <a:r>
              <a:rPr lang="es-EC" sz="1800" b="1" dirty="0" smtClean="0">
                <a:solidFill>
                  <a:prstClr val="black"/>
                </a:solidFill>
                <a:ea typeface="ＭＳ Ｐゴシック" charset="-128"/>
                <a:cs typeface="Arial" charset="0"/>
              </a:rPr>
              <a:t>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53496" y="48378"/>
            <a:ext cx="91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 smtClean="0"/>
              <a:t>Catastro </a:t>
            </a:r>
            <a:r>
              <a:rPr lang="es-EC" sz="1600" dirty="0" smtClean="0">
                <a:latin typeface="Arial"/>
                <a:cs typeface="Arial"/>
              </a:rPr>
              <a:t>/ Entrega de Información física </a:t>
            </a:r>
            <a:endParaRPr lang="es-EC" sz="1600" dirty="0">
              <a:latin typeface="Arial"/>
              <a:cs typeface="Arial"/>
            </a:endParaRPr>
          </a:p>
        </p:txBody>
      </p:sp>
      <p:pic>
        <p:nvPicPr>
          <p:cNvPr id="5" name="4 Imagen" descr="D:\dir_ejecutiva\2016\catastro.jp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t="10710" r="20858" b="10707"/>
          <a:stretch/>
        </p:blipFill>
        <p:spPr bwMode="auto">
          <a:xfrm>
            <a:off x="2699792" y="836712"/>
            <a:ext cx="6408712" cy="5760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474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-53496" y="48378"/>
            <a:ext cx="91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 smtClean="0"/>
              <a:t>Catastro </a:t>
            </a:r>
            <a:r>
              <a:rPr lang="es-EC" sz="1600" dirty="0" smtClean="0">
                <a:latin typeface="Arial"/>
                <a:cs typeface="Arial"/>
              </a:rPr>
              <a:t>/ Centro </a:t>
            </a:r>
            <a:r>
              <a:rPr lang="es-EC" sz="1600" dirty="0" err="1" smtClean="0">
                <a:latin typeface="Arial"/>
                <a:cs typeface="Arial"/>
              </a:rPr>
              <a:t>geomático</a:t>
            </a:r>
            <a:r>
              <a:rPr lang="es-EC" sz="1600" dirty="0" smtClean="0">
                <a:latin typeface="Arial"/>
                <a:cs typeface="Arial"/>
              </a:rPr>
              <a:t> virtual</a:t>
            </a:r>
            <a:endParaRPr lang="es-EC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903"/>
            <a:ext cx="9144000" cy="51380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92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-53496" y="1916832"/>
            <a:ext cx="2428744" cy="184665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C"/>
            </a:defPPr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662850" lvl="1" indent="-285750" eaLnBrk="0" hangingPunct="0">
              <a:buFontTx/>
              <a:buChar char="-"/>
              <a:defRPr b="1">
                <a:solidFill>
                  <a:prstClr val="black"/>
                </a:solidFill>
                <a:latin typeface="Calibri" pitchFamily="34" charset="0"/>
                <a:ea typeface="ＭＳ Ｐゴシック" charset="-128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lvl="1"/>
            <a:r>
              <a:rPr lang="es-EC" dirty="0" smtClean="0"/>
              <a:t>225.480 KM2</a:t>
            </a:r>
          </a:p>
          <a:p>
            <a:pPr lvl="1"/>
            <a:r>
              <a:rPr lang="es-EC" dirty="0" smtClean="0"/>
              <a:t>88 </a:t>
            </a:r>
            <a:r>
              <a:rPr lang="es-EC" dirty="0"/>
              <a:t>% del Territorio Nacional</a:t>
            </a:r>
          </a:p>
          <a:p>
            <a:endParaRPr lang="es-EC" dirty="0"/>
          </a:p>
          <a:p>
            <a:pPr lvl="1"/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-53496" y="48378"/>
            <a:ext cx="91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Ortofotografía digital escala 1:5.000 </a:t>
            </a:r>
            <a:r>
              <a:rPr lang="es-EC" sz="1600" dirty="0">
                <a:latin typeface="Arial"/>
                <a:cs typeface="Arial"/>
              </a:rPr>
              <a:t>/ Entrega de Información física </a:t>
            </a:r>
            <a:endParaRPr lang="es-EC" dirty="0"/>
          </a:p>
        </p:txBody>
      </p:sp>
      <p:pic>
        <p:nvPicPr>
          <p:cNvPr id="8" name="Picture 2" descr="C:\Users\Viviana.Alarcon\Pictures\Ortofoto-Ecuador-Canton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/>
          <a:stretch/>
        </p:blipFill>
        <p:spPr bwMode="auto">
          <a:xfrm>
            <a:off x="2448393" y="692696"/>
            <a:ext cx="6660111" cy="6048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07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-53496" y="48378"/>
            <a:ext cx="91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Ortofotografía digital escala 1:5.000 </a:t>
            </a:r>
            <a:r>
              <a:rPr lang="es-EC" sz="1600" dirty="0" smtClean="0">
                <a:latin typeface="Arial"/>
                <a:cs typeface="Arial"/>
              </a:rPr>
              <a:t>/ Centro </a:t>
            </a:r>
            <a:r>
              <a:rPr lang="es-EC" sz="1600" dirty="0" err="1" smtClean="0">
                <a:latin typeface="Arial"/>
                <a:cs typeface="Arial"/>
              </a:rPr>
              <a:t>geomático</a:t>
            </a:r>
            <a:r>
              <a:rPr lang="es-EC" sz="1600" dirty="0" smtClean="0">
                <a:latin typeface="Arial"/>
                <a:cs typeface="Arial"/>
              </a:rPr>
              <a:t> virtual</a:t>
            </a:r>
            <a:endParaRPr lang="es-EC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" y="692696"/>
            <a:ext cx="9108000" cy="51178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49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251520" y="1942381"/>
            <a:ext cx="2646548" cy="175432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C"/>
            </a:defPPr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662850" lvl="1" indent="-285750" eaLnBrk="0" hangingPunct="0">
              <a:buFontTx/>
              <a:buChar char="-"/>
              <a:defRPr b="1">
                <a:solidFill>
                  <a:prstClr val="black"/>
                </a:solidFill>
                <a:latin typeface="Calibri" pitchFamily="34" charset="0"/>
                <a:ea typeface="ＭＳ Ｐゴシック" charset="-128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lvl="1"/>
            <a:r>
              <a:rPr lang="es-EC" dirty="0"/>
              <a:t>122.095 </a:t>
            </a:r>
            <a:r>
              <a:rPr lang="es-EC" dirty="0" smtClean="0"/>
              <a:t>Km2</a:t>
            </a:r>
          </a:p>
          <a:p>
            <a:pPr lvl="1"/>
            <a:endParaRPr lang="es-EC" dirty="0" smtClean="0"/>
          </a:p>
          <a:p>
            <a:pPr lvl="1"/>
            <a:r>
              <a:rPr lang="es-EC" dirty="0" smtClean="0"/>
              <a:t>100</a:t>
            </a:r>
            <a:r>
              <a:rPr lang="es-EC" dirty="0"/>
              <a:t>% del </a:t>
            </a:r>
            <a:r>
              <a:rPr lang="es-EC" dirty="0" smtClean="0"/>
              <a:t>territorio disponible para entrega, junto con datos de IEE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-53496" y="48378"/>
            <a:ext cx="91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Cartografía </a:t>
            </a:r>
            <a:r>
              <a:rPr lang="es-EC" dirty="0" smtClean="0"/>
              <a:t>Temática </a:t>
            </a:r>
            <a:r>
              <a:rPr lang="es-EC" sz="1600" dirty="0">
                <a:latin typeface="Arial"/>
                <a:cs typeface="Arial"/>
              </a:rPr>
              <a:t>/ Entrega de Información física </a:t>
            </a:r>
            <a:endParaRPr lang="es-EC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t="1656" r="2959" b="1992"/>
          <a:stretch/>
        </p:blipFill>
        <p:spPr bwMode="auto">
          <a:xfrm>
            <a:off x="3131840" y="701955"/>
            <a:ext cx="5616624" cy="6111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14368"/>
            <a:ext cx="2404622" cy="111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15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-53496" y="48378"/>
            <a:ext cx="91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 defTabSz="457200">
              <a:defRPr sz="2400">
                <a:solidFill>
                  <a:prstClr val="black"/>
                </a:solidFill>
                <a:latin typeface="Impact"/>
                <a:cs typeface="Impac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 smtClean="0"/>
              <a:t>Cartografía temática</a:t>
            </a:r>
            <a:r>
              <a:rPr lang="es-EC" sz="1600" dirty="0" smtClean="0">
                <a:latin typeface="Arial"/>
                <a:cs typeface="Arial"/>
              </a:rPr>
              <a:t>/ Centro </a:t>
            </a:r>
            <a:r>
              <a:rPr lang="es-EC" sz="1600" dirty="0" err="1" smtClean="0">
                <a:latin typeface="Arial"/>
                <a:cs typeface="Arial"/>
              </a:rPr>
              <a:t>geomático</a:t>
            </a:r>
            <a:r>
              <a:rPr lang="es-EC" sz="1600" dirty="0" smtClean="0">
                <a:latin typeface="Arial"/>
                <a:cs typeface="Arial"/>
              </a:rPr>
              <a:t> virtual</a:t>
            </a:r>
            <a:endParaRPr lang="es-EC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" y="687434"/>
            <a:ext cx="9108000" cy="51178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24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770</Words>
  <Application>Microsoft Office PowerPoint</Application>
  <PresentationFormat>Presentación en pantalla (4:3)</PresentationFormat>
  <Paragraphs>246</Paragraphs>
  <Slides>27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27</vt:i4>
      </vt:variant>
    </vt:vector>
  </HeadingPairs>
  <TitlesOfParts>
    <vt:vector size="39" baseType="lpstr">
      <vt:lpstr>ＭＳ Ｐゴシック</vt:lpstr>
      <vt:lpstr>Arial</vt:lpstr>
      <vt:lpstr>Calibri</vt:lpstr>
      <vt:lpstr>Impact</vt:lpstr>
      <vt:lpstr>Times New Roman</vt:lpstr>
      <vt:lpstr>ヒラギノ角ゴ Pro W3</vt:lpstr>
      <vt:lpstr>Tema de Office</vt:lpstr>
      <vt:lpstr>1_Office Theme</vt:lpstr>
      <vt:lpstr>2_Tema de Office</vt:lpstr>
      <vt:lpstr>2_Office Theme</vt:lpstr>
      <vt:lpstr>3_Office Theme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Viviana Alarcon</dc:creator>
  <cp:lastModifiedBy>Antonio Bermeo</cp:lastModifiedBy>
  <cp:revision>25</cp:revision>
  <dcterms:created xsi:type="dcterms:W3CDTF">2016-09-19T21:12:20Z</dcterms:created>
  <dcterms:modified xsi:type="dcterms:W3CDTF">2016-09-22T21:03:29Z</dcterms:modified>
</cp:coreProperties>
</file>