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1" r:id="rId5"/>
    <p:sldId id="262" r:id="rId6"/>
    <p:sldId id="263" r:id="rId7"/>
    <p:sldId id="264" r:id="rId8"/>
    <p:sldId id="265" r:id="rId9"/>
    <p:sldId id="269" r:id="rId10"/>
    <p:sldId id="270"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44E8"/>
    <a:srgbClr val="9024A3"/>
    <a:srgbClr val="9D2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7"/>
    <p:restoredTop sz="94682"/>
  </p:normalViewPr>
  <p:slideViewPr>
    <p:cSldViewPr snapToGrid="0" snapToObjects="1" showGuides="1">
      <p:cViewPr varScale="1">
        <p:scale>
          <a:sx n="71" d="100"/>
          <a:sy n="71" d="100"/>
        </p:scale>
        <p:origin x="96" y="9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18422"/>
          <a:stretch/>
        </p:blipFill>
        <p:spPr>
          <a:xfrm>
            <a:off x="2758966" y="-27857"/>
            <a:ext cx="9433034" cy="6928894"/>
          </a:xfrm>
          <a:prstGeom prst="rect">
            <a:avLst/>
          </a:prstGeom>
        </p:spPr>
      </p:pic>
      <p:sp>
        <p:nvSpPr>
          <p:cNvPr id="10" name="Manual Input 9"/>
          <p:cNvSpPr/>
          <p:nvPr userDrawn="1"/>
        </p:nvSpPr>
        <p:spPr>
          <a:xfrm rot="5400000">
            <a:off x="-610728" y="567520"/>
            <a:ext cx="6944417" cy="57229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6 w 10000"/>
              <a:gd name="connsiteY0" fmla="*/ 2019 h 10000"/>
              <a:gd name="connsiteX1" fmla="*/ 10000 w 10000"/>
              <a:gd name="connsiteY1" fmla="*/ 0 h 10000"/>
              <a:gd name="connsiteX2" fmla="*/ 10000 w 10000"/>
              <a:gd name="connsiteY2" fmla="*/ 10000 h 10000"/>
              <a:gd name="connsiteX3" fmla="*/ 0 w 10000"/>
              <a:gd name="connsiteY3" fmla="*/ 10000 h 10000"/>
              <a:gd name="connsiteX4" fmla="*/ 16 w 10000"/>
              <a:gd name="connsiteY4" fmla="*/ 2019 h 10000"/>
              <a:gd name="connsiteX0" fmla="*/ 16 w 10063"/>
              <a:gd name="connsiteY0" fmla="*/ 2369 h 10350"/>
              <a:gd name="connsiteX1" fmla="*/ 10063 w 10063"/>
              <a:gd name="connsiteY1" fmla="*/ 0 h 10350"/>
              <a:gd name="connsiteX2" fmla="*/ 10000 w 10063"/>
              <a:gd name="connsiteY2" fmla="*/ 10350 h 10350"/>
              <a:gd name="connsiteX3" fmla="*/ 0 w 10063"/>
              <a:gd name="connsiteY3" fmla="*/ 10350 h 10350"/>
              <a:gd name="connsiteX4" fmla="*/ 16 w 10063"/>
              <a:gd name="connsiteY4" fmla="*/ 2369 h 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3" h="10350">
                <a:moveTo>
                  <a:pt x="16" y="2369"/>
                </a:moveTo>
                <a:lnTo>
                  <a:pt x="10063" y="0"/>
                </a:lnTo>
                <a:lnTo>
                  <a:pt x="10000" y="10350"/>
                </a:lnTo>
                <a:lnTo>
                  <a:pt x="0" y="10350"/>
                </a:lnTo>
                <a:cubicBezTo>
                  <a:pt x="5" y="7690"/>
                  <a:pt x="11" y="5029"/>
                  <a:pt x="16" y="23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Manual Input 9"/>
          <p:cNvSpPr/>
          <p:nvPr userDrawn="1"/>
        </p:nvSpPr>
        <p:spPr>
          <a:xfrm rot="5400000">
            <a:off x="257783" y="567348"/>
            <a:ext cx="6944072" cy="57229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6 w 10000"/>
              <a:gd name="connsiteY0" fmla="*/ 2019 h 10000"/>
              <a:gd name="connsiteX1" fmla="*/ 10000 w 10000"/>
              <a:gd name="connsiteY1" fmla="*/ 0 h 10000"/>
              <a:gd name="connsiteX2" fmla="*/ 10000 w 10000"/>
              <a:gd name="connsiteY2" fmla="*/ 10000 h 10000"/>
              <a:gd name="connsiteX3" fmla="*/ 0 w 10000"/>
              <a:gd name="connsiteY3" fmla="*/ 10000 h 10000"/>
              <a:gd name="connsiteX4" fmla="*/ 16 w 10000"/>
              <a:gd name="connsiteY4" fmla="*/ 2019 h 10000"/>
              <a:gd name="connsiteX0" fmla="*/ 16 w 10063"/>
              <a:gd name="connsiteY0" fmla="*/ 2369 h 10350"/>
              <a:gd name="connsiteX1" fmla="*/ 10063 w 10063"/>
              <a:gd name="connsiteY1" fmla="*/ 0 h 10350"/>
              <a:gd name="connsiteX2" fmla="*/ 10000 w 10063"/>
              <a:gd name="connsiteY2" fmla="*/ 10350 h 10350"/>
              <a:gd name="connsiteX3" fmla="*/ 0 w 10063"/>
              <a:gd name="connsiteY3" fmla="*/ 10350 h 10350"/>
              <a:gd name="connsiteX4" fmla="*/ 16 w 10063"/>
              <a:gd name="connsiteY4" fmla="*/ 2369 h 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3" h="10350">
                <a:moveTo>
                  <a:pt x="16" y="2369"/>
                </a:moveTo>
                <a:lnTo>
                  <a:pt x="10063" y="0"/>
                </a:lnTo>
                <a:lnTo>
                  <a:pt x="10000" y="10350"/>
                </a:lnTo>
                <a:lnTo>
                  <a:pt x="0" y="10350"/>
                </a:lnTo>
                <a:cubicBezTo>
                  <a:pt x="5" y="7690"/>
                  <a:pt x="11" y="5029"/>
                  <a:pt x="16" y="2369"/>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ctrTitle"/>
          </p:nvPr>
        </p:nvSpPr>
        <p:spPr>
          <a:xfrm>
            <a:off x="495300" y="2916350"/>
            <a:ext cx="3807759" cy="1620763"/>
          </a:xfrm>
        </p:spPr>
        <p:txBody>
          <a:bodyPr anchor="b">
            <a:normAutofit/>
          </a:bodyPr>
          <a:lstStyle>
            <a:lvl1pPr algn="ctr">
              <a:defRPr sz="2800" b="1">
                <a:solidFill>
                  <a:schemeClr val="bg2">
                    <a:lumMod val="75000"/>
                  </a:schemeClr>
                </a:solidFill>
                <a:latin typeface="Times New Roman" charset="0"/>
                <a:ea typeface="Times New Roman" charset="0"/>
                <a:cs typeface="Times New Roman" charset="0"/>
              </a:defRPr>
            </a:lvl1pPr>
          </a:lstStyle>
          <a:p>
            <a:r>
              <a:rPr lang="en-US" smtClean="0"/>
              <a:t>Click to edit Master title style</a:t>
            </a:r>
            <a:endParaRPr lang="es-ES_tradnl" dirty="0"/>
          </a:p>
        </p:txBody>
      </p:sp>
      <p:sp>
        <p:nvSpPr>
          <p:cNvPr id="3" name="Subtitle 2"/>
          <p:cNvSpPr>
            <a:spLocks noGrp="1"/>
          </p:cNvSpPr>
          <p:nvPr>
            <p:ph type="subTitle" idx="1"/>
          </p:nvPr>
        </p:nvSpPr>
        <p:spPr>
          <a:xfrm>
            <a:off x="495300" y="4569172"/>
            <a:ext cx="3807759" cy="1218442"/>
          </a:xfrm>
        </p:spPr>
        <p:txBody>
          <a:bodyPr>
            <a:normAutofit/>
          </a:bodyPr>
          <a:lstStyle>
            <a:lvl1pPr marL="0" indent="0" algn="ctr">
              <a:buNone/>
              <a:defRPr sz="2000">
                <a:solidFill>
                  <a:schemeClr val="bg2">
                    <a:lumMod val="75000"/>
                  </a:schemeClr>
                </a:solidFill>
                <a:latin typeface="Times New Roman" charset="0"/>
                <a:ea typeface="Times New Roman" charset="0"/>
                <a:cs typeface="Times New Roman"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_tradnl"/>
          </a:p>
        </p:txBody>
      </p:sp>
    </p:spTree>
    <p:extLst>
      <p:ext uri="{BB962C8B-B14F-4D97-AF65-F5344CB8AC3E}">
        <p14:creationId xmlns:p14="http://schemas.microsoft.com/office/powerpoint/2010/main" val="11654064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932237" cy="1600200"/>
          </a:xfrm>
        </p:spPr>
        <p:txBody>
          <a:bodyPr anchor="b">
            <a:normAutofit/>
          </a:bodyPr>
          <a:lstStyle>
            <a:lvl1pPr>
              <a:defRPr sz="2400"/>
            </a:lvl1pPr>
          </a:lstStyle>
          <a:p>
            <a:r>
              <a:rPr lang="en-US" smtClean="0"/>
              <a:t>Click to edit Master title style</a:t>
            </a:r>
            <a:endParaRPr lang="es-ES_tradnl"/>
          </a:p>
        </p:txBody>
      </p:sp>
      <p:sp>
        <p:nvSpPr>
          <p:cNvPr id="3" name="Content Placeholder 2"/>
          <p:cNvSpPr>
            <a:spLocks noGrp="1"/>
          </p:cNvSpPr>
          <p:nvPr>
            <p:ph idx="1"/>
          </p:nvPr>
        </p:nvSpPr>
        <p:spPr>
          <a:xfrm>
            <a:off x="4384902" y="252000"/>
            <a:ext cx="4962298" cy="6148800"/>
          </a:xfrm>
        </p:spPr>
        <p:txBody>
          <a:bodyPr/>
          <a:lstStyle>
            <a:lvl1pPr>
              <a:defRPr sz="3200">
                <a:latin typeface="Times New Roman" charset="0"/>
                <a:ea typeface="Times New Roman" charset="0"/>
                <a:cs typeface="Times New Roman" charset="0"/>
              </a:defRPr>
            </a:lvl1pPr>
            <a:lvl2pPr>
              <a:defRPr sz="2800">
                <a:latin typeface="Times New Roman" charset="0"/>
                <a:ea typeface="Times New Roman" charset="0"/>
                <a:cs typeface="Times New Roman" charset="0"/>
              </a:defRPr>
            </a:lvl2pPr>
            <a:lvl3pPr>
              <a:defRPr sz="2400">
                <a:latin typeface="Times New Roman" charset="0"/>
                <a:ea typeface="Times New Roman" charset="0"/>
                <a:cs typeface="Times New Roman" charset="0"/>
              </a:defRPr>
            </a:lvl3pPr>
            <a:lvl4pPr>
              <a:defRPr sz="2000">
                <a:latin typeface="Times New Roman" charset="0"/>
                <a:ea typeface="Times New Roman" charset="0"/>
                <a:cs typeface="Times New Roman" charset="0"/>
              </a:defRPr>
            </a:lvl4pPr>
            <a:lvl5pPr>
              <a:defRPr sz="2000">
                <a:latin typeface="Times New Roman" charset="0"/>
                <a:ea typeface="Times New Roman" charset="0"/>
                <a:cs typeface="Times New Roman"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Text Placeholder 3"/>
          <p:cNvSpPr>
            <a:spLocks noGrp="1"/>
          </p:cNvSpPr>
          <p:nvPr>
            <p:ph type="body" sz="half" idx="2"/>
          </p:nvPr>
        </p:nvSpPr>
        <p:spPr>
          <a:xfrm>
            <a:off x="252000" y="2049462"/>
            <a:ext cx="3932237" cy="4351338"/>
          </a:xfrm>
        </p:spPr>
        <p:txBody>
          <a:bodyPr>
            <a:normAutofit/>
          </a:bodyPr>
          <a:lstStyle>
            <a:lvl1pPr marL="0" indent="0">
              <a:buNone/>
              <a:defRPr sz="2400">
                <a:latin typeface="Times New Roman" charset="0"/>
                <a:ea typeface="Times New Roman" charset="0"/>
                <a:cs typeface="Times New Roman"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55950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932237" cy="1600200"/>
          </a:xfrm>
        </p:spPr>
        <p:txBody>
          <a:bodyPr anchor="b">
            <a:normAutofit/>
          </a:bodyPr>
          <a:lstStyle>
            <a:lvl1pPr>
              <a:defRPr sz="2400"/>
            </a:lvl1pPr>
          </a:lstStyle>
          <a:p>
            <a:r>
              <a:rPr lang="en-US" smtClean="0"/>
              <a:t>Click to edit Master title style</a:t>
            </a:r>
            <a:endParaRPr lang="es-ES_tradnl"/>
          </a:p>
        </p:txBody>
      </p:sp>
      <p:sp>
        <p:nvSpPr>
          <p:cNvPr id="3" name="Picture Placeholder 2"/>
          <p:cNvSpPr>
            <a:spLocks noGrp="1"/>
          </p:cNvSpPr>
          <p:nvPr>
            <p:ph type="pic" idx="1"/>
          </p:nvPr>
        </p:nvSpPr>
        <p:spPr>
          <a:xfrm>
            <a:off x="4413931" y="252000"/>
            <a:ext cx="4904240" cy="62068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s-ES_tradnl" dirty="0"/>
          </a:p>
        </p:txBody>
      </p:sp>
      <p:sp>
        <p:nvSpPr>
          <p:cNvPr id="4" name="Text Placeholder 3"/>
          <p:cNvSpPr>
            <a:spLocks noGrp="1"/>
          </p:cNvSpPr>
          <p:nvPr>
            <p:ph type="body" sz="half" idx="2"/>
          </p:nvPr>
        </p:nvSpPr>
        <p:spPr>
          <a:xfrm>
            <a:off x="243681" y="1852199"/>
            <a:ext cx="3932237" cy="4606657"/>
          </a:xfrm>
        </p:spPr>
        <p:txBody>
          <a:bodyPr/>
          <a:lstStyle>
            <a:lvl1pPr marL="0" indent="0">
              <a:buNone/>
              <a:defRPr sz="1600">
                <a:latin typeface="Times New Roman" charset="0"/>
                <a:ea typeface="Times New Roman" charset="0"/>
                <a:cs typeface="Times New Roman"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298736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a:xfrm rot="10800000">
            <a:off x="246529" y="1696534"/>
            <a:ext cx="9080351" cy="4811842"/>
          </a:xfrm>
        </p:spPr>
        <p:txBody>
          <a:bodyPr vert="eaVert"/>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19402090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4" name="Picture Placeholder 3"/>
          <p:cNvSpPr>
            <a:spLocks noGrp="1"/>
          </p:cNvSpPr>
          <p:nvPr>
            <p:ph type="pic" sz="quarter" idx="10"/>
          </p:nvPr>
        </p:nvSpPr>
        <p:spPr>
          <a:xfrm>
            <a:off x="253025" y="1741261"/>
            <a:ext cx="9070975" cy="4688568"/>
          </a:xfrm>
        </p:spPr>
        <p:txBody>
          <a:bodyPr/>
          <a:lstStyle/>
          <a:p>
            <a:r>
              <a:rPr lang="en-US" smtClean="0"/>
              <a:t>Drag picture to placeholder or click icon to add</a:t>
            </a:r>
            <a:endParaRPr lang="es-ES_tradnl"/>
          </a:p>
        </p:txBody>
      </p:sp>
      <p:grpSp>
        <p:nvGrpSpPr>
          <p:cNvPr id="5" name="Shape 633"/>
          <p:cNvGrpSpPr/>
          <p:nvPr userDrawn="1"/>
        </p:nvGrpSpPr>
        <p:grpSpPr>
          <a:xfrm>
            <a:off x="11303000" y="6161647"/>
            <a:ext cx="369504" cy="268182"/>
            <a:chOff x="4604550" y="3714775"/>
            <a:chExt cx="439625" cy="319075"/>
          </a:xfrm>
        </p:grpSpPr>
        <p:sp>
          <p:nvSpPr>
            <p:cNvPr id="6"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95455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252000" y="252000"/>
            <a:ext cx="8810625" cy="6211887"/>
          </a:xfrm>
        </p:spPr>
        <p:txBody>
          <a:bodyPr/>
          <a:lstStyle/>
          <a:p>
            <a:r>
              <a:rPr lang="en-US" smtClean="0"/>
              <a:t>Click icon to add chart</a:t>
            </a:r>
            <a:endParaRPr lang="es-ES_tradnl"/>
          </a:p>
        </p:txBody>
      </p:sp>
      <p:grpSp>
        <p:nvGrpSpPr>
          <p:cNvPr id="5" name="Shape 633"/>
          <p:cNvGrpSpPr/>
          <p:nvPr userDrawn="1"/>
        </p:nvGrpSpPr>
        <p:grpSpPr>
          <a:xfrm>
            <a:off x="11303000" y="6161647"/>
            <a:ext cx="369504" cy="268182"/>
            <a:chOff x="4604550" y="3714775"/>
            <a:chExt cx="439625" cy="319075"/>
          </a:xfrm>
        </p:grpSpPr>
        <p:sp>
          <p:nvSpPr>
            <p:cNvPr id="6"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8554523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0800000">
            <a:off x="252000" y="251999"/>
            <a:ext cx="2628900" cy="6308457"/>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rot="10800000">
            <a:off x="3116943" y="251998"/>
            <a:ext cx="6128657" cy="6308457"/>
          </a:xfrm>
        </p:spPr>
        <p:txBody>
          <a:bodyPr vert="eaVert"/>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17012190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grpSp>
        <p:nvGrpSpPr>
          <p:cNvPr id="7" name="Shape 463"/>
          <p:cNvGrpSpPr/>
          <p:nvPr userDrawn="1"/>
        </p:nvGrpSpPr>
        <p:grpSpPr>
          <a:xfrm>
            <a:off x="11520000" y="6192000"/>
            <a:ext cx="342881" cy="418127"/>
            <a:chOff x="596350" y="929175"/>
            <a:chExt cx="407950" cy="497475"/>
          </a:xfrm>
        </p:grpSpPr>
        <p:sp>
          <p:nvSpPr>
            <p:cNvPr id="8"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9"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0"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1"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2"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3"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4"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248590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948056"/>
            <a:ext cx="6988956" cy="614419"/>
          </a:xfrm>
        </p:spPr>
        <p:txBody>
          <a:bodyPr anchor="b">
            <a:normAutofit/>
          </a:bodyPr>
          <a:lstStyle>
            <a:lvl1pPr>
              <a:defRPr sz="2400"/>
            </a:lvl1pPr>
          </a:lstStyle>
          <a:p>
            <a:r>
              <a:rPr lang="en-US" smtClean="0"/>
              <a:t>Click to edit Master title style</a:t>
            </a:r>
            <a:endParaRPr lang="es-ES_tradnl"/>
          </a:p>
        </p:txBody>
      </p:sp>
      <p:sp>
        <p:nvSpPr>
          <p:cNvPr id="3" name="Text Placeholder 2"/>
          <p:cNvSpPr>
            <a:spLocks noGrp="1"/>
          </p:cNvSpPr>
          <p:nvPr>
            <p:ph type="body" idx="1"/>
          </p:nvPr>
        </p:nvSpPr>
        <p:spPr>
          <a:xfrm>
            <a:off x="831850" y="4589463"/>
            <a:ext cx="698895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Manual Input 6"/>
          <p:cNvSpPr/>
          <p:nvPr userDrawn="1"/>
        </p:nvSpPr>
        <p:spPr>
          <a:xfrm rot="16200000">
            <a:off x="6238394" y="915363"/>
            <a:ext cx="6890235" cy="50169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6"/>
              <a:gd name="connsiteY0" fmla="*/ 1918 h 10000"/>
              <a:gd name="connsiteX1" fmla="*/ 10016 w 10016"/>
              <a:gd name="connsiteY1" fmla="*/ 0 h 10000"/>
              <a:gd name="connsiteX2" fmla="*/ 10016 w 10016"/>
              <a:gd name="connsiteY2" fmla="*/ 10000 h 10000"/>
              <a:gd name="connsiteX3" fmla="*/ 16 w 10016"/>
              <a:gd name="connsiteY3" fmla="*/ 10000 h 10000"/>
              <a:gd name="connsiteX4" fmla="*/ 0 w 10016"/>
              <a:gd name="connsiteY4" fmla="*/ 1918 h 10000"/>
              <a:gd name="connsiteX0" fmla="*/ 0 w 10047"/>
              <a:gd name="connsiteY0" fmla="*/ 6131 h 14213"/>
              <a:gd name="connsiteX1" fmla="*/ 10047 w 10047"/>
              <a:gd name="connsiteY1" fmla="*/ 0 h 14213"/>
              <a:gd name="connsiteX2" fmla="*/ 10016 w 10047"/>
              <a:gd name="connsiteY2" fmla="*/ 14213 h 14213"/>
              <a:gd name="connsiteX3" fmla="*/ 16 w 10047"/>
              <a:gd name="connsiteY3" fmla="*/ 14213 h 14213"/>
              <a:gd name="connsiteX4" fmla="*/ 0 w 10047"/>
              <a:gd name="connsiteY4" fmla="*/ 6131 h 14213"/>
              <a:gd name="connsiteX0" fmla="*/ 0 w 10031"/>
              <a:gd name="connsiteY0" fmla="*/ 5929 h 14011"/>
              <a:gd name="connsiteX1" fmla="*/ 10031 w 10031"/>
              <a:gd name="connsiteY1" fmla="*/ 0 h 14011"/>
              <a:gd name="connsiteX2" fmla="*/ 10016 w 10031"/>
              <a:gd name="connsiteY2" fmla="*/ 14011 h 14011"/>
              <a:gd name="connsiteX3" fmla="*/ 16 w 10031"/>
              <a:gd name="connsiteY3" fmla="*/ 14011 h 14011"/>
              <a:gd name="connsiteX4" fmla="*/ 0 w 10031"/>
              <a:gd name="connsiteY4" fmla="*/ 5929 h 14011"/>
              <a:gd name="connsiteX0" fmla="*/ 0 w 10018"/>
              <a:gd name="connsiteY0" fmla="*/ 5670 h 13752"/>
              <a:gd name="connsiteX1" fmla="*/ 10015 w 10018"/>
              <a:gd name="connsiteY1" fmla="*/ 0 h 13752"/>
              <a:gd name="connsiteX2" fmla="*/ 10016 w 10018"/>
              <a:gd name="connsiteY2" fmla="*/ 13752 h 13752"/>
              <a:gd name="connsiteX3" fmla="*/ 16 w 10018"/>
              <a:gd name="connsiteY3" fmla="*/ 13752 h 13752"/>
              <a:gd name="connsiteX4" fmla="*/ 0 w 10018"/>
              <a:gd name="connsiteY4" fmla="*/ 5670 h 13752"/>
              <a:gd name="connsiteX0" fmla="*/ 0 w 10017"/>
              <a:gd name="connsiteY0" fmla="*/ 5440 h 13522"/>
              <a:gd name="connsiteX1" fmla="*/ 9999 w 10017"/>
              <a:gd name="connsiteY1" fmla="*/ 0 h 13522"/>
              <a:gd name="connsiteX2" fmla="*/ 10016 w 10017"/>
              <a:gd name="connsiteY2" fmla="*/ 13522 h 13522"/>
              <a:gd name="connsiteX3" fmla="*/ 16 w 10017"/>
              <a:gd name="connsiteY3" fmla="*/ 13522 h 13522"/>
              <a:gd name="connsiteX4" fmla="*/ 0 w 10017"/>
              <a:gd name="connsiteY4" fmla="*/ 5440 h 13522"/>
              <a:gd name="connsiteX0" fmla="*/ 0 w 10017"/>
              <a:gd name="connsiteY0" fmla="*/ 5354 h 13436"/>
              <a:gd name="connsiteX1" fmla="*/ 9983 w 10017"/>
              <a:gd name="connsiteY1" fmla="*/ 0 h 13436"/>
              <a:gd name="connsiteX2" fmla="*/ 10016 w 10017"/>
              <a:gd name="connsiteY2" fmla="*/ 13436 h 13436"/>
              <a:gd name="connsiteX3" fmla="*/ 16 w 10017"/>
              <a:gd name="connsiteY3" fmla="*/ 13436 h 13436"/>
              <a:gd name="connsiteX4" fmla="*/ 0 w 10017"/>
              <a:gd name="connsiteY4" fmla="*/ 5354 h 1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3436">
                <a:moveTo>
                  <a:pt x="0" y="5354"/>
                </a:moveTo>
                <a:lnTo>
                  <a:pt x="9983" y="0"/>
                </a:lnTo>
                <a:cubicBezTo>
                  <a:pt x="9973" y="4738"/>
                  <a:pt x="10026" y="8698"/>
                  <a:pt x="10016" y="13436"/>
                </a:cubicBezTo>
                <a:lnTo>
                  <a:pt x="16" y="13436"/>
                </a:lnTo>
                <a:cubicBezTo>
                  <a:pt x="11" y="10742"/>
                  <a:pt x="5" y="8048"/>
                  <a:pt x="0" y="5354"/>
                </a:cubicBezTo>
                <a:close/>
              </a:path>
            </a:pathLst>
          </a:custGeom>
          <a:solidFill>
            <a:srgbClr val="9D2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Manual Input 6"/>
          <p:cNvSpPr/>
          <p:nvPr userDrawn="1"/>
        </p:nvSpPr>
        <p:spPr>
          <a:xfrm rot="16200000">
            <a:off x="6571920" y="1248887"/>
            <a:ext cx="6868970" cy="43711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6"/>
              <a:gd name="connsiteY0" fmla="*/ 1918 h 10000"/>
              <a:gd name="connsiteX1" fmla="*/ 10016 w 10016"/>
              <a:gd name="connsiteY1" fmla="*/ 0 h 10000"/>
              <a:gd name="connsiteX2" fmla="*/ 10016 w 10016"/>
              <a:gd name="connsiteY2" fmla="*/ 10000 h 10000"/>
              <a:gd name="connsiteX3" fmla="*/ 16 w 10016"/>
              <a:gd name="connsiteY3" fmla="*/ 10000 h 10000"/>
              <a:gd name="connsiteX4" fmla="*/ 0 w 10016"/>
              <a:gd name="connsiteY4" fmla="*/ 1918 h 10000"/>
              <a:gd name="connsiteX0" fmla="*/ 0 w 10047"/>
              <a:gd name="connsiteY0" fmla="*/ 6131 h 14213"/>
              <a:gd name="connsiteX1" fmla="*/ 10047 w 10047"/>
              <a:gd name="connsiteY1" fmla="*/ 0 h 14213"/>
              <a:gd name="connsiteX2" fmla="*/ 10016 w 10047"/>
              <a:gd name="connsiteY2" fmla="*/ 14213 h 14213"/>
              <a:gd name="connsiteX3" fmla="*/ 16 w 10047"/>
              <a:gd name="connsiteY3" fmla="*/ 14213 h 14213"/>
              <a:gd name="connsiteX4" fmla="*/ 0 w 10047"/>
              <a:gd name="connsiteY4" fmla="*/ 6131 h 1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4213">
                <a:moveTo>
                  <a:pt x="0" y="6131"/>
                </a:moveTo>
                <a:lnTo>
                  <a:pt x="10047" y="0"/>
                </a:lnTo>
                <a:cubicBezTo>
                  <a:pt x="10037" y="4738"/>
                  <a:pt x="10026" y="9475"/>
                  <a:pt x="10016" y="14213"/>
                </a:cubicBezTo>
                <a:lnTo>
                  <a:pt x="16" y="14213"/>
                </a:lnTo>
                <a:cubicBezTo>
                  <a:pt x="11" y="11519"/>
                  <a:pt x="5" y="8825"/>
                  <a:pt x="0" y="6131"/>
                </a:cubicBezTo>
                <a:close/>
              </a:path>
            </a:pathLst>
          </a:custGeom>
          <a:solidFill>
            <a:srgbClr val="902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Text Placeholder 10"/>
          <p:cNvSpPr>
            <a:spLocks noGrp="1"/>
          </p:cNvSpPr>
          <p:nvPr>
            <p:ph type="body" sz="quarter" idx="10"/>
          </p:nvPr>
        </p:nvSpPr>
        <p:spPr>
          <a:xfrm>
            <a:off x="831850" y="1747946"/>
            <a:ext cx="2804235" cy="2097088"/>
          </a:xfrm>
        </p:spPr>
        <p:txBody>
          <a:bodyPr>
            <a:normAutofit/>
          </a:bodyPr>
          <a:lstStyle>
            <a:lvl1pPr>
              <a:defRPr sz="8800" b="1">
                <a:solidFill>
                  <a:schemeClr val="accent4"/>
                </a:solidFill>
                <a:latin typeface="Times New Roman" charset="0"/>
                <a:ea typeface="Times New Roman" charset="0"/>
                <a:cs typeface="Times New Roman" charset="0"/>
              </a:defRPr>
            </a:lvl1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en-US" smtClean="0"/>
              <a:t>Click to edit Master text styles</a:t>
            </a:r>
          </a:p>
        </p:txBody>
      </p:sp>
    </p:spTree>
    <p:extLst>
      <p:ext uri="{BB962C8B-B14F-4D97-AF65-F5344CB8AC3E}">
        <p14:creationId xmlns:p14="http://schemas.microsoft.com/office/powerpoint/2010/main" val="12092099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9080351" cy="1325563"/>
          </a:xfrm>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252000" y="1656000"/>
            <a:ext cx="4355999" cy="4896000"/>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Content Placeholder 3"/>
          <p:cNvSpPr>
            <a:spLocks noGrp="1"/>
          </p:cNvSpPr>
          <p:nvPr>
            <p:ph sz="half" idx="2"/>
          </p:nvPr>
        </p:nvSpPr>
        <p:spPr>
          <a:xfrm>
            <a:off x="4970880" y="1656000"/>
            <a:ext cx="4356000" cy="4896000"/>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grpSp>
        <p:nvGrpSpPr>
          <p:cNvPr id="8" name="Shape 463"/>
          <p:cNvGrpSpPr/>
          <p:nvPr userDrawn="1"/>
        </p:nvGrpSpPr>
        <p:grpSpPr>
          <a:xfrm>
            <a:off x="11520000" y="6192000"/>
            <a:ext cx="342881" cy="418127"/>
            <a:chOff x="596350" y="929175"/>
            <a:chExt cx="407950" cy="497475"/>
          </a:xfrm>
        </p:grpSpPr>
        <p:sp>
          <p:nvSpPr>
            <p:cNvPr id="9"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0"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1"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2"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3"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4"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5"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15531217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4" name="Chart Placeholder 3"/>
          <p:cNvSpPr>
            <a:spLocks noGrp="1"/>
          </p:cNvSpPr>
          <p:nvPr>
            <p:ph type="chart" sz="quarter" idx="10"/>
          </p:nvPr>
        </p:nvSpPr>
        <p:spPr>
          <a:xfrm>
            <a:off x="252413" y="1656000"/>
            <a:ext cx="4421187" cy="4745038"/>
          </a:xfrm>
        </p:spPr>
        <p:txBody>
          <a:bodyPr/>
          <a:lstStyle/>
          <a:p>
            <a:r>
              <a:rPr lang="en-US" smtClean="0"/>
              <a:t>Click icon to add chart</a:t>
            </a:r>
            <a:endParaRPr lang="es-ES_tradnl"/>
          </a:p>
        </p:txBody>
      </p:sp>
      <p:sp>
        <p:nvSpPr>
          <p:cNvPr id="5" name="Chart Placeholder 3"/>
          <p:cNvSpPr>
            <a:spLocks noGrp="1"/>
          </p:cNvSpPr>
          <p:nvPr>
            <p:ph type="chart" sz="quarter" idx="11"/>
          </p:nvPr>
        </p:nvSpPr>
        <p:spPr>
          <a:xfrm>
            <a:off x="4902813" y="1656000"/>
            <a:ext cx="4421187" cy="4745038"/>
          </a:xfrm>
        </p:spPr>
        <p:txBody>
          <a:bodyPr/>
          <a:lstStyle/>
          <a:p>
            <a:r>
              <a:rPr lang="en-US" smtClean="0"/>
              <a:t>Click icon to add chart</a:t>
            </a:r>
            <a:endParaRPr lang="es-ES_tradnl"/>
          </a:p>
        </p:txBody>
      </p:sp>
      <p:grpSp>
        <p:nvGrpSpPr>
          <p:cNvPr id="6" name="Shape 633"/>
          <p:cNvGrpSpPr/>
          <p:nvPr userDrawn="1"/>
        </p:nvGrpSpPr>
        <p:grpSpPr>
          <a:xfrm>
            <a:off x="11303000" y="6161647"/>
            <a:ext cx="369504" cy="268182"/>
            <a:chOff x="4604550" y="3714775"/>
            <a:chExt cx="439625" cy="319075"/>
          </a:xfrm>
        </p:grpSpPr>
        <p:sp>
          <p:nvSpPr>
            <p:cNvPr id="7"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28218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9072000" cy="1332000"/>
          </a:xfrm>
        </p:spPr>
        <p:txBody>
          <a:bodyPr/>
          <a:lstStyle/>
          <a:p>
            <a:r>
              <a:rPr lang="en-US" smtClean="0"/>
              <a:t>Click to edit Master title style</a:t>
            </a:r>
            <a:endParaRPr lang="es-ES_tradnl"/>
          </a:p>
        </p:txBody>
      </p:sp>
      <p:sp>
        <p:nvSpPr>
          <p:cNvPr id="3" name="Text Placeholder 2"/>
          <p:cNvSpPr>
            <a:spLocks noGrp="1"/>
          </p:cNvSpPr>
          <p:nvPr>
            <p:ph type="body" idx="1"/>
          </p:nvPr>
        </p:nvSpPr>
        <p:spPr>
          <a:xfrm>
            <a:off x="252000" y="1681163"/>
            <a:ext cx="4356000" cy="828000"/>
          </a:xfrm>
        </p:spPr>
        <p:txBody>
          <a:bodyPr anchor="b"/>
          <a:lstStyle>
            <a:lvl1pPr marL="0" indent="0">
              <a:buNone/>
              <a:defRPr sz="2400" b="1">
                <a:latin typeface="Times New Roman" charset="0"/>
                <a:ea typeface="Times New Roman" charset="0"/>
                <a:cs typeface="Times New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999" y="2505075"/>
            <a:ext cx="4356001" cy="4068000"/>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968000" y="1681163"/>
            <a:ext cx="4356000" cy="828000"/>
          </a:xfrm>
        </p:spPr>
        <p:txBody>
          <a:bodyPr anchor="b"/>
          <a:lstStyle>
            <a:lvl1pPr marL="0" indent="0">
              <a:buNone/>
              <a:defRPr sz="2400" b="1">
                <a:latin typeface="Times New Roman" charset="0"/>
                <a:ea typeface="Times New Roman" charset="0"/>
                <a:cs typeface="Times New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68000" y="2505075"/>
            <a:ext cx="4356000" cy="4068000"/>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grpSp>
        <p:nvGrpSpPr>
          <p:cNvPr id="10" name="Shape 463"/>
          <p:cNvGrpSpPr/>
          <p:nvPr userDrawn="1"/>
        </p:nvGrpSpPr>
        <p:grpSpPr>
          <a:xfrm>
            <a:off x="11520000" y="6192000"/>
            <a:ext cx="342881" cy="418127"/>
            <a:chOff x="596350" y="929175"/>
            <a:chExt cx="407950" cy="497475"/>
          </a:xfrm>
        </p:grpSpPr>
        <p:sp>
          <p:nvSpPr>
            <p:cNvPr id="11"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2"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3"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4"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5"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6"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7"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653926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grpSp>
        <p:nvGrpSpPr>
          <p:cNvPr id="6" name="Shape 633"/>
          <p:cNvGrpSpPr/>
          <p:nvPr userDrawn="1"/>
        </p:nvGrpSpPr>
        <p:grpSpPr>
          <a:xfrm>
            <a:off x="11303000" y="6161647"/>
            <a:ext cx="369504" cy="268182"/>
            <a:chOff x="4604550" y="3714775"/>
            <a:chExt cx="439625" cy="319075"/>
          </a:xfrm>
        </p:grpSpPr>
        <p:sp>
          <p:nvSpPr>
            <p:cNvPr id="7"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8660570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Shape 633"/>
          <p:cNvGrpSpPr/>
          <p:nvPr userDrawn="1"/>
        </p:nvGrpSpPr>
        <p:grpSpPr>
          <a:xfrm>
            <a:off x="11303000" y="6161647"/>
            <a:ext cx="369504" cy="268182"/>
            <a:chOff x="4604550" y="3714775"/>
            <a:chExt cx="439625" cy="319075"/>
          </a:xfrm>
        </p:grpSpPr>
        <p:sp>
          <p:nvSpPr>
            <p:cNvPr id="6"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9693560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grpSp>
        <p:nvGrpSpPr>
          <p:cNvPr id="3" name="Shape 463"/>
          <p:cNvGrpSpPr/>
          <p:nvPr userDrawn="1"/>
        </p:nvGrpSpPr>
        <p:grpSpPr>
          <a:xfrm>
            <a:off x="11520000" y="6192000"/>
            <a:ext cx="342881" cy="418127"/>
            <a:chOff x="596350" y="929175"/>
            <a:chExt cx="407950" cy="497475"/>
          </a:xfrm>
        </p:grpSpPr>
        <p:sp>
          <p:nvSpPr>
            <p:cNvPr id="4"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5"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6"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7"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8"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9"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0"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grpSp>
    </p:spTree>
    <p:extLst>
      <p:ext uri="{BB962C8B-B14F-4D97-AF65-F5344CB8AC3E}">
        <p14:creationId xmlns:p14="http://schemas.microsoft.com/office/powerpoint/2010/main" val="3269077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252000"/>
            <a:ext cx="9072000" cy="1332000"/>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246529" y="1696534"/>
            <a:ext cx="9080351" cy="48118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Manual Input 6"/>
          <p:cNvSpPr/>
          <p:nvPr userDrawn="1"/>
        </p:nvSpPr>
        <p:spPr>
          <a:xfrm rot="16200000">
            <a:off x="7077794" y="2260378"/>
            <a:ext cx="6879262" cy="23379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6"/>
              <a:gd name="connsiteY0" fmla="*/ 1918 h 10000"/>
              <a:gd name="connsiteX1" fmla="*/ 10016 w 10016"/>
              <a:gd name="connsiteY1" fmla="*/ 0 h 10000"/>
              <a:gd name="connsiteX2" fmla="*/ 10016 w 10016"/>
              <a:gd name="connsiteY2" fmla="*/ 10000 h 10000"/>
              <a:gd name="connsiteX3" fmla="*/ 16 w 10016"/>
              <a:gd name="connsiteY3" fmla="*/ 10000 h 10000"/>
              <a:gd name="connsiteX4" fmla="*/ 0 w 10016"/>
              <a:gd name="connsiteY4" fmla="*/ 1918 h 10000"/>
              <a:gd name="connsiteX0" fmla="*/ 0 w 10047"/>
              <a:gd name="connsiteY0" fmla="*/ 6131 h 14213"/>
              <a:gd name="connsiteX1" fmla="*/ 10047 w 10047"/>
              <a:gd name="connsiteY1" fmla="*/ 0 h 14213"/>
              <a:gd name="connsiteX2" fmla="*/ 10016 w 10047"/>
              <a:gd name="connsiteY2" fmla="*/ 14213 h 14213"/>
              <a:gd name="connsiteX3" fmla="*/ 16 w 10047"/>
              <a:gd name="connsiteY3" fmla="*/ 14213 h 14213"/>
              <a:gd name="connsiteX4" fmla="*/ 0 w 10047"/>
              <a:gd name="connsiteY4" fmla="*/ 6131 h 14213"/>
              <a:gd name="connsiteX0" fmla="*/ 0 w 10031"/>
              <a:gd name="connsiteY0" fmla="*/ 8675 h 16757"/>
              <a:gd name="connsiteX1" fmla="*/ 10031 w 10031"/>
              <a:gd name="connsiteY1" fmla="*/ 0 h 16757"/>
              <a:gd name="connsiteX2" fmla="*/ 10016 w 10031"/>
              <a:gd name="connsiteY2" fmla="*/ 16757 h 16757"/>
              <a:gd name="connsiteX3" fmla="*/ 16 w 10031"/>
              <a:gd name="connsiteY3" fmla="*/ 16757 h 16757"/>
              <a:gd name="connsiteX4" fmla="*/ 0 w 10031"/>
              <a:gd name="connsiteY4" fmla="*/ 8675 h 1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 h="16757">
                <a:moveTo>
                  <a:pt x="0" y="8675"/>
                </a:moveTo>
                <a:lnTo>
                  <a:pt x="10031" y="0"/>
                </a:lnTo>
                <a:cubicBezTo>
                  <a:pt x="10021" y="4738"/>
                  <a:pt x="10026" y="12019"/>
                  <a:pt x="10016" y="16757"/>
                </a:cubicBezTo>
                <a:lnTo>
                  <a:pt x="16" y="16757"/>
                </a:lnTo>
                <a:cubicBezTo>
                  <a:pt x="11" y="14063"/>
                  <a:pt x="5" y="11369"/>
                  <a:pt x="0" y="8675"/>
                </a:cubicBezTo>
                <a:close/>
              </a:path>
            </a:pathLst>
          </a:custGeom>
          <a:solidFill>
            <a:srgbClr val="902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Manual Input 6"/>
          <p:cNvSpPr/>
          <p:nvPr userDrawn="1"/>
        </p:nvSpPr>
        <p:spPr>
          <a:xfrm rot="16200000">
            <a:off x="7609365" y="2286338"/>
            <a:ext cx="6870347" cy="22949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6"/>
              <a:gd name="connsiteY0" fmla="*/ 1918 h 10000"/>
              <a:gd name="connsiteX1" fmla="*/ 10016 w 10016"/>
              <a:gd name="connsiteY1" fmla="*/ 0 h 10000"/>
              <a:gd name="connsiteX2" fmla="*/ 10016 w 10016"/>
              <a:gd name="connsiteY2" fmla="*/ 10000 h 10000"/>
              <a:gd name="connsiteX3" fmla="*/ 16 w 10016"/>
              <a:gd name="connsiteY3" fmla="*/ 10000 h 10000"/>
              <a:gd name="connsiteX4" fmla="*/ 0 w 10016"/>
              <a:gd name="connsiteY4" fmla="*/ 1918 h 10000"/>
              <a:gd name="connsiteX0" fmla="*/ 0 w 10047"/>
              <a:gd name="connsiteY0" fmla="*/ 6131 h 14213"/>
              <a:gd name="connsiteX1" fmla="*/ 10047 w 10047"/>
              <a:gd name="connsiteY1" fmla="*/ 0 h 14213"/>
              <a:gd name="connsiteX2" fmla="*/ 10016 w 10047"/>
              <a:gd name="connsiteY2" fmla="*/ 14213 h 14213"/>
              <a:gd name="connsiteX3" fmla="*/ 16 w 10047"/>
              <a:gd name="connsiteY3" fmla="*/ 14213 h 14213"/>
              <a:gd name="connsiteX4" fmla="*/ 0 w 10047"/>
              <a:gd name="connsiteY4" fmla="*/ 6131 h 14213"/>
              <a:gd name="connsiteX0" fmla="*/ 0 w 10018"/>
              <a:gd name="connsiteY0" fmla="*/ 9113 h 17195"/>
              <a:gd name="connsiteX1" fmla="*/ 10016 w 10018"/>
              <a:gd name="connsiteY1" fmla="*/ 0 h 17195"/>
              <a:gd name="connsiteX2" fmla="*/ 10016 w 10018"/>
              <a:gd name="connsiteY2" fmla="*/ 17195 h 17195"/>
              <a:gd name="connsiteX3" fmla="*/ 16 w 10018"/>
              <a:gd name="connsiteY3" fmla="*/ 17195 h 17195"/>
              <a:gd name="connsiteX4" fmla="*/ 0 w 10018"/>
              <a:gd name="connsiteY4" fmla="*/ 9113 h 1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7195">
                <a:moveTo>
                  <a:pt x="0" y="9113"/>
                </a:moveTo>
                <a:lnTo>
                  <a:pt x="10016" y="0"/>
                </a:lnTo>
                <a:cubicBezTo>
                  <a:pt x="10006" y="4738"/>
                  <a:pt x="10026" y="12457"/>
                  <a:pt x="10016" y="17195"/>
                </a:cubicBezTo>
                <a:lnTo>
                  <a:pt x="16" y="17195"/>
                </a:lnTo>
                <a:cubicBezTo>
                  <a:pt x="11" y="14501"/>
                  <a:pt x="5" y="11807"/>
                  <a:pt x="0" y="9113"/>
                </a:cubicBezTo>
                <a:close/>
              </a:path>
            </a:pathLst>
          </a:custGeom>
          <a:solidFill>
            <a:srgbClr val="9D2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58348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2" r:id="rId5"/>
    <p:sldLayoutId id="2147483653" r:id="rId6"/>
    <p:sldLayoutId id="2147483654" r:id="rId7"/>
    <p:sldLayoutId id="2147483655" r:id="rId8"/>
    <p:sldLayoutId id="2147483663" r:id="rId9"/>
    <p:sldLayoutId id="2147483656" r:id="rId10"/>
    <p:sldLayoutId id="2147483657" r:id="rId11"/>
    <p:sldLayoutId id="2147483658" r:id="rId12"/>
    <p:sldLayoutId id="2147483660" r:id="rId13"/>
    <p:sldLayoutId id="2147483661" r:id="rId14"/>
    <p:sldLayoutId id="2147483659"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b="1" kern="1200">
          <a:solidFill>
            <a:srgbClr val="9A44E8"/>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5300" y="5604671"/>
            <a:ext cx="3807759" cy="1218442"/>
          </a:xfrm>
        </p:spPr>
        <p:txBody>
          <a:bodyPr>
            <a:normAutofit/>
          </a:bodyPr>
          <a:lstStyle/>
          <a:p>
            <a:endParaRPr lang="es-ES_tradnl" dirty="0" smtClean="0"/>
          </a:p>
          <a:p>
            <a:r>
              <a:rPr lang="es-ES_tradnl" dirty="0" smtClean="0"/>
              <a:t>Lucas Rodríguez</a:t>
            </a:r>
            <a:endParaRPr lang="es-ES_tradnl" dirty="0"/>
          </a:p>
        </p:txBody>
      </p:sp>
      <p:sp>
        <p:nvSpPr>
          <p:cNvPr id="4" name="Title 3"/>
          <p:cNvSpPr>
            <a:spLocks noGrp="1"/>
          </p:cNvSpPr>
          <p:nvPr>
            <p:ph type="ctrTitle"/>
          </p:nvPr>
        </p:nvSpPr>
        <p:spPr>
          <a:xfrm>
            <a:off x="495300" y="2916350"/>
            <a:ext cx="3807759" cy="1620763"/>
          </a:xfrm>
        </p:spPr>
        <p:txBody>
          <a:bodyPr>
            <a:normAutofit fontScale="90000"/>
          </a:bodyPr>
          <a:lstStyle/>
          <a:p>
            <a:r>
              <a:rPr lang="es-ES_tradnl" dirty="0" smtClean="0"/>
              <a:t>Dibujando la Ciudad: Creando </a:t>
            </a:r>
            <a:r>
              <a:rPr lang="es-ES_tradnl" smtClean="0"/>
              <a:t>Divisiones Políticas </a:t>
            </a:r>
            <a:r>
              <a:rPr lang="es-ES_tradnl" dirty="0" smtClean="0"/>
              <a:t>de manera Técnica</a:t>
            </a:r>
            <a:endParaRPr lang="es-ES_tradnl" dirty="0"/>
          </a:p>
        </p:txBody>
      </p:sp>
      <p:sp>
        <p:nvSpPr>
          <p:cNvPr id="6" name="Subtitle 4"/>
          <p:cNvSpPr txBox="1">
            <a:spLocks/>
          </p:cNvSpPr>
          <p:nvPr/>
        </p:nvSpPr>
        <p:spPr>
          <a:xfrm>
            <a:off x="7104995" y="5171089"/>
            <a:ext cx="4728728" cy="1408841"/>
          </a:xfrm>
          <a:prstGeom prst="rect">
            <a:avLst/>
          </a:prstGeom>
          <a:solidFill>
            <a:schemeClr val="accent2">
              <a:lumMod val="75000"/>
              <a:alpha val="5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000" kern="1200">
                <a:solidFill>
                  <a:schemeClr val="bg2">
                    <a:lumMod val="75000"/>
                  </a:schemeClr>
                </a:solidFill>
                <a:latin typeface="Times New Roman" charset="0"/>
                <a:ea typeface="Times New Roman" charset="0"/>
                <a:cs typeface="Times New Roman" charset="0"/>
              </a:defRPr>
            </a:lvl1pPr>
            <a:lvl2pPr marL="457200" indent="0" algn="ctr" defTabSz="914400" rtl="0" eaLnBrk="1" latinLnBrk="0" hangingPunct="1">
              <a:lnSpc>
                <a:spcPct val="90000"/>
              </a:lnSpc>
              <a:spcBef>
                <a:spcPts val="500"/>
              </a:spcBef>
              <a:buFont typeface="Arial"/>
              <a:buNone/>
              <a:defRPr sz="2000" kern="1200">
                <a:solidFill>
                  <a:schemeClr val="bg2">
                    <a:lumMod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bg2">
                    <a:lumMod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bg2">
                    <a:lumMod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bg2">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s-ES_tradnl" b="1" dirty="0" smtClean="0">
                <a:ln w="0"/>
                <a:solidFill>
                  <a:schemeClr val="bg1"/>
                </a:solidFill>
                <a:effectLst>
                  <a:outerShdw blurRad="38100" dist="19050" dir="2700000" algn="tl" rotWithShape="0">
                    <a:schemeClr val="dk1">
                      <a:alpha val="40000"/>
                    </a:schemeClr>
                  </a:outerShdw>
                </a:effectLst>
              </a:rPr>
              <a:t>Preparado para:</a:t>
            </a:r>
          </a:p>
          <a:p>
            <a:pPr algn="r"/>
            <a:r>
              <a:rPr lang="es-ES_tradnl" dirty="0" smtClean="0">
                <a:ln w="0"/>
                <a:solidFill>
                  <a:schemeClr val="bg1"/>
                </a:solidFill>
                <a:effectLst>
                  <a:outerShdw blurRad="38100" dist="19050" dir="2700000" algn="tl" rotWithShape="0">
                    <a:schemeClr val="dk1">
                      <a:alpha val="40000"/>
                    </a:schemeClr>
                  </a:outerShdw>
                </a:effectLst>
              </a:rPr>
              <a:t>X Simposio Nacional de Desarrollo Urbano y Planificación Territorial</a:t>
            </a:r>
          </a:p>
          <a:p>
            <a:pPr algn="r"/>
            <a:r>
              <a:rPr lang="es-ES_tradnl" dirty="0" smtClean="0">
                <a:ln w="0"/>
                <a:solidFill>
                  <a:schemeClr val="bg1"/>
                </a:solidFill>
                <a:effectLst>
                  <a:outerShdw blurRad="38100" dist="19050" dir="2700000" algn="tl" rotWithShape="0">
                    <a:schemeClr val="dk1">
                      <a:alpha val="40000"/>
                    </a:schemeClr>
                  </a:outerShdw>
                </a:effectLst>
              </a:rPr>
              <a:t>Desequilibrios Territoriales y Gestión Local</a:t>
            </a:r>
            <a:endParaRPr lang="es-ES_tradnl"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65675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¿Existen métodos mejores que otros?</a:t>
            </a:r>
            <a:endParaRPr lang="es-ES_tradnl" dirty="0"/>
          </a:p>
        </p:txBody>
      </p:sp>
      <p:sp>
        <p:nvSpPr>
          <p:cNvPr id="3" name="Content Placeholder 2"/>
          <p:cNvSpPr>
            <a:spLocks noGrp="1"/>
          </p:cNvSpPr>
          <p:nvPr>
            <p:ph idx="1"/>
          </p:nvPr>
        </p:nvSpPr>
        <p:spPr/>
        <p:txBody>
          <a:bodyPr>
            <a:normAutofit fontScale="92500" lnSpcReduction="20000"/>
          </a:bodyPr>
          <a:lstStyle/>
          <a:p>
            <a:r>
              <a:rPr lang="es-ES_tradnl" dirty="0" smtClean="0"/>
              <a:t>En primera instancia se puede pensar que entre más información se utilice mejor va a ser el método. Esto no es necesariamente cierto.</a:t>
            </a:r>
          </a:p>
          <a:p>
            <a:endParaRPr lang="es-ES_tradnl" dirty="0"/>
          </a:p>
          <a:p>
            <a:r>
              <a:rPr lang="es-ES_tradnl" dirty="0" smtClean="0"/>
              <a:t>Todo depende de cada territorio y sus características (el número de flujos de entrada, salida y cuántos de ellos son significativos).</a:t>
            </a:r>
          </a:p>
          <a:p>
            <a:endParaRPr lang="es-ES_tradnl" dirty="0"/>
          </a:p>
          <a:p>
            <a:r>
              <a:rPr lang="es-ES_tradnl" dirty="0" smtClean="0"/>
              <a:t>Esto se puede evaluar por medio de dos métodos sencillos: el sesgo (mismo concepto que en estadística), o el análisis de flujos múltiple.</a:t>
            </a:r>
          </a:p>
          <a:p>
            <a:endParaRPr lang="es-ES_tradnl" dirty="0"/>
          </a:p>
          <a:p>
            <a:r>
              <a:rPr lang="es-ES_tradnl" dirty="0" smtClean="0"/>
              <a:t>Dependiendo de estos indicadores métodos más sencillos pueden dar mejores resultados.</a:t>
            </a:r>
            <a:endParaRPr lang="es-ES_tradnl" dirty="0"/>
          </a:p>
        </p:txBody>
      </p:sp>
    </p:spTree>
    <p:extLst>
      <p:ext uri="{BB962C8B-B14F-4D97-AF65-F5344CB8AC3E}">
        <p14:creationId xmlns:p14="http://schemas.microsoft.com/office/powerpoint/2010/main" val="8633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Consideraciones</a:t>
            </a:r>
            <a:endParaRPr lang="es-ES_tradnl" dirty="0"/>
          </a:p>
        </p:txBody>
      </p:sp>
      <p:sp>
        <p:nvSpPr>
          <p:cNvPr id="3" name="Content Placeholder 2"/>
          <p:cNvSpPr>
            <a:spLocks noGrp="1"/>
          </p:cNvSpPr>
          <p:nvPr>
            <p:ph idx="1"/>
          </p:nvPr>
        </p:nvSpPr>
        <p:spPr/>
        <p:txBody>
          <a:bodyPr/>
          <a:lstStyle/>
          <a:p>
            <a:endParaRPr lang="es-ES_tradnl" dirty="0" smtClean="0"/>
          </a:p>
          <a:p>
            <a:r>
              <a:rPr lang="es-ES_tradnl" dirty="0" smtClean="0"/>
              <a:t>Los lugares donde normalmente pasamos nuestro tiempo conjuntamente con nuestros congéneres establece nuestra comunidad. </a:t>
            </a:r>
          </a:p>
          <a:p>
            <a:endParaRPr lang="es-ES_tradnl" dirty="0"/>
          </a:p>
          <a:p>
            <a:r>
              <a:rPr lang="es-ES_tradnl" dirty="0" smtClean="0"/>
              <a:t>Los gobiernos que han intentado utilizar estos métodos para su aplicación en políticas públicas han tendido a confiar en uno sólo de los procedimientos, ignorando que procedimientos más simples pueden encontrar territorios no tenidos en cuenta.</a:t>
            </a:r>
            <a:endParaRPr lang="es-ES_tradnl" dirty="0"/>
          </a:p>
        </p:txBody>
      </p:sp>
    </p:spTree>
    <p:extLst>
      <p:ext uri="{BB962C8B-B14F-4D97-AF65-F5344CB8AC3E}">
        <p14:creationId xmlns:p14="http://schemas.microsoft.com/office/powerpoint/2010/main" val="51577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Conclusiones</a:t>
            </a:r>
            <a:endParaRPr lang="es-ES_tradnl" dirty="0"/>
          </a:p>
        </p:txBody>
      </p:sp>
      <p:sp>
        <p:nvSpPr>
          <p:cNvPr id="3" name="Content Placeholder 2"/>
          <p:cNvSpPr>
            <a:spLocks noGrp="1"/>
          </p:cNvSpPr>
          <p:nvPr>
            <p:ph idx="1"/>
          </p:nvPr>
        </p:nvSpPr>
        <p:spPr/>
        <p:txBody>
          <a:bodyPr>
            <a:normAutofit fontScale="85000" lnSpcReduction="20000"/>
          </a:bodyPr>
          <a:lstStyle/>
          <a:p>
            <a:r>
              <a:rPr lang="es-ES_tradnl" dirty="0" smtClean="0"/>
              <a:t>Para construir políticas públicas en el territorio es muy importante tener claro cuáles son los límites de la ciudad.</a:t>
            </a:r>
          </a:p>
          <a:p>
            <a:endParaRPr lang="es-ES_tradnl" dirty="0"/>
          </a:p>
          <a:p>
            <a:r>
              <a:rPr lang="es-ES_tradnl" dirty="0" smtClean="0"/>
              <a:t>Delinear claramente los límites reales de las ciudades puede dar lugar a mejores mancomunidades (sobre todo en lo que se refiere a proyectos de transporte).</a:t>
            </a:r>
          </a:p>
          <a:p>
            <a:endParaRPr lang="es-ES_tradnl" dirty="0"/>
          </a:p>
          <a:p>
            <a:r>
              <a:rPr lang="es-ES_tradnl" dirty="0" smtClean="0"/>
              <a:t>Este tipo de procedimientos pueden utilizarse no sólo para flujos de personas, sino también para flujos de mercancías, camiones, o cualquier proxy de relación entre dos territorios.</a:t>
            </a:r>
          </a:p>
          <a:p>
            <a:endParaRPr lang="es-ES_tradnl" dirty="0"/>
          </a:p>
          <a:p>
            <a:r>
              <a:rPr lang="es-ES_tradnl" dirty="0" smtClean="0"/>
              <a:t>Integra políticamente los territorios que están integrados en términos reales, de tal modo que se disminuyen las ciudades dormitorio tanto muy ricas como muy pobres disminuyendo la segregación espacial.</a:t>
            </a:r>
            <a:endParaRPr lang="es-ES_tradnl" dirty="0"/>
          </a:p>
        </p:txBody>
      </p:sp>
    </p:spTree>
    <p:extLst>
      <p:ext uri="{BB962C8B-B14F-4D97-AF65-F5344CB8AC3E}">
        <p14:creationId xmlns:p14="http://schemas.microsoft.com/office/powerpoint/2010/main" val="79431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La desigualdad entre y dentro los cantones en Ecuador es importante</a:t>
            </a:r>
            <a:endParaRPr lang="es-ES_tradnl" dirty="0"/>
          </a:p>
        </p:txBody>
      </p:sp>
      <p:pic>
        <p:nvPicPr>
          <p:cNvPr id="12" name="Picture Placeholder 11"/>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30" b="557"/>
          <a:stretch/>
        </p:blipFill>
        <p:spPr>
          <a:xfrm>
            <a:off x="570575" y="1584000"/>
            <a:ext cx="4492396" cy="4872107"/>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546" y="1584000"/>
            <a:ext cx="4472771" cy="4870800"/>
          </a:xfrm>
          <a:prstGeom prst="rect">
            <a:avLst/>
          </a:prstGeom>
        </p:spPr>
      </p:pic>
    </p:spTree>
    <p:extLst>
      <p:ext uri="{BB962C8B-B14F-4D97-AF65-F5344CB8AC3E}">
        <p14:creationId xmlns:p14="http://schemas.microsoft.com/office/powerpoint/2010/main" val="186730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smtClean="0"/>
              <a:t>La delineación política responde a fenómenos que trascienden el análisis urbano y económico</a:t>
            </a:r>
            <a:endParaRPr lang="es-ES_tradnl" dirty="0"/>
          </a:p>
        </p:txBody>
      </p:sp>
      <p:sp>
        <p:nvSpPr>
          <p:cNvPr id="5" name="Content Placeholder 4"/>
          <p:cNvSpPr>
            <a:spLocks noGrp="1"/>
          </p:cNvSpPr>
          <p:nvPr>
            <p:ph idx="1"/>
          </p:nvPr>
        </p:nvSpPr>
        <p:spPr/>
        <p:txBody>
          <a:bodyPr/>
          <a:lstStyle/>
          <a:p>
            <a:endParaRPr lang="es-ES_tradnl" dirty="0" smtClean="0"/>
          </a:p>
          <a:p>
            <a:r>
              <a:rPr lang="es-ES_tradnl" dirty="0" smtClean="0"/>
              <a:t>La delineación de parroquias y cantones viene desde tiempos de la colonia.</a:t>
            </a:r>
          </a:p>
          <a:p>
            <a:endParaRPr lang="es-ES_tradnl" dirty="0"/>
          </a:p>
          <a:p>
            <a:r>
              <a:rPr lang="es-ES_tradnl" dirty="0" smtClean="0"/>
              <a:t>Muchas veces, la creación de cantones o parroquias obedece a un criterio político para satisfacer a políticos locales.</a:t>
            </a:r>
          </a:p>
          <a:p>
            <a:endParaRPr lang="es-ES_tradnl" dirty="0"/>
          </a:p>
          <a:p>
            <a:r>
              <a:rPr lang="es-ES_tradnl" dirty="0" smtClean="0"/>
              <a:t>Algunas veces la creación obedece a un orgullo local o el reconocimiento de un fenómeno urbano.</a:t>
            </a:r>
            <a:endParaRPr lang="es-ES_tradnl" dirty="0"/>
          </a:p>
        </p:txBody>
      </p:sp>
    </p:spTree>
    <p:extLst>
      <p:ext uri="{BB962C8B-B14F-4D97-AF65-F5344CB8AC3E}">
        <p14:creationId xmlns:p14="http://schemas.microsoft.com/office/powerpoint/2010/main" val="1461190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¿Cómo delinear una parroquia o un cantón desde el punto de vista técnico?</a:t>
            </a:r>
            <a:endParaRPr lang="es-ES_tradnl" dirty="0"/>
          </a:p>
        </p:txBody>
      </p:sp>
      <p:sp>
        <p:nvSpPr>
          <p:cNvPr id="8" name="Content Placeholder 7"/>
          <p:cNvSpPr>
            <a:spLocks noGrp="1"/>
          </p:cNvSpPr>
          <p:nvPr>
            <p:ph idx="1"/>
          </p:nvPr>
        </p:nvSpPr>
        <p:spPr/>
        <p:txBody>
          <a:bodyPr/>
          <a:lstStyle/>
          <a:p>
            <a:r>
              <a:rPr lang="es-ES_tradnl" dirty="0" smtClean="0"/>
              <a:t>La mejor manera es por medio de los flujos de personas.</a:t>
            </a:r>
          </a:p>
          <a:p>
            <a:endParaRPr lang="es-ES_tradnl" dirty="0"/>
          </a:p>
          <a:p>
            <a:r>
              <a:rPr lang="es-ES_tradnl" dirty="0" smtClean="0"/>
              <a:t>Cada persona tiene su propia ciudad, los lugares que frecuenta: su hogar, su lugar de trabajo, los lugares donde hace sus compras y los lugares donde se recrea. En pocas palabras, el conjunto de lugares donde normalmente vive su vida.</a:t>
            </a:r>
          </a:p>
          <a:p>
            <a:endParaRPr lang="es-ES_tradnl" dirty="0"/>
          </a:p>
          <a:p>
            <a:r>
              <a:rPr lang="es-ES_tradnl" dirty="0" smtClean="0"/>
              <a:t>La ciudad, es el conjunto de las ciudades de las personas que desarrollan su vida en lugares comunes.</a:t>
            </a:r>
            <a:endParaRPr lang="es-ES_tradnl" dirty="0"/>
          </a:p>
        </p:txBody>
      </p:sp>
    </p:spTree>
    <p:extLst>
      <p:ext uri="{BB962C8B-B14F-4D97-AF65-F5344CB8AC3E}">
        <p14:creationId xmlns:p14="http://schemas.microsoft.com/office/powerpoint/2010/main" val="9654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Procedimientos para delinear las ciudades	</a:t>
            </a:r>
            <a:endParaRPr lang="es-ES_tradnl"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b="1" dirty="0" smtClean="0"/>
              <a:t>Variable a analizar:</a:t>
            </a:r>
          </a:p>
          <a:p>
            <a:pPr marL="0" marR="0" lvl="0" indent="0" defTabSz="914400" eaLnBrk="1" fontAlgn="auto" latinLnBrk="0" hangingPunct="1">
              <a:lnSpc>
                <a:spcPct val="100000"/>
              </a:lnSpc>
              <a:spcBef>
                <a:spcPts val="0"/>
              </a:spcBef>
              <a:spcAft>
                <a:spcPts val="0"/>
              </a:spcAft>
              <a:buClrTx/>
              <a:buSzTx/>
              <a:buFontTx/>
              <a:buNone/>
              <a:tabLst/>
              <a:defRPr/>
            </a:pPr>
            <a:r>
              <a:rPr lang="es-ES_tradnl" dirty="0" smtClean="0"/>
              <a:t>Flujos de personas entre territorios.</a:t>
            </a: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a:p>
            <a:pPr marL="0" marR="0" lvl="0" indent="0" defTabSz="914400" eaLnBrk="1" fontAlgn="auto" latinLnBrk="0" hangingPunct="1">
              <a:lnSpc>
                <a:spcPct val="100000"/>
              </a:lnSpc>
              <a:spcBef>
                <a:spcPts val="0"/>
              </a:spcBef>
              <a:spcAft>
                <a:spcPts val="0"/>
              </a:spcAft>
              <a:buClrTx/>
              <a:buSzTx/>
              <a:buFontTx/>
              <a:buNone/>
              <a:tabLst/>
              <a:defRPr/>
            </a:pPr>
            <a:r>
              <a:rPr lang="es-ES_tradnl" dirty="0" smtClean="0"/>
              <a:t>Los procedimientos varían de acuerdo al número de flujos de cada territorio que analizan.</a:t>
            </a: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a:p>
            <a:pPr marL="0" marR="0" lvl="0" indent="0" defTabSz="914400" eaLnBrk="1" fontAlgn="auto" latinLnBrk="0" hangingPunct="1">
              <a:lnSpc>
                <a:spcPct val="100000"/>
              </a:lnSpc>
              <a:spcBef>
                <a:spcPts val="0"/>
              </a:spcBef>
              <a:spcAft>
                <a:spcPts val="0"/>
              </a:spcAft>
              <a:buClrTx/>
              <a:buSzTx/>
              <a:buFontTx/>
              <a:buNone/>
              <a:tabLst/>
              <a:defRPr/>
            </a:pPr>
            <a:r>
              <a:rPr lang="es-ES_tradnl" dirty="0" smtClean="0"/>
              <a:t>Vamos a ver 3 tipos: el Análisis de Flujo Principal (PLA), el procedimiento de van der </a:t>
            </a:r>
            <a:r>
              <a:rPr lang="es-ES_tradnl" dirty="0" err="1" smtClean="0"/>
              <a:t>Laan</a:t>
            </a:r>
            <a:r>
              <a:rPr lang="es-ES_tradnl" dirty="0" smtClean="0"/>
              <a:t> y </a:t>
            </a:r>
            <a:r>
              <a:rPr lang="es-ES_tradnl" dirty="0" err="1" smtClean="0"/>
              <a:t>Schalke</a:t>
            </a:r>
            <a:r>
              <a:rPr lang="es-ES_tradnl" dirty="0" smtClean="0"/>
              <a:t> y el procedimiento de las Áreas de Viaje de Casa al Trabajo (TTWA).</a:t>
            </a: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smtClean="0"/>
          </a:p>
        </p:txBody>
      </p:sp>
    </p:spTree>
    <p:extLst>
      <p:ext uri="{BB962C8B-B14F-4D97-AF65-F5344CB8AC3E}">
        <p14:creationId xmlns:p14="http://schemas.microsoft.com/office/powerpoint/2010/main" val="174075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Análisis de Flujos Principales</a:t>
            </a:r>
            <a:endParaRPr lang="es-ES_tradnl" dirty="0"/>
          </a:p>
        </p:txBody>
      </p:sp>
      <p:sp>
        <p:nvSpPr>
          <p:cNvPr id="3" name="Content Placeholder 2"/>
          <p:cNvSpPr>
            <a:spLocks noGrp="1"/>
          </p:cNvSpPr>
          <p:nvPr>
            <p:ph idx="1"/>
          </p:nvPr>
        </p:nvSpPr>
        <p:spPr/>
        <p:txBody>
          <a:bodyPr>
            <a:normAutofit fontScale="92500" lnSpcReduction="10000"/>
          </a:bodyPr>
          <a:lstStyle/>
          <a:p>
            <a:r>
              <a:rPr lang="es-ES_tradnl" dirty="0" smtClean="0"/>
              <a:t>El primer paso del procedimiento consiste en ordenar todos los territorio de acuerdo al tamaño de los flujos de entrada de cada uno.</a:t>
            </a:r>
          </a:p>
          <a:p>
            <a:endParaRPr lang="es-ES_tradnl" dirty="0" smtClean="0"/>
          </a:p>
          <a:p>
            <a:r>
              <a:rPr lang="es-ES_tradnl" dirty="0" smtClean="0"/>
              <a:t>El procedimiento analiza el flujo principal de salida que sale de un territorio (únicamente este). Si el flujo principal es hacia un territorio con menor ranking, el territorio es un foco, de otro modo es subordinado.</a:t>
            </a:r>
          </a:p>
          <a:p>
            <a:endParaRPr lang="es-ES_tradnl" dirty="0" smtClean="0"/>
          </a:p>
          <a:p>
            <a:r>
              <a:rPr lang="es-ES_tradnl" dirty="0" smtClean="0"/>
              <a:t>Los territorios se asignan al foco hacia el cual sea su flujo principal. Si el flujo principal es hacia otro territorio subordinado, se asigna al foco al cual pertenece el territorio de destino de su flujo principal.</a:t>
            </a:r>
          </a:p>
        </p:txBody>
      </p:sp>
    </p:spTree>
    <p:extLst>
      <p:ext uri="{BB962C8B-B14F-4D97-AF65-F5344CB8AC3E}">
        <p14:creationId xmlns:p14="http://schemas.microsoft.com/office/powerpoint/2010/main" val="4053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Procedimiento de van der </a:t>
            </a:r>
            <a:r>
              <a:rPr lang="es-ES_tradnl" dirty="0" err="1" smtClean="0"/>
              <a:t>Laan</a:t>
            </a:r>
            <a:r>
              <a:rPr lang="es-ES_tradnl" dirty="0" smtClean="0"/>
              <a:t> – </a:t>
            </a:r>
            <a:r>
              <a:rPr lang="es-ES_tradnl" dirty="0" err="1" smtClean="0"/>
              <a:t>Schalke</a:t>
            </a:r>
            <a:endParaRPr lang="es-ES_tradnl" dirty="0"/>
          </a:p>
        </p:txBody>
      </p:sp>
      <p:sp>
        <p:nvSpPr>
          <p:cNvPr id="3" name="Content Placeholder 2"/>
          <p:cNvSpPr>
            <a:spLocks noGrp="1"/>
          </p:cNvSpPr>
          <p:nvPr>
            <p:ph idx="1"/>
          </p:nvPr>
        </p:nvSpPr>
        <p:spPr/>
        <p:txBody>
          <a:bodyPr/>
          <a:lstStyle/>
          <a:p>
            <a:endParaRPr lang="es-ES_tradnl" dirty="0" smtClean="0"/>
          </a:p>
          <a:p>
            <a:r>
              <a:rPr lang="es-ES_tradnl" dirty="0" smtClean="0"/>
              <a:t>A diferencia del procedimiento de PLA acá se analizan los dos flujos más importantes de cada territorio.</a:t>
            </a:r>
          </a:p>
          <a:p>
            <a:endParaRPr lang="es-ES_tradnl" dirty="0"/>
          </a:p>
          <a:p>
            <a:endParaRPr lang="es-ES_tradnl" dirty="0" smtClean="0"/>
          </a:p>
          <a:p>
            <a:r>
              <a:rPr lang="es-ES_tradnl" dirty="0" smtClean="0"/>
              <a:t>El procedimiento contiene 9 pasos de los cuales 7 son objetivos. Los pasos 8 y 9 dependen de las características de los datos y de la región.</a:t>
            </a:r>
          </a:p>
        </p:txBody>
      </p:sp>
    </p:spTree>
    <p:extLst>
      <p:ext uri="{BB962C8B-B14F-4D97-AF65-F5344CB8AC3E}">
        <p14:creationId xmlns:p14="http://schemas.microsoft.com/office/powerpoint/2010/main" val="16194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Procedimiento de </a:t>
            </a:r>
            <a:r>
              <a:rPr lang="es-ES_tradnl" dirty="0"/>
              <a:t>Áreas de Viaje de Casa al Trabajo (TTWA)</a:t>
            </a:r>
            <a:r>
              <a:rPr lang="es-ES_tradnl" dirty="0" smtClean="0"/>
              <a:t> </a:t>
            </a:r>
            <a:endParaRPr lang="es-ES_tradnl" dirty="0"/>
          </a:p>
        </p:txBody>
      </p:sp>
      <p:sp>
        <p:nvSpPr>
          <p:cNvPr id="3" name="Content Placeholder 2"/>
          <p:cNvSpPr>
            <a:spLocks noGrp="1"/>
          </p:cNvSpPr>
          <p:nvPr>
            <p:ph idx="1"/>
          </p:nvPr>
        </p:nvSpPr>
        <p:spPr/>
        <p:txBody>
          <a:bodyPr>
            <a:normAutofit fontScale="92500" lnSpcReduction="20000"/>
          </a:bodyPr>
          <a:lstStyle/>
          <a:p>
            <a:r>
              <a:rPr lang="es-ES_tradnl" dirty="0" smtClean="0"/>
              <a:t>Este procedimiento es el más complejo de los analizados, ya que analiza la totalidad de los flujos de los territorios en cada uno de los pasos.</a:t>
            </a:r>
          </a:p>
          <a:p>
            <a:endParaRPr lang="es-ES_tradnl" dirty="0"/>
          </a:p>
          <a:p>
            <a:endParaRPr lang="es-ES_tradnl" dirty="0" smtClean="0"/>
          </a:p>
          <a:p>
            <a:r>
              <a:rPr lang="es-ES_tradnl" dirty="0" smtClean="0"/>
              <a:t>El procedimiento se divide en 5 pasos generales en los cuales se van adhiriendo los diferentes territorios a las Regiones Urbanas Funcionales.</a:t>
            </a:r>
          </a:p>
          <a:p>
            <a:pPr marL="914400" lvl="1" indent="-457200">
              <a:buFont typeface="+mj-lt"/>
              <a:buAutoNum type="arabicPeriod"/>
            </a:pPr>
            <a:r>
              <a:rPr lang="es-ES_tradnl" dirty="0" smtClean="0"/>
              <a:t>Se establecen los focos de las comunidades.</a:t>
            </a:r>
          </a:p>
          <a:p>
            <a:pPr marL="914400" lvl="1" indent="-457200">
              <a:buFont typeface="+mj-lt"/>
              <a:buAutoNum type="arabicPeriod"/>
            </a:pPr>
            <a:r>
              <a:rPr lang="es-ES_tradnl" dirty="0" smtClean="0"/>
              <a:t>Se unen los focos.</a:t>
            </a:r>
          </a:p>
          <a:p>
            <a:pPr marL="914400" lvl="1" indent="-457200">
              <a:buFont typeface="+mj-lt"/>
              <a:buAutoNum type="arabicPeriod"/>
            </a:pPr>
            <a:r>
              <a:rPr lang="es-ES_tradnl" dirty="0" smtClean="0"/>
              <a:t>Se unen las primeras municipalidades a los focos.</a:t>
            </a:r>
          </a:p>
          <a:p>
            <a:pPr marL="914400" lvl="1" indent="-457200">
              <a:buFont typeface="+mj-lt"/>
              <a:buAutoNum type="arabicPeriod"/>
            </a:pPr>
            <a:r>
              <a:rPr lang="es-ES_tradnl" dirty="0" smtClean="0"/>
              <a:t>Se unen las municipalidades remanentes a los focos.</a:t>
            </a:r>
          </a:p>
          <a:p>
            <a:pPr marL="914400" lvl="1" indent="-457200">
              <a:buFont typeface="+mj-lt"/>
              <a:buAutoNum type="arabicPeriod"/>
            </a:pPr>
            <a:r>
              <a:rPr lang="es-ES_tradnl" dirty="0" smtClean="0"/>
              <a:t>Se “desarman” las ciudades que no alcanzaron los valores mínimos y se repite el paso 4.</a:t>
            </a:r>
          </a:p>
          <a:p>
            <a:endParaRPr lang="es-ES_tradnl" dirty="0"/>
          </a:p>
          <a:p>
            <a:endParaRPr lang="es-ES_tradnl" dirty="0"/>
          </a:p>
        </p:txBody>
      </p:sp>
    </p:spTree>
    <p:extLst>
      <p:ext uri="{BB962C8B-B14F-4D97-AF65-F5344CB8AC3E}">
        <p14:creationId xmlns:p14="http://schemas.microsoft.com/office/powerpoint/2010/main" val="150381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Procedimiento de </a:t>
            </a:r>
            <a:r>
              <a:rPr lang="es-ES_tradnl" dirty="0"/>
              <a:t>Áreas de Viaje de Casa al Trabajo (TTWA)</a:t>
            </a:r>
            <a:r>
              <a:rPr lang="es-ES_tradnl" dirty="0" smtClean="0"/>
              <a:t> </a:t>
            </a:r>
            <a:endParaRPr lang="es-ES_trad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s-ES_tradnl" dirty="0" smtClean="0"/>
                  <a:t>Cada paso utiliza una serie de ecuaciones y valores para decidir si un municipio deber ser agregado a la región, lo cual deja buena parte del procedimiento a discreción de quien lo esté aplicando.</a:t>
                </a:r>
              </a:p>
              <a:p>
                <a:endParaRPr lang="es-ES_tradnl" dirty="0"/>
              </a:p>
              <a:p>
                <a:r>
                  <a:rPr lang="es-ES_tradnl" dirty="0" smtClean="0"/>
                  <a:t>Las dos ecuaciones principales son el HSC y el LSC (el auto-</a:t>
                </a:r>
                <a:r>
                  <a:rPr lang="es-ES_tradnl" dirty="0" err="1" smtClean="0"/>
                  <a:t>contenimiento</a:t>
                </a:r>
                <a:r>
                  <a:rPr lang="es-ES_tradnl" dirty="0" smtClean="0"/>
                  <a:t> de hogares y de trabajos).</a:t>
                </a:r>
              </a:p>
              <a:p>
                <a:endParaRPr lang="es-ES_tradnl" dirty="0" smtClean="0"/>
              </a:p>
              <a:p>
                <a14:m>
                  <m:oMath xmlns:m="http://schemas.openxmlformats.org/officeDocument/2006/math">
                    <m:sSub>
                      <m:sSubPr>
                        <m:ctrlPr>
                          <a:rPr lang="en-US" i="1" smtClean="0">
                            <a:latin typeface="Cambria Math" panose="02040503050406030204" pitchFamily="18" charset="0"/>
                          </a:rPr>
                        </m:ctrlPr>
                      </m:sSubPr>
                      <m:e>
                        <m:r>
                          <a:rPr lang="es-ES" b="0" i="1" smtClean="0">
                            <a:latin typeface="Cambria Math" charset="0"/>
                          </a:rPr>
                          <m:t>𝐻𝑆𝐶</m:t>
                        </m:r>
                      </m:e>
                      <m:sub>
                        <m:r>
                          <a:rPr lang="es-ES" b="0" i="1" smtClean="0">
                            <a:latin typeface="Cambria Math" charset="0"/>
                          </a:rPr>
                          <m:t>𝑖</m:t>
                        </m:r>
                      </m:sub>
                    </m:sSub>
                    <m:r>
                      <a:rPr lang="es-ES" b="0" i="1" smtClean="0">
                        <a:latin typeface="Cambria Math" charset="0"/>
                      </a:rPr>
                      <m:t>=</m:t>
                    </m:r>
                    <m:f>
                      <m:fPr>
                        <m:ctrlPr>
                          <a:rPr lang="bg-BG"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s-ES" b="0" i="1" smtClean="0">
                                <a:latin typeface="Cambria Math" charset="0"/>
                              </a:rPr>
                              <m:t>𝐹</m:t>
                            </m:r>
                          </m:e>
                          <m:sub>
                            <m:r>
                              <a:rPr lang="es-ES" b="0" i="1" smtClean="0">
                                <a:latin typeface="Cambria Math" charset="0"/>
                              </a:rPr>
                              <m:t>𝑖𝑖</m:t>
                            </m:r>
                          </m:sub>
                        </m:sSub>
                      </m:num>
                      <m:den>
                        <m:nary>
                          <m:naryPr>
                            <m:chr m:val="∑"/>
                            <m:supHide m:val="on"/>
                            <m:ctrlPr>
                              <a:rPr lang="bg-BG" b="0" i="1" smtClean="0">
                                <a:latin typeface="Cambria Math" panose="02040503050406030204" pitchFamily="18" charset="0"/>
                              </a:rPr>
                            </m:ctrlPr>
                          </m:naryPr>
                          <m:sub>
                            <m:r>
                              <m:rPr>
                                <m:brk m:alnAt="7"/>
                              </m:rPr>
                              <a:rPr lang="bg-BG" b="0" i="1" smtClean="0">
                                <a:latin typeface="Cambria Math" charset="0"/>
                                <a:ea typeface="Cambria Math" charset="0"/>
                                <a:cs typeface="Cambria Math" charset="0"/>
                              </a:rPr>
                              <m:t>∀</m:t>
                            </m:r>
                            <m:r>
                              <a:rPr lang="es-ES" b="0" i="1" smtClean="0">
                                <a:latin typeface="Cambria Math" charset="0"/>
                                <a:ea typeface="Cambria Math" charset="0"/>
                                <a:cs typeface="Cambria Math" charset="0"/>
                              </a:rPr>
                              <m:t>𝑗</m:t>
                            </m:r>
                          </m:sub>
                          <m:sup/>
                          <m:e>
                            <m:sSub>
                              <m:sSubPr>
                                <m:ctrlPr>
                                  <a:rPr lang="en-US" b="0" i="1" smtClean="0">
                                    <a:latin typeface="Cambria Math" panose="02040503050406030204" pitchFamily="18" charset="0"/>
                                  </a:rPr>
                                </m:ctrlPr>
                              </m:sSubPr>
                              <m:e>
                                <m:r>
                                  <a:rPr lang="es-ES" b="0" i="1" smtClean="0">
                                    <a:latin typeface="Cambria Math" charset="0"/>
                                  </a:rPr>
                                  <m:t>𝐹</m:t>
                                </m:r>
                              </m:e>
                              <m:sub>
                                <m:r>
                                  <a:rPr lang="es-ES" b="0" i="1" smtClean="0">
                                    <a:latin typeface="Cambria Math" charset="0"/>
                                  </a:rPr>
                                  <m:t>𝑖𝑗</m:t>
                                </m:r>
                              </m:sub>
                            </m:sSub>
                          </m:e>
                        </m:nary>
                      </m:den>
                    </m:f>
                  </m:oMath>
                </a14:m>
                <a:r>
                  <a:rPr lang="es-ES_tradnl" dirty="0" smtClean="0"/>
                  <a:t>			</a:t>
                </a:r>
                <a14:m>
                  <m:oMath xmlns:m="http://schemas.openxmlformats.org/officeDocument/2006/math">
                    <m:sSub>
                      <m:sSubPr>
                        <m:ctrlPr>
                          <a:rPr lang="en-US" i="1" smtClean="0">
                            <a:latin typeface="Cambria Math" panose="02040503050406030204" pitchFamily="18" charset="0"/>
                          </a:rPr>
                        </m:ctrlPr>
                      </m:sSubPr>
                      <m:e>
                        <m:r>
                          <a:rPr lang="es-ES" b="0" i="1" smtClean="0">
                            <a:latin typeface="Cambria Math" charset="0"/>
                          </a:rPr>
                          <m:t>𝐿𝑆𝐶</m:t>
                        </m:r>
                      </m:e>
                      <m:sub>
                        <m:r>
                          <a:rPr lang="es-ES" b="0" i="1" smtClean="0">
                            <a:latin typeface="Cambria Math" charset="0"/>
                          </a:rPr>
                          <m:t>𝑖</m:t>
                        </m:r>
                      </m:sub>
                    </m:sSub>
                    <m:r>
                      <a:rPr lang="es-ES" b="0" i="1" smtClean="0">
                        <a:latin typeface="Cambria Math" charset="0"/>
                      </a:rPr>
                      <m:t>=</m:t>
                    </m:r>
                    <m:f>
                      <m:fPr>
                        <m:ctrlPr>
                          <a:rPr lang="bg-BG"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s-ES" b="0" i="1" smtClean="0">
                                <a:latin typeface="Cambria Math" charset="0"/>
                              </a:rPr>
                              <m:t>𝐹</m:t>
                            </m:r>
                          </m:e>
                          <m:sub>
                            <m:r>
                              <a:rPr lang="es-ES" b="0" i="1" smtClean="0">
                                <a:latin typeface="Cambria Math" charset="0"/>
                              </a:rPr>
                              <m:t>𝑖𝑖</m:t>
                            </m:r>
                          </m:sub>
                        </m:sSub>
                      </m:num>
                      <m:den>
                        <m:nary>
                          <m:naryPr>
                            <m:chr m:val="∑"/>
                            <m:supHide m:val="on"/>
                            <m:ctrlPr>
                              <a:rPr lang="bg-BG" b="0" i="1" smtClean="0">
                                <a:latin typeface="Cambria Math" panose="02040503050406030204" pitchFamily="18" charset="0"/>
                              </a:rPr>
                            </m:ctrlPr>
                          </m:naryPr>
                          <m:sub>
                            <m:r>
                              <m:rPr>
                                <m:brk m:alnAt="7"/>
                              </m:rPr>
                              <a:rPr lang="bg-BG" b="0" i="1" smtClean="0">
                                <a:latin typeface="Cambria Math" charset="0"/>
                                <a:ea typeface="Cambria Math" charset="0"/>
                                <a:cs typeface="Cambria Math" charset="0"/>
                              </a:rPr>
                              <m:t>∀</m:t>
                            </m:r>
                            <m:r>
                              <a:rPr lang="es-ES" b="0" i="1" smtClean="0">
                                <a:latin typeface="Cambria Math" charset="0"/>
                                <a:ea typeface="Cambria Math" charset="0"/>
                                <a:cs typeface="Cambria Math" charset="0"/>
                              </a:rPr>
                              <m:t>𝑗</m:t>
                            </m:r>
                          </m:sub>
                          <m:sup/>
                          <m:e>
                            <m:sSub>
                              <m:sSubPr>
                                <m:ctrlPr>
                                  <a:rPr lang="en-US" b="0" i="1" smtClean="0">
                                    <a:latin typeface="Cambria Math" panose="02040503050406030204" pitchFamily="18" charset="0"/>
                                  </a:rPr>
                                </m:ctrlPr>
                              </m:sSubPr>
                              <m:e>
                                <m:r>
                                  <a:rPr lang="es-ES" b="0" i="1" smtClean="0">
                                    <a:latin typeface="Cambria Math" charset="0"/>
                                  </a:rPr>
                                  <m:t>𝐹</m:t>
                                </m:r>
                              </m:e>
                              <m:sub>
                                <m:r>
                                  <a:rPr lang="es-ES" b="0" i="1" smtClean="0">
                                    <a:latin typeface="Cambria Math" charset="0"/>
                                  </a:rPr>
                                  <m:t>𝑗𝑖</m:t>
                                </m:r>
                              </m:sub>
                            </m:sSub>
                          </m:e>
                        </m:nary>
                      </m:den>
                    </m:f>
                  </m:oMath>
                </a14:m>
                <a:endParaRPr lang="es-ES_tradnl" dirty="0" smtClean="0"/>
              </a:p>
              <a:p>
                <a:endParaRPr lang="es-ES_tradnl" dirty="0" smtClean="0"/>
              </a:p>
              <a:p>
                <a:endParaRPr lang="es-ES_tradnl" dirty="0"/>
              </a:p>
              <a:p>
                <a:endParaRPr lang="es-ES_trad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08" t="-2025"/>
                </a:stretch>
              </a:blipFill>
            </p:spPr>
            <p:txBody>
              <a:bodyPr/>
              <a:lstStyle/>
              <a:p>
                <a:r>
                  <a:rPr lang="es-ES_tradnl">
                    <a:noFill/>
                  </a:rPr>
                  <a:t> </a:t>
                </a:r>
              </a:p>
            </p:txBody>
          </p:sp>
        </mc:Fallback>
      </mc:AlternateContent>
    </p:spTree>
    <p:extLst>
      <p:ext uri="{BB962C8B-B14F-4D97-AF65-F5344CB8AC3E}">
        <p14:creationId xmlns:p14="http://schemas.microsoft.com/office/powerpoint/2010/main" val="373430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roninix" id="{6E3C0330-53F2-8844-A168-21B3D322FCBF}" vid="{F3ACD166-B6A4-3142-87C9-58810B732BD9}"/>
    </a:ext>
  </a:extLst>
</a:theme>
</file>

<file path=docProps/app.xml><?xml version="1.0" encoding="utf-8"?>
<Properties xmlns="http://schemas.openxmlformats.org/officeDocument/2006/extended-properties" xmlns:vt="http://schemas.openxmlformats.org/officeDocument/2006/docPropsVTypes">
  <Template>Pantroninix</Template>
  <TotalTime>2257</TotalTime>
  <Words>866</Words>
  <Application>Microsoft Office PowerPoint</Application>
  <PresentationFormat>Panorámica</PresentationFormat>
  <Paragraphs>77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Cambria Math</vt:lpstr>
      <vt:lpstr>Times New Roman</vt:lpstr>
      <vt:lpstr>Office Theme</vt:lpstr>
      <vt:lpstr>Dibujando la Ciudad: Creando Divisiones Políticas de manera Técnica</vt:lpstr>
      <vt:lpstr>La desigualdad entre y dentro los cantones en Ecuador es importante</vt:lpstr>
      <vt:lpstr>La delineación política responde a fenómenos que trascienden el análisis urbano y económico</vt:lpstr>
      <vt:lpstr>¿Cómo delinear una parroquia o un cantón desde el punto de vista técnico?</vt:lpstr>
      <vt:lpstr>Procedimientos para delinear las ciudades </vt:lpstr>
      <vt:lpstr>Análisis de Flujos Principales</vt:lpstr>
      <vt:lpstr>Procedimiento de van der Laan – Schalke</vt:lpstr>
      <vt:lpstr>Procedimiento de Áreas de Viaje de Casa al Trabajo (TTWA) </vt:lpstr>
      <vt:lpstr>Procedimiento de Áreas de Viaje de Casa al Trabajo (TTWA) </vt:lpstr>
      <vt:lpstr>¿Existen métodos mejores que otros?</vt:lpstr>
      <vt:lpstr>Consideraciones</vt:lpstr>
      <vt:lpstr>Conclusiones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Rodriguez</dc:creator>
  <cp:lastModifiedBy>SNDU</cp:lastModifiedBy>
  <cp:revision>25</cp:revision>
  <dcterms:created xsi:type="dcterms:W3CDTF">2016-09-21T08:07:23Z</dcterms:created>
  <dcterms:modified xsi:type="dcterms:W3CDTF">2016-09-22T22:56:06Z</dcterms:modified>
</cp:coreProperties>
</file>