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notesMasterIdLst>
    <p:notesMasterId r:id="rId24"/>
  </p:notesMasterIdLst>
  <p:sldIdLst>
    <p:sldId id="290" r:id="rId2"/>
    <p:sldId id="351" r:id="rId3"/>
    <p:sldId id="413" r:id="rId4"/>
    <p:sldId id="414" r:id="rId5"/>
    <p:sldId id="390" r:id="rId6"/>
    <p:sldId id="412" r:id="rId7"/>
    <p:sldId id="415" r:id="rId8"/>
    <p:sldId id="389" r:id="rId9"/>
    <p:sldId id="395" r:id="rId10"/>
    <p:sldId id="417" r:id="rId11"/>
    <p:sldId id="319" r:id="rId12"/>
    <p:sldId id="416" r:id="rId13"/>
    <p:sldId id="418" r:id="rId14"/>
    <p:sldId id="397" r:id="rId15"/>
    <p:sldId id="409" r:id="rId16"/>
    <p:sldId id="411" r:id="rId17"/>
    <p:sldId id="419" r:id="rId18"/>
    <p:sldId id="420" r:id="rId19"/>
    <p:sldId id="394" r:id="rId20"/>
    <p:sldId id="363" r:id="rId21"/>
    <p:sldId id="405" r:id="rId22"/>
    <p:sldId id="349"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2765" autoAdjust="0"/>
  </p:normalViewPr>
  <p:slideViewPr>
    <p:cSldViewPr>
      <p:cViewPr varScale="1">
        <p:scale>
          <a:sx n="58" d="100"/>
          <a:sy n="58" d="100"/>
        </p:scale>
        <p:origin x="510" y="66"/>
      </p:cViewPr>
      <p:guideLst>
        <p:guide orient="horz" pos="2160"/>
        <p:guide pos="3840"/>
      </p:guideLst>
    </p:cSldViewPr>
  </p:slideViewPr>
  <p:outlineViewPr>
    <p:cViewPr>
      <p:scale>
        <a:sx n="33" d="100"/>
        <a:sy n="33" d="100"/>
      </p:scale>
      <p:origin x="0" y="-18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D6B15-B653-4942-AF07-3C01FF6B850B}"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EC"/>
        </a:p>
      </dgm:t>
    </dgm:pt>
    <dgm:pt modelId="{05F95403-26DA-4B61-A589-F497BCE3B251}">
      <dgm:prSet phldrT="[Texto]" custT="1"/>
      <dgm:spPr/>
      <dgm:t>
        <a:bodyPr/>
        <a:lstStyle/>
        <a:p>
          <a:pPr algn="just"/>
          <a:r>
            <a:rPr lang="es-MX" sz="1800" b="0" smtClean="0">
              <a:latin typeface="Arial" panose="020B0604020202020204" pitchFamily="34" charset="0"/>
              <a:ea typeface="Calibri" panose="020F0502020204030204" pitchFamily="34" charset="0"/>
              <a:cs typeface="Times New Roman" panose="02020603050405020304" pitchFamily="18" charset="0"/>
            </a:rPr>
            <a:t>La información y el conocimiento georeferenciados son elementos claves para el desarrollo territorial y urbano. </a:t>
          </a:r>
          <a:endParaRPr lang="es-EC" sz="1800" b="0" dirty="0"/>
        </a:p>
      </dgm:t>
    </dgm:pt>
    <dgm:pt modelId="{48E6ACE5-6DAB-4A1F-BDCA-EF900429C769}" type="parTrans" cxnId="{E3DEC43D-7233-4C45-AA87-D8FF11CC2CE9}">
      <dgm:prSet/>
      <dgm:spPr/>
      <dgm:t>
        <a:bodyPr/>
        <a:lstStyle/>
        <a:p>
          <a:pPr algn="just"/>
          <a:endParaRPr lang="es-EC" sz="2000" b="0">
            <a:solidFill>
              <a:schemeClr val="tx2">
                <a:lumMod val="60000"/>
                <a:lumOff val="40000"/>
              </a:schemeClr>
            </a:solidFill>
          </a:endParaRPr>
        </a:p>
      </dgm:t>
    </dgm:pt>
    <dgm:pt modelId="{7F2B1FF5-DFC1-4D34-819C-35A657D51AF7}" type="sibTrans" cxnId="{E3DEC43D-7233-4C45-AA87-D8FF11CC2CE9}">
      <dgm:prSet/>
      <dgm:spPr/>
      <dgm:t>
        <a:bodyPr/>
        <a:lstStyle/>
        <a:p>
          <a:pPr algn="just"/>
          <a:endParaRPr lang="es-EC" sz="2000" b="0">
            <a:solidFill>
              <a:schemeClr val="tx2">
                <a:lumMod val="60000"/>
                <a:lumOff val="40000"/>
              </a:schemeClr>
            </a:solidFill>
          </a:endParaRPr>
        </a:p>
      </dgm:t>
    </dgm:pt>
    <dgm:pt modelId="{EDD112D0-76F3-4C11-BCDA-5B5131A4B852}">
      <dgm:prSet phldrT="[Texto]" custT="1"/>
      <dgm:spPr/>
      <dgm:t>
        <a:bodyPr/>
        <a:lstStyle/>
        <a:p>
          <a:pPr algn="just"/>
          <a:r>
            <a:rPr lang="es-MX" sz="1800" b="0" smtClean="0">
              <a:latin typeface="Arial" panose="020B0604020202020204" pitchFamily="34" charset="0"/>
              <a:ea typeface="Calibri" panose="020F0502020204030204" pitchFamily="34" charset="0"/>
              <a:cs typeface="Times New Roman" panose="02020603050405020304" pitchFamily="18" charset="0"/>
            </a:rPr>
            <a:t>Varios han sido los esfuerzos realizados por entes de gobierno nacional y local, sin embargo persiste la carencia para recolectar, procesar y generar información geoespacial. </a:t>
          </a:r>
          <a:endParaRPr lang="es-EC" sz="1800" b="0" dirty="0"/>
        </a:p>
      </dgm:t>
    </dgm:pt>
    <dgm:pt modelId="{5DCFDEDF-943D-4449-B630-1A7C861A6EE0}" type="parTrans" cxnId="{86EDC03B-30E8-41BF-BB63-7CA55CAC35C6}">
      <dgm:prSet/>
      <dgm:spPr/>
      <dgm:t>
        <a:bodyPr/>
        <a:lstStyle/>
        <a:p>
          <a:pPr algn="just"/>
          <a:endParaRPr lang="es-EC" sz="2000" b="0">
            <a:solidFill>
              <a:schemeClr val="tx2">
                <a:lumMod val="60000"/>
                <a:lumOff val="40000"/>
              </a:schemeClr>
            </a:solidFill>
          </a:endParaRPr>
        </a:p>
      </dgm:t>
    </dgm:pt>
    <dgm:pt modelId="{8B65BF36-AB38-4B39-8B46-527BED957156}" type="sibTrans" cxnId="{86EDC03B-30E8-41BF-BB63-7CA55CAC35C6}">
      <dgm:prSet/>
      <dgm:spPr/>
      <dgm:t>
        <a:bodyPr/>
        <a:lstStyle/>
        <a:p>
          <a:pPr algn="just"/>
          <a:endParaRPr lang="es-EC" sz="2000" b="0">
            <a:solidFill>
              <a:schemeClr val="tx2">
                <a:lumMod val="60000"/>
                <a:lumOff val="40000"/>
              </a:schemeClr>
            </a:solidFill>
          </a:endParaRPr>
        </a:p>
      </dgm:t>
    </dgm:pt>
    <dgm:pt modelId="{D9172AB8-0D57-4B74-BFC0-CF553A1CC221}">
      <dgm:prSet phldrT="[Texto]" custT="1"/>
      <dgm:spPr/>
      <dgm:t>
        <a:bodyPr/>
        <a:lstStyle/>
        <a:p>
          <a:pPr algn="just"/>
          <a:r>
            <a:rPr lang="es-EC" sz="1800" b="0" smtClean="0">
              <a:latin typeface="Arial" panose="020B0604020202020204" pitchFamily="34" charset="0"/>
              <a:ea typeface="Calibri" panose="020F0502020204030204" pitchFamily="34" charset="0"/>
            </a:rPr>
            <a:t>La información y el conocimiento se han convertido en recursos restringidos, existiendo pocas fuentes que liberan información estadística y espacial, evidenciándose la falta de democratización de la información.</a:t>
          </a:r>
          <a:endParaRPr lang="es-EC" sz="1800" b="0" dirty="0"/>
        </a:p>
      </dgm:t>
    </dgm:pt>
    <dgm:pt modelId="{4040B33D-705F-43C3-8879-9A3C38FBC017}" type="parTrans" cxnId="{FF82FEB9-CF28-4509-9E07-DD4B4F2BBD58}">
      <dgm:prSet/>
      <dgm:spPr/>
      <dgm:t>
        <a:bodyPr/>
        <a:lstStyle/>
        <a:p>
          <a:pPr algn="just"/>
          <a:endParaRPr lang="es-EC" sz="2000" b="0">
            <a:solidFill>
              <a:schemeClr val="tx2">
                <a:lumMod val="60000"/>
                <a:lumOff val="40000"/>
              </a:schemeClr>
            </a:solidFill>
          </a:endParaRPr>
        </a:p>
      </dgm:t>
    </dgm:pt>
    <dgm:pt modelId="{513F30FA-6D57-48D3-829F-3FA0D273B1D5}" type="sibTrans" cxnId="{FF82FEB9-CF28-4509-9E07-DD4B4F2BBD58}">
      <dgm:prSet/>
      <dgm:spPr/>
      <dgm:t>
        <a:bodyPr/>
        <a:lstStyle/>
        <a:p>
          <a:pPr algn="just"/>
          <a:endParaRPr lang="es-EC" sz="2000" b="0">
            <a:solidFill>
              <a:schemeClr val="tx2">
                <a:lumMod val="60000"/>
                <a:lumOff val="40000"/>
              </a:schemeClr>
            </a:solidFill>
          </a:endParaRPr>
        </a:p>
      </dgm:t>
    </dgm:pt>
    <dgm:pt modelId="{4AF85B6B-4EEC-4A71-9EC7-5798007C0AC3}" type="pres">
      <dgm:prSet presAssocID="{496D6B15-B653-4942-AF07-3C01FF6B850B}" presName="linearFlow" presStyleCnt="0">
        <dgm:presLayoutVars>
          <dgm:dir/>
          <dgm:resizeHandles val="exact"/>
        </dgm:presLayoutVars>
      </dgm:prSet>
      <dgm:spPr/>
      <dgm:t>
        <a:bodyPr/>
        <a:lstStyle/>
        <a:p>
          <a:endParaRPr lang="es-EC"/>
        </a:p>
      </dgm:t>
    </dgm:pt>
    <dgm:pt modelId="{164EBE0E-D88F-4120-8E35-9A5DC4592794}" type="pres">
      <dgm:prSet presAssocID="{05F95403-26DA-4B61-A589-F497BCE3B251}" presName="composite" presStyleCnt="0"/>
      <dgm:spPr/>
      <dgm:t>
        <a:bodyPr/>
        <a:lstStyle/>
        <a:p>
          <a:endParaRPr lang="es-EC"/>
        </a:p>
      </dgm:t>
    </dgm:pt>
    <dgm:pt modelId="{E2AB33BA-D4B6-4E0F-9EB9-B562C0C55EAA}" type="pres">
      <dgm:prSet presAssocID="{05F95403-26DA-4B61-A589-F497BCE3B251}"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t>
        <a:bodyPr/>
        <a:lstStyle/>
        <a:p>
          <a:endParaRPr lang="es-EC"/>
        </a:p>
      </dgm:t>
    </dgm:pt>
    <dgm:pt modelId="{4DA6E7ED-C65C-4DE8-BA13-31C03D4BA111}" type="pres">
      <dgm:prSet presAssocID="{05F95403-26DA-4B61-A589-F497BCE3B251}" presName="txShp" presStyleLbl="node1" presStyleIdx="0" presStyleCnt="3">
        <dgm:presLayoutVars>
          <dgm:bulletEnabled val="1"/>
        </dgm:presLayoutVars>
      </dgm:prSet>
      <dgm:spPr/>
      <dgm:t>
        <a:bodyPr/>
        <a:lstStyle/>
        <a:p>
          <a:endParaRPr lang="es-EC"/>
        </a:p>
      </dgm:t>
    </dgm:pt>
    <dgm:pt modelId="{820847D6-7CF9-41B1-A39D-9DD8E0EBD529}" type="pres">
      <dgm:prSet presAssocID="{7F2B1FF5-DFC1-4D34-819C-35A657D51AF7}" presName="spacing" presStyleCnt="0"/>
      <dgm:spPr/>
      <dgm:t>
        <a:bodyPr/>
        <a:lstStyle/>
        <a:p>
          <a:endParaRPr lang="es-EC"/>
        </a:p>
      </dgm:t>
    </dgm:pt>
    <dgm:pt modelId="{6A043014-1AB5-4A45-8C96-EAB4AB7724E2}" type="pres">
      <dgm:prSet presAssocID="{EDD112D0-76F3-4C11-BCDA-5B5131A4B852}" presName="composite" presStyleCnt="0"/>
      <dgm:spPr/>
      <dgm:t>
        <a:bodyPr/>
        <a:lstStyle/>
        <a:p>
          <a:endParaRPr lang="es-EC"/>
        </a:p>
      </dgm:t>
    </dgm:pt>
    <dgm:pt modelId="{033E3E9E-2B2C-4DD0-B240-908A992542D2}" type="pres">
      <dgm:prSet presAssocID="{EDD112D0-76F3-4C11-BCDA-5B5131A4B85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t>
        <a:bodyPr/>
        <a:lstStyle/>
        <a:p>
          <a:endParaRPr lang="es-EC"/>
        </a:p>
      </dgm:t>
    </dgm:pt>
    <dgm:pt modelId="{33F8F9BE-79BA-48FB-9DC0-80034C6A079D}" type="pres">
      <dgm:prSet presAssocID="{EDD112D0-76F3-4C11-BCDA-5B5131A4B852}" presName="txShp" presStyleLbl="node1" presStyleIdx="1" presStyleCnt="3">
        <dgm:presLayoutVars>
          <dgm:bulletEnabled val="1"/>
        </dgm:presLayoutVars>
      </dgm:prSet>
      <dgm:spPr/>
      <dgm:t>
        <a:bodyPr/>
        <a:lstStyle/>
        <a:p>
          <a:endParaRPr lang="es-EC"/>
        </a:p>
      </dgm:t>
    </dgm:pt>
    <dgm:pt modelId="{86BB3999-6970-4C57-8A79-ED29CFD60FB5}" type="pres">
      <dgm:prSet presAssocID="{8B65BF36-AB38-4B39-8B46-527BED957156}" presName="spacing" presStyleCnt="0"/>
      <dgm:spPr/>
      <dgm:t>
        <a:bodyPr/>
        <a:lstStyle/>
        <a:p>
          <a:endParaRPr lang="es-EC"/>
        </a:p>
      </dgm:t>
    </dgm:pt>
    <dgm:pt modelId="{FA251BE3-38F2-45B5-8B78-C6C71E594196}" type="pres">
      <dgm:prSet presAssocID="{D9172AB8-0D57-4B74-BFC0-CF553A1CC221}" presName="composite" presStyleCnt="0"/>
      <dgm:spPr/>
      <dgm:t>
        <a:bodyPr/>
        <a:lstStyle/>
        <a:p>
          <a:endParaRPr lang="es-EC"/>
        </a:p>
      </dgm:t>
    </dgm:pt>
    <dgm:pt modelId="{080AFA41-F344-42F4-845A-F6C09D09CCAC}" type="pres">
      <dgm:prSet presAssocID="{D9172AB8-0D57-4B74-BFC0-CF553A1CC221}"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s-EC"/>
        </a:p>
      </dgm:t>
    </dgm:pt>
    <dgm:pt modelId="{0DD68855-7973-43B1-AF0F-C5B9DFDCB1C5}" type="pres">
      <dgm:prSet presAssocID="{D9172AB8-0D57-4B74-BFC0-CF553A1CC221}" presName="txShp" presStyleLbl="node1" presStyleIdx="2" presStyleCnt="3">
        <dgm:presLayoutVars>
          <dgm:bulletEnabled val="1"/>
        </dgm:presLayoutVars>
      </dgm:prSet>
      <dgm:spPr/>
      <dgm:t>
        <a:bodyPr/>
        <a:lstStyle/>
        <a:p>
          <a:endParaRPr lang="es-EC"/>
        </a:p>
      </dgm:t>
    </dgm:pt>
  </dgm:ptLst>
  <dgm:cxnLst>
    <dgm:cxn modelId="{6CEC22FA-224B-43EA-A67B-4AECB5C4DBEE}" type="presOf" srcId="{496D6B15-B653-4942-AF07-3C01FF6B850B}" destId="{4AF85B6B-4EEC-4A71-9EC7-5798007C0AC3}" srcOrd="0" destOrd="0" presId="urn:microsoft.com/office/officeart/2005/8/layout/vList3"/>
    <dgm:cxn modelId="{E33F364B-784E-4AE5-B2D5-DB6C7227FA1D}" type="presOf" srcId="{EDD112D0-76F3-4C11-BCDA-5B5131A4B852}" destId="{33F8F9BE-79BA-48FB-9DC0-80034C6A079D}" srcOrd="0" destOrd="0" presId="urn:microsoft.com/office/officeart/2005/8/layout/vList3"/>
    <dgm:cxn modelId="{359F5602-6D32-4514-8BDD-83F160F6EFA4}" type="presOf" srcId="{05F95403-26DA-4B61-A589-F497BCE3B251}" destId="{4DA6E7ED-C65C-4DE8-BA13-31C03D4BA111}" srcOrd="0" destOrd="0" presId="urn:microsoft.com/office/officeart/2005/8/layout/vList3"/>
    <dgm:cxn modelId="{FF82FEB9-CF28-4509-9E07-DD4B4F2BBD58}" srcId="{496D6B15-B653-4942-AF07-3C01FF6B850B}" destId="{D9172AB8-0D57-4B74-BFC0-CF553A1CC221}" srcOrd="2" destOrd="0" parTransId="{4040B33D-705F-43C3-8879-9A3C38FBC017}" sibTransId="{513F30FA-6D57-48D3-829F-3FA0D273B1D5}"/>
    <dgm:cxn modelId="{86EDC03B-30E8-41BF-BB63-7CA55CAC35C6}" srcId="{496D6B15-B653-4942-AF07-3C01FF6B850B}" destId="{EDD112D0-76F3-4C11-BCDA-5B5131A4B852}" srcOrd="1" destOrd="0" parTransId="{5DCFDEDF-943D-4449-B630-1A7C861A6EE0}" sibTransId="{8B65BF36-AB38-4B39-8B46-527BED957156}"/>
    <dgm:cxn modelId="{E3DEC43D-7233-4C45-AA87-D8FF11CC2CE9}" srcId="{496D6B15-B653-4942-AF07-3C01FF6B850B}" destId="{05F95403-26DA-4B61-A589-F497BCE3B251}" srcOrd="0" destOrd="0" parTransId="{48E6ACE5-6DAB-4A1F-BDCA-EF900429C769}" sibTransId="{7F2B1FF5-DFC1-4D34-819C-35A657D51AF7}"/>
    <dgm:cxn modelId="{7417F1DC-C28A-4D81-ACF0-63F727C0FE80}" type="presOf" srcId="{D9172AB8-0D57-4B74-BFC0-CF553A1CC221}" destId="{0DD68855-7973-43B1-AF0F-C5B9DFDCB1C5}" srcOrd="0" destOrd="0" presId="urn:microsoft.com/office/officeart/2005/8/layout/vList3"/>
    <dgm:cxn modelId="{4C4CC370-199D-44CB-A4BD-41FBE955251D}" type="presParOf" srcId="{4AF85B6B-4EEC-4A71-9EC7-5798007C0AC3}" destId="{164EBE0E-D88F-4120-8E35-9A5DC4592794}" srcOrd="0" destOrd="0" presId="urn:microsoft.com/office/officeart/2005/8/layout/vList3"/>
    <dgm:cxn modelId="{7CBBAF40-28C0-453C-9A35-71413704DDE5}" type="presParOf" srcId="{164EBE0E-D88F-4120-8E35-9A5DC4592794}" destId="{E2AB33BA-D4B6-4E0F-9EB9-B562C0C55EAA}" srcOrd="0" destOrd="0" presId="urn:microsoft.com/office/officeart/2005/8/layout/vList3"/>
    <dgm:cxn modelId="{0312CEEA-FD25-471B-876E-5997AF2F77E7}" type="presParOf" srcId="{164EBE0E-D88F-4120-8E35-9A5DC4592794}" destId="{4DA6E7ED-C65C-4DE8-BA13-31C03D4BA111}" srcOrd="1" destOrd="0" presId="urn:microsoft.com/office/officeart/2005/8/layout/vList3"/>
    <dgm:cxn modelId="{819E093C-3AF7-49B4-85F2-E5B52B2065EB}" type="presParOf" srcId="{4AF85B6B-4EEC-4A71-9EC7-5798007C0AC3}" destId="{820847D6-7CF9-41B1-A39D-9DD8E0EBD529}" srcOrd="1" destOrd="0" presId="urn:microsoft.com/office/officeart/2005/8/layout/vList3"/>
    <dgm:cxn modelId="{C6CCD077-77F6-477C-BBB2-E9871B0BC629}" type="presParOf" srcId="{4AF85B6B-4EEC-4A71-9EC7-5798007C0AC3}" destId="{6A043014-1AB5-4A45-8C96-EAB4AB7724E2}" srcOrd="2" destOrd="0" presId="urn:microsoft.com/office/officeart/2005/8/layout/vList3"/>
    <dgm:cxn modelId="{6A5CC7E8-7E82-43F5-8609-82D587789222}" type="presParOf" srcId="{6A043014-1AB5-4A45-8C96-EAB4AB7724E2}" destId="{033E3E9E-2B2C-4DD0-B240-908A992542D2}" srcOrd="0" destOrd="0" presId="urn:microsoft.com/office/officeart/2005/8/layout/vList3"/>
    <dgm:cxn modelId="{670E0530-B212-4188-9442-FF118A9402D2}" type="presParOf" srcId="{6A043014-1AB5-4A45-8C96-EAB4AB7724E2}" destId="{33F8F9BE-79BA-48FB-9DC0-80034C6A079D}" srcOrd="1" destOrd="0" presId="urn:microsoft.com/office/officeart/2005/8/layout/vList3"/>
    <dgm:cxn modelId="{41455608-ABB7-411A-B7BC-7B68195AA725}" type="presParOf" srcId="{4AF85B6B-4EEC-4A71-9EC7-5798007C0AC3}" destId="{86BB3999-6970-4C57-8A79-ED29CFD60FB5}" srcOrd="3" destOrd="0" presId="urn:microsoft.com/office/officeart/2005/8/layout/vList3"/>
    <dgm:cxn modelId="{B325D829-3706-43BA-92CE-67D643BE875F}" type="presParOf" srcId="{4AF85B6B-4EEC-4A71-9EC7-5798007C0AC3}" destId="{FA251BE3-38F2-45B5-8B78-C6C71E594196}" srcOrd="4" destOrd="0" presId="urn:microsoft.com/office/officeart/2005/8/layout/vList3"/>
    <dgm:cxn modelId="{F663FEF1-B346-464F-94C1-9745D2059D1B}" type="presParOf" srcId="{FA251BE3-38F2-45B5-8B78-C6C71E594196}" destId="{080AFA41-F344-42F4-845A-F6C09D09CCAC}" srcOrd="0" destOrd="0" presId="urn:microsoft.com/office/officeart/2005/8/layout/vList3"/>
    <dgm:cxn modelId="{BED8F0CC-A3EA-4E65-822A-79AFB7879BDB}" type="presParOf" srcId="{FA251BE3-38F2-45B5-8B78-C6C71E594196}" destId="{0DD68855-7973-43B1-AF0F-C5B9DFDCB1C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C8309-659E-4D99-B1FB-3870D766423F}" type="doc">
      <dgm:prSet loTypeId="urn:microsoft.com/office/officeart/2008/layout/LinedList" loCatId="list" qsTypeId="urn:microsoft.com/office/officeart/2005/8/quickstyle/3d7" qsCatId="3D" csTypeId="urn:microsoft.com/office/officeart/2005/8/colors/accent3_3" csCatId="accent3" phldr="1"/>
      <dgm:spPr/>
      <dgm:t>
        <a:bodyPr/>
        <a:lstStyle/>
        <a:p>
          <a:endParaRPr lang="es-EC"/>
        </a:p>
      </dgm:t>
    </dgm:pt>
    <dgm:pt modelId="{7DA7E8F3-3177-4DA1-9F8E-2E375DC1E7CD}">
      <dgm:prSet phldrT="[Texto]"/>
      <dgm:spPr/>
      <dgm:t>
        <a:bodyPr/>
        <a:lstStyle/>
        <a:p>
          <a:pPr algn="just"/>
          <a:r>
            <a:rPr lang="es-MX" smtClean="0">
              <a:latin typeface="Arial" panose="020B0604020202020204" pitchFamily="34" charset="0"/>
              <a:ea typeface="Calibri" panose="020F0502020204030204" pitchFamily="34" charset="0"/>
              <a:cs typeface="Times New Roman" panose="02020603050405020304" pitchFamily="18" charset="0"/>
            </a:rPr>
            <a:t>En la última década, en el país, en el marco del mandato constitucional, se ha puesto en marcha el proceso de transparentación de la información.</a:t>
          </a:r>
          <a:endParaRPr lang="es-EC" dirty="0"/>
        </a:p>
      </dgm:t>
    </dgm:pt>
    <dgm:pt modelId="{D945E71E-E6B5-46E3-B05A-6A3E66069158}" type="parTrans" cxnId="{53A2B9A2-96AB-4C59-8CC8-541635CAC3B2}">
      <dgm:prSet/>
      <dgm:spPr/>
      <dgm:t>
        <a:bodyPr/>
        <a:lstStyle/>
        <a:p>
          <a:pPr algn="just"/>
          <a:endParaRPr lang="es-EC">
            <a:solidFill>
              <a:schemeClr val="accent1">
                <a:lumMod val="50000"/>
              </a:schemeClr>
            </a:solidFill>
          </a:endParaRPr>
        </a:p>
      </dgm:t>
    </dgm:pt>
    <dgm:pt modelId="{6616A7BB-3FF7-4C61-856D-9A86ABC6B110}" type="sibTrans" cxnId="{53A2B9A2-96AB-4C59-8CC8-541635CAC3B2}">
      <dgm:prSet/>
      <dgm:spPr/>
      <dgm:t>
        <a:bodyPr/>
        <a:lstStyle/>
        <a:p>
          <a:pPr algn="just"/>
          <a:endParaRPr lang="es-EC">
            <a:solidFill>
              <a:schemeClr val="accent1">
                <a:lumMod val="50000"/>
              </a:schemeClr>
            </a:solidFill>
          </a:endParaRPr>
        </a:p>
      </dgm:t>
    </dgm:pt>
    <dgm:pt modelId="{B9EA3790-E3A7-47C0-97A8-73B13B499C82}">
      <dgm:prSet phldrT="[Texto]"/>
      <dgm:spPr/>
      <dgm:t>
        <a:bodyPr/>
        <a:lstStyle/>
        <a:p>
          <a:pPr algn="just"/>
          <a:r>
            <a:rPr lang="es-MX" dirty="0" smtClean="0">
              <a:latin typeface="Arial" panose="020B0604020202020204" pitchFamily="34" charset="0"/>
              <a:ea typeface="Calibri" panose="020F0502020204030204" pitchFamily="34" charset="0"/>
              <a:cs typeface="Times New Roman" panose="02020603050405020304" pitchFamily="18" charset="0"/>
            </a:rPr>
            <a:t>Se han creado numerosos </a:t>
          </a:r>
          <a:r>
            <a:rPr lang="es-MX" dirty="0" err="1" smtClean="0">
              <a:latin typeface="Arial" panose="020B0604020202020204" pitchFamily="34" charset="0"/>
              <a:ea typeface="Calibri" panose="020F0502020204030204" pitchFamily="34" charset="0"/>
              <a:cs typeface="Times New Roman" panose="02020603050405020304" pitchFamily="18" charset="0"/>
            </a:rPr>
            <a:t>geoportales</a:t>
          </a:r>
          <a:r>
            <a:rPr lang="es-MX" dirty="0" smtClean="0">
              <a:latin typeface="Arial" panose="020B0604020202020204" pitchFamily="34" charset="0"/>
              <a:ea typeface="Calibri" panose="020F0502020204030204" pitchFamily="34" charset="0"/>
              <a:cs typeface="Times New Roman" panose="02020603050405020304" pitchFamily="18" charset="0"/>
            </a:rPr>
            <a:t> en los que se puede encontrar algunos datos. </a:t>
          </a:r>
          <a:endParaRPr lang="es-EC" dirty="0"/>
        </a:p>
      </dgm:t>
    </dgm:pt>
    <dgm:pt modelId="{605A3E47-9A17-4D46-98F3-EF05C6391D73}" type="parTrans" cxnId="{40997DCD-CEA9-4667-8655-6DC3BF138D73}">
      <dgm:prSet/>
      <dgm:spPr/>
      <dgm:t>
        <a:bodyPr/>
        <a:lstStyle/>
        <a:p>
          <a:pPr algn="just"/>
          <a:endParaRPr lang="es-EC">
            <a:solidFill>
              <a:schemeClr val="accent1">
                <a:lumMod val="50000"/>
              </a:schemeClr>
            </a:solidFill>
          </a:endParaRPr>
        </a:p>
      </dgm:t>
    </dgm:pt>
    <dgm:pt modelId="{E6C477B4-9246-4252-A30A-6D90B0464D1D}" type="sibTrans" cxnId="{40997DCD-CEA9-4667-8655-6DC3BF138D73}">
      <dgm:prSet/>
      <dgm:spPr/>
      <dgm:t>
        <a:bodyPr/>
        <a:lstStyle/>
        <a:p>
          <a:pPr algn="just"/>
          <a:endParaRPr lang="es-EC">
            <a:solidFill>
              <a:schemeClr val="accent1">
                <a:lumMod val="50000"/>
              </a:schemeClr>
            </a:solidFill>
          </a:endParaRPr>
        </a:p>
      </dgm:t>
    </dgm:pt>
    <dgm:pt modelId="{69D18A57-E3ED-405E-8E83-7B6B4691E82A}">
      <dgm:prSet phldrT="[Texto]"/>
      <dgm:spPr/>
      <dgm:t>
        <a:bodyPr/>
        <a:lstStyle/>
        <a:p>
          <a:pPr algn="just"/>
          <a:endParaRPr lang="es-EC" smtClean="0"/>
        </a:p>
        <a:p>
          <a:pPr algn="just"/>
          <a:endParaRPr lang="es-EC" smtClean="0"/>
        </a:p>
        <a:p>
          <a:pPr algn="just"/>
          <a:endParaRPr lang="es-EC" b="1" smtClean="0"/>
        </a:p>
        <a:p>
          <a:pPr algn="just"/>
          <a:r>
            <a:rPr lang="es-EC" b="1" smtClean="0"/>
            <a:t>LAGESTIÓNDE LA INFORMACIÓN GEOESPACIAL EN ECUADOR</a:t>
          </a:r>
          <a:endParaRPr lang="es-EC" b="1" dirty="0"/>
        </a:p>
      </dgm:t>
    </dgm:pt>
    <dgm:pt modelId="{B62CD3B2-C8C8-4AE8-B627-63D30B0AD5B8}" type="sibTrans" cxnId="{F7B200FD-F376-42AE-A4ED-2B5F2D256A2B}">
      <dgm:prSet/>
      <dgm:spPr/>
      <dgm:t>
        <a:bodyPr/>
        <a:lstStyle/>
        <a:p>
          <a:pPr algn="just"/>
          <a:endParaRPr lang="es-EC">
            <a:solidFill>
              <a:schemeClr val="accent1">
                <a:lumMod val="50000"/>
              </a:schemeClr>
            </a:solidFill>
          </a:endParaRPr>
        </a:p>
      </dgm:t>
    </dgm:pt>
    <dgm:pt modelId="{C4C317BE-D447-4197-A21C-9F5C1A1CA513}" type="parTrans" cxnId="{F7B200FD-F376-42AE-A4ED-2B5F2D256A2B}">
      <dgm:prSet/>
      <dgm:spPr/>
      <dgm:t>
        <a:bodyPr/>
        <a:lstStyle/>
        <a:p>
          <a:pPr algn="just"/>
          <a:endParaRPr lang="es-EC">
            <a:solidFill>
              <a:schemeClr val="accent1">
                <a:lumMod val="50000"/>
              </a:schemeClr>
            </a:solidFill>
          </a:endParaRPr>
        </a:p>
      </dgm:t>
    </dgm:pt>
    <dgm:pt modelId="{BFA27AB2-04F5-48DB-965A-95463480B5E9}">
      <dgm:prSet/>
      <dgm:spPr/>
      <dgm:t>
        <a:bodyPr/>
        <a:lstStyle/>
        <a:p>
          <a:pPr algn="just"/>
          <a:r>
            <a:rPr lang="es-MX" dirty="0" smtClean="0">
              <a:latin typeface="Arial" panose="020B0604020202020204" pitchFamily="34" charset="0"/>
              <a:ea typeface="Calibri" panose="020F0502020204030204" pitchFamily="34" charset="0"/>
              <a:cs typeface="Times New Roman" panose="02020603050405020304" pitchFamily="18" charset="0"/>
            </a:rPr>
            <a:t>El Sistema Nacional de Información (SNI), es el que compila los servicios disponibles de estos </a:t>
          </a:r>
          <a:r>
            <a:rPr lang="es-MX" dirty="0" err="1" smtClean="0">
              <a:latin typeface="Arial" panose="020B0604020202020204" pitchFamily="34" charset="0"/>
              <a:ea typeface="Calibri" panose="020F0502020204030204" pitchFamily="34" charset="0"/>
              <a:cs typeface="Times New Roman" panose="02020603050405020304" pitchFamily="18" charset="0"/>
            </a:rPr>
            <a:t>geoportales</a:t>
          </a:r>
          <a:r>
            <a:rPr lang="es-MX" dirty="0" smtClean="0">
              <a:latin typeface="Arial" panose="020B0604020202020204" pitchFamily="34" charset="0"/>
              <a:ea typeface="Calibri" panose="020F0502020204030204" pitchFamily="34" charset="0"/>
              <a:cs typeface="Times New Roman" panose="02020603050405020304" pitchFamily="18" charset="0"/>
            </a:rPr>
            <a:t>.</a:t>
          </a:r>
          <a:endParaRPr lang="es-EC" dirty="0"/>
        </a:p>
      </dgm:t>
    </dgm:pt>
    <dgm:pt modelId="{A9377DD5-4028-4C46-A822-783BCBF3E584}" type="parTrans" cxnId="{6016800F-4097-4472-8E0E-B84D37EF5D4B}">
      <dgm:prSet/>
      <dgm:spPr/>
      <dgm:t>
        <a:bodyPr/>
        <a:lstStyle/>
        <a:p>
          <a:pPr algn="just"/>
          <a:endParaRPr lang="es-EC">
            <a:solidFill>
              <a:schemeClr val="accent1">
                <a:lumMod val="50000"/>
              </a:schemeClr>
            </a:solidFill>
          </a:endParaRPr>
        </a:p>
      </dgm:t>
    </dgm:pt>
    <dgm:pt modelId="{A3CFE95F-087D-4D6E-9547-95EB51276E47}" type="sibTrans" cxnId="{6016800F-4097-4472-8E0E-B84D37EF5D4B}">
      <dgm:prSet/>
      <dgm:spPr/>
      <dgm:t>
        <a:bodyPr/>
        <a:lstStyle/>
        <a:p>
          <a:pPr algn="just"/>
          <a:endParaRPr lang="es-EC">
            <a:solidFill>
              <a:schemeClr val="accent1">
                <a:lumMod val="50000"/>
              </a:schemeClr>
            </a:solidFill>
          </a:endParaRPr>
        </a:p>
      </dgm:t>
    </dgm:pt>
    <dgm:pt modelId="{ECCC19F0-6616-444D-A199-570DE2AEB667}" type="pres">
      <dgm:prSet presAssocID="{7E3C8309-659E-4D99-B1FB-3870D766423F}" presName="vert0" presStyleCnt="0">
        <dgm:presLayoutVars>
          <dgm:dir/>
          <dgm:animOne val="branch"/>
          <dgm:animLvl val="lvl"/>
        </dgm:presLayoutVars>
      </dgm:prSet>
      <dgm:spPr/>
      <dgm:t>
        <a:bodyPr/>
        <a:lstStyle/>
        <a:p>
          <a:endParaRPr lang="es-EC"/>
        </a:p>
      </dgm:t>
    </dgm:pt>
    <dgm:pt modelId="{DDCD66E0-5619-4A90-9038-B5CDA0FE9BCB}" type="pres">
      <dgm:prSet presAssocID="{69D18A57-E3ED-405E-8E83-7B6B4691E82A}" presName="thickLine" presStyleLbl="alignNode1" presStyleIdx="0" presStyleCnt="1"/>
      <dgm:spPr/>
    </dgm:pt>
    <dgm:pt modelId="{6539A692-1EB6-4EA7-84A7-C6AFDDF6CFBB}" type="pres">
      <dgm:prSet presAssocID="{69D18A57-E3ED-405E-8E83-7B6B4691E82A}" presName="horz1" presStyleCnt="0"/>
      <dgm:spPr/>
    </dgm:pt>
    <dgm:pt modelId="{A7282EF5-3E2A-4CDF-8723-2BE7F606C466}" type="pres">
      <dgm:prSet presAssocID="{69D18A57-E3ED-405E-8E83-7B6B4691E82A}" presName="tx1" presStyleLbl="revTx" presStyleIdx="0" presStyleCnt="4"/>
      <dgm:spPr/>
      <dgm:t>
        <a:bodyPr/>
        <a:lstStyle/>
        <a:p>
          <a:endParaRPr lang="es-EC"/>
        </a:p>
      </dgm:t>
    </dgm:pt>
    <dgm:pt modelId="{12FDE6D0-F823-4672-8D84-08A190430B67}" type="pres">
      <dgm:prSet presAssocID="{69D18A57-E3ED-405E-8E83-7B6B4691E82A}" presName="vert1" presStyleCnt="0"/>
      <dgm:spPr/>
    </dgm:pt>
    <dgm:pt modelId="{D97A01BE-5DD4-44FF-BE0F-2D3541D9E61A}" type="pres">
      <dgm:prSet presAssocID="{7DA7E8F3-3177-4DA1-9F8E-2E375DC1E7CD}" presName="vertSpace2a" presStyleCnt="0"/>
      <dgm:spPr/>
    </dgm:pt>
    <dgm:pt modelId="{62A7F6BC-D815-4A58-88B8-D4316B5C6990}" type="pres">
      <dgm:prSet presAssocID="{7DA7E8F3-3177-4DA1-9F8E-2E375DC1E7CD}" presName="horz2" presStyleCnt="0"/>
      <dgm:spPr/>
    </dgm:pt>
    <dgm:pt modelId="{F60ACA3D-2334-4913-AF91-1D4803345768}" type="pres">
      <dgm:prSet presAssocID="{7DA7E8F3-3177-4DA1-9F8E-2E375DC1E7CD}" presName="horzSpace2" presStyleCnt="0"/>
      <dgm:spPr/>
    </dgm:pt>
    <dgm:pt modelId="{875BE38D-C226-43CA-8CAE-AF91977F8696}" type="pres">
      <dgm:prSet presAssocID="{7DA7E8F3-3177-4DA1-9F8E-2E375DC1E7CD}" presName="tx2" presStyleLbl="revTx" presStyleIdx="1" presStyleCnt="4"/>
      <dgm:spPr/>
      <dgm:t>
        <a:bodyPr/>
        <a:lstStyle/>
        <a:p>
          <a:endParaRPr lang="es-EC"/>
        </a:p>
      </dgm:t>
    </dgm:pt>
    <dgm:pt modelId="{9BF05798-67C7-4D2B-80DB-48CB4F3D8ABA}" type="pres">
      <dgm:prSet presAssocID="{7DA7E8F3-3177-4DA1-9F8E-2E375DC1E7CD}" presName="vert2" presStyleCnt="0"/>
      <dgm:spPr/>
    </dgm:pt>
    <dgm:pt modelId="{BA310A37-C47D-4685-8C46-A441387A1984}" type="pres">
      <dgm:prSet presAssocID="{7DA7E8F3-3177-4DA1-9F8E-2E375DC1E7CD}" presName="thinLine2b" presStyleLbl="callout" presStyleIdx="0" presStyleCnt="3"/>
      <dgm:spPr/>
    </dgm:pt>
    <dgm:pt modelId="{B0949245-A8D3-47BB-AA59-21A38ED7D88A}" type="pres">
      <dgm:prSet presAssocID="{7DA7E8F3-3177-4DA1-9F8E-2E375DC1E7CD}" presName="vertSpace2b" presStyleCnt="0"/>
      <dgm:spPr/>
    </dgm:pt>
    <dgm:pt modelId="{346E341A-EB78-4B98-8535-4EF15839935C}" type="pres">
      <dgm:prSet presAssocID="{B9EA3790-E3A7-47C0-97A8-73B13B499C82}" presName="horz2" presStyleCnt="0"/>
      <dgm:spPr/>
    </dgm:pt>
    <dgm:pt modelId="{D7F70C0C-022B-41FF-A686-FEFBB0DD8537}" type="pres">
      <dgm:prSet presAssocID="{B9EA3790-E3A7-47C0-97A8-73B13B499C82}" presName="horzSpace2" presStyleCnt="0"/>
      <dgm:spPr/>
    </dgm:pt>
    <dgm:pt modelId="{123FC2D5-EEAE-486C-ADC9-5DFABFDF386C}" type="pres">
      <dgm:prSet presAssocID="{B9EA3790-E3A7-47C0-97A8-73B13B499C82}" presName="tx2" presStyleLbl="revTx" presStyleIdx="2" presStyleCnt="4"/>
      <dgm:spPr/>
      <dgm:t>
        <a:bodyPr/>
        <a:lstStyle/>
        <a:p>
          <a:endParaRPr lang="es-EC"/>
        </a:p>
      </dgm:t>
    </dgm:pt>
    <dgm:pt modelId="{1944D06C-E628-49E6-BEDB-29566649E2EB}" type="pres">
      <dgm:prSet presAssocID="{B9EA3790-E3A7-47C0-97A8-73B13B499C82}" presName="vert2" presStyleCnt="0"/>
      <dgm:spPr/>
    </dgm:pt>
    <dgm:pt modelId="{567F652C-FFE0-42B6-BDE5-A1DED9820614}" type="pres">
      <dgm:prSet presAssocID="{B9EA3790-E3A7-47C0-97A8-73B13B499C82}" presName="thinLine2b" presStyleLbl="callout" presStyleIdx="1" presStyleCnt="3"/>
      <dgm:spPr/>
    </dgm:pt>
    <dgm:pt modelId="{815D8111-3D0D-4C3F-A629-A38BF9DEE6CE}" type="pres">
      <dgm:prSet presAssocID="{B9EA3790-E3A7-47C0-97A8-73B13B499C82}" presName="vertSpace2b" presStyleCnt="0"/>
      <dgm:spPr/>
    </dgm:pt>
    <dgm:pt modelId="{4EE86BD0-646E-4621-A250-71C9AC866FC5}" type="pres">
      <dgm:prSet presAssocID="{BFA27AB2-04F5-48DB-965A-95463480B5E9}" presName="horz2" presStyleCnt="0"/>
      <dgm:spPr/>
    </dgm:pt>
    <dgm:pt modelId="{EC1F2ED1-0634-4F45-8846-42D5EBCF17B0}" type="pres">
      <dgm:prSet presAssocID="{BFA27AB2-04F5-48DB-965A-95463480B5E9}" presName="horzSpace2" presStyleCnt="0"/>
      <dgm:spPr/>
    </dgm:pt>
    <dgm:pt modelId="{462D102D-302C-4AEC-8B73-32F43E9FDE8E}" type="pres">
      <dgm:prSet presAssocID="{BFA27AB2-04F5-48DB-965A-95463480B5E9}" presName="tx2" presStyleLbl="revTx" presStyleIdx="3" presStyleCnt="4"/>
      <dgm:spPr/>
      <dgm:t>
        <a:bodyPr/>
        <a:lstStyle/>
        <a:p>
          <a:endParaRPr lang="es-EC"/>
        </a:p>
      </dgm:t>
    </dgm:pt>
    <dgm:pt modelId="{BF7213B7-5A07-41B3-8346-A4FD1F152F67}" type="pres">
      <dgm:prSet presAssocID="{BFA27AB2-04F5-48DB-965A-95463480B5E9}" presName="vert2" presStyleCnt="0"/>
      <dgm:spPr/>
    </dgm:pt>
    <dgm:pt modelId="{16A2F0FA-84F4-4E08-B2B3-A8D5E0ECF483}" type="pres">
      <dgm:prSet presAssocID="{BFA27AB2-04F5-48DB-965A-95463480B5E9}" presName="thinLine2b" presStyleLbl="callout" presStyleIdx="2" presStyleCnt="3"/>
      <dgm:spPr/>
    </dgm:pt>
    <dgm:pt modelId="{93B1D71C-15A9-4392-B3BA-2CB52EBFEEB0}" type="pres">
      <dgm:prSet presAssocID="{BFA27AB2-04F5-48DB-965A-95463480B5E9}" presName="vertSpace2b" presStyleCnt="0"/>
      <dgm:spPr/>
    </dgm:pt>
  </dgm:ptLst>
  <dgm:cxnLst>
    <dgm:cxn modelId="{40997DCD-CEA9-4667-8655-6DC3BF138D73}" srcId="{69D18A57-E3ED-405E-8E83-7B6B4691E82A}" destId="{B9EA3790-E3A7-47C0-97A8-73B13B499C82}" srcOrd="1" destOrd="0" parTransId="{605A3E47-9A17-4D46-98F3-EF05C6391D73}" sibTransId="{E6C477B4-9246-4252-A30A-6D90B0464D1D}"/>
    <dgm:cxn modelId="{9F6E8B5A-2623-4456-A226-089E88684C13}" type="presOf" srcId="{69D18A57-E3ED-405E-8E83-7B6B4691E82A}" destId="{A7282EF5-3E2A-4CDF-8723-2BE7F606C466}" srcOrd="0" destOrd="0" presId="urn:microsoft.com/office/officeart/2008/layout/LinedList"/>
    <dgm:cxn modelId="{1FBEF930-C077-4E3E-9B5E-424E6CD1A846}" type="presOf" srcId="{BFA27AB2-04F5-48DB-965A-95463480B5E9}" destId="{462D102D-302C-4AEC-8B73-32F43E9FDE8E}" srcOrd="0" destOrd="0" presId="urn:microsoft.com/office/officeart/2008/layout/LinedList"/>
    <dgm:cxn modelId="{F7B200FD-F376-42AE-A4ED-2B5F2D256A2B}" srcId="{7E3C8309-659E-4D99-B1FB-3870D766423F}" destId="{69D18A57-E3ED-405E-8E83-7B6B4691E82A}" srcOrd="0" destOrd="0" parTransId="{C4C317BE-D447-4197-A21C-9F5C1A1CA513}" sibTransId="{B62CD3B2-C8C8-4AE8-B627-63D30B0AD5B8}"/>
    <dgm:cxn modelId="{C41F5FC5-CBF2-42A6-B719-8CC18D8F9306}" type="presOf" srcId="{7E3C8309-659E-4D99-B1FB-3870D766423F}" destId="{ECCC19F0-6616-444D-A199-570DE2AEB667}" srcOrd="0" destOrd="0" presId="urn:microsoft.com/office/officeart/2008/layout/LinedList"/>
    <dgm:cxn modelId="{6016800F-4097-4472-8E0E-B84D37EF5D4B}" srcId="{69D18A57-E3ED-405E-8E83-7B6B4691E82A}" destId="{BFA27AB2-04F5-48DB-965A-95463480B5E9}" srcOrd="2" destOrd="0" parTransId="{A9377DD5-4028-4C46-A822-783BCBF3E584}" sibTransId="{A3CFE95F-087D-4D6E-9547-95EB51276E47}"/>
    <dgm:cxn modelId="{4EB0164E-BC15-4CAE-AFAA-12EE5A8E69ED}" type="presOf" srcId="{7DA7E8F3-3177-4DA1-9F8E-2E375DC1E7CD}" destId="{875BE38D-C226-43CA-8CAE-AF91977F8696}" srcOrd="0" destOrd="0" presId="urn:microsoft.com/office/officeart/2008/layout/LinedList"/>
    <dgm:cxn modelId="{53A2B9A2-96AB-4C59-8CC8-541635CAC3B2}" srcId="{69D18A57-E3ED-405E-8E83-7B6B4691E82A}" destId="{7DA7E8F3-3177-4DA1-9F8E-2E375DC1E7CD}" srcOrd="0" destOrd="0" parTransId="{D945E71E-E6B5-46E3-B05A-6A3E66069158}" sibTransId="{6616A7BB-3FF7-4C61-856D-9A86ABC6B110}"/>
    <dgm:cxn modelId="{1CDBBDC0-77EA-462F-AFE8-476B7BAF1E8C}" type="presOf" srcId="{B9EA3790-E3A7-47C0-97A8-73B13B499C82}" destId="{123FC2D5-EEAE-486C-ADC9-5DFABFDF386C}" srcOrd="0" destOrd="0" presId="urn:microsoft.com/office/officeart/2008/layout/LinedList"/>
    <dgm:cxn modelId="{2C74286F-612F-4742-8B5C-46976B9AB530}" type="presParOf" srcId="{ECCC19F0-6616-444D-A199-570DE2AEB667}" destId="{DDCD66E0-5619-4A90-9038-B5CDA0FE9BCB}" srcOrd="0" destOrd="0" presId="urn:microsoft.com/office/officeart/2008/layout/LinedList"/>
    <dgm:cxn modelId="{6AABA2D2-B0B4-4E50-B4B0-68A85AF307A8}" type="presParOf" srcId="{ECCC19F0-6616-444D-A199-570DE2AEB667}" destId="{6539A692-1EB6-4EA7-84A7-C6AFDDF6CFBB}" srcOrd="1" destOrd="0" presId="urn:microsoft.com/office/officeart/2008/layout/LinedList"/>
    <dgm:cxn modelId="{544939C6-C970-42F7-B0A3-83D9E5BEFA29}" type="presParOf" srcId="{6539A692-1EB6-4EA7-84A7-C6AFDDF6CFBB}" destId="{A7282EF5-3E2A-4CDF-8723-2BE7F606C466}" srcOrd="0" destOrd="0" presId="urn:microsoft.com/office/officeart/2008/layout/LinedList"/>
    <dgm:cxn modelId="{60EF1765-5F9F-43AD-8A47-1C1297D969B4}" type="presParOf" srcId="{6539A692-1EB6-4EA7-84A7-C6AFDDF6CFBB}" destId="{12FDE6D0-F823-4672-8D84-08A190430B67}" srcOrd="1" destOrd="0" presId="urn:microsoft.com/office/officeart/2008/layout/LinedList"/>
    <dgm:cxn modelId="{619EF8E9-DDE9-4E08-99E1-0FCE59DF2013}" type="presParOf" srcId="{12FDE6D0-F823-4672-8D84-08A190430B67}" destId="{D97A01BE-5DD4-44FF-BE0F-2D3541D9E61A}" srcOrd="0" destOrd="0" presId="urn:microsoft.com/office/officeart/2008/layout/LinedList"/>
    <dgm:cxn modelId="{998481A9-B629-44EF-A786-E29B50F1FCEF}" type="presParOf" srcId="{12FDE6D0-F823-4672-8D84-08A190430B67}" destId="{62A7F6BC-D815-4A58-88B8-D4316B5C6990}" srcOrd="1" destOrd="0" presId="urn:microsoft.com/office/officeart/2008/layout/LinedList"/>
    <dgm:cxn modelId="{7F426FF1-6128-47A2-9164-CD269AA2CF39}" type="presParOf" srcId="{62A7F6BC-D815-4A58-88B8-D4316B5C6990}" destId="{F60ACA3D-2334-4913-AF91-1D4803345768}" srcOrd="0" destOrd="0" presId="urn:microsoft.com/office/officeart/2008/layout/LinedList"/>
    <dgm:cxn modelId="{14ABDFE3-B8A0-4327-B710-36AA7067946F}" type="presParOf" srcId="{62A7F6BC-D815-4A58-88B8-D4316B5C6990}" destId="{875BE38D-C226-43CA-8CAE-AF91977F8696}" srcOrd="1" destOrd="0" presId="urn:microsoft.com/office/officeart/2008/layout/LinedList"/>
    <dgm:cxn modelId="{38F448E4-7EF8-442E-AEEC-4F81F98FCFD9}" type="presParOf" srcId="{62A7F6BC-D815-4A58-88B8-D4316B5C6990}" destId="{9BF05798-67C7-4D2B-80DB-48CB4F3D8ABA}" srcOrd="2" destOrd="0" presId="urn:microsoft.com/office/officeart/2008/layout/LinedList"/>
    <dgm:cxn modelId="{3D6A0A0C-844C-451C-A0B1-F172C976F215}" type="presParOf" srcId="{12FDE6D0-F823-4672-8D84-08A190430B67}" destId="{BA310A37-C47D-4685-8C46-A441387A1984}" srcOrd="2" destOrd="0" presId="urn:microsoft.com/office/officeart/2008/layout/LinedList"/>
    <dgm:cxn modelId="{A083E145-D181-4EA1-AF1C-B7B1D6D2054D}" type="presParOf" srcId="{12FDE6D0-F823-4672-8D84-08A190430B67}" destId="{B0949245-A8D3-47BB-AA59-21A38ED7D88A}" srcOrd="3" destOrd="0" presId="urn:microsoft.com/office/officeart/2008/layout/LinedList"/>
    <dgm:cxn modelId="{674B7940-D90D-4E4E-8D9E-DD8A7A75EE60}" type="presParOf" srcId="{12FDE6D0-F823-4672-8D84-08A190430B67}" destId="{346E341A-EB78-4B98-8535-4EF15839935C}" srcOrd="4" destOrd="0" presId="urn:microsoft.com/office/officeart/2008/layout/LinedList"/>
    <dgm:cxn modelId="{4AE3530C-2F10-4CCC-93A4-58D5D2A5104F}" type="presParOf" srcId="{346E341A-EB78-4B98-8535-4EF15839935C}" destId="{D7F70C0C-022B-41FF-A686-FEFBB0DD8537}" srcOrd="0" destOrd="0" presId="urn:microsoft.com/office/officeart/2008/layout/LinedList"/>
    <dgm:cxn modelId="{F5017401-632A-43F1-8D89-0FD6BFE416F0}" type="presParOf" srcId="{346E341A-EB78-4B98-8535-4EF15839935C}" destId="{123FC2D5-EEAE-486C-ADC9-5DFABFDF386C}" srcOrd="1" destOrd="0" presId="urn:microsoft.com/office/officeart/2008/layout/LinedList"/>
    <dgm:cxn modelId="{1D78952F-9DFE-45A0-B31D-8535949D9526}" type="presParOf" srcId="{346E341A-EB78-4B98-8535-4EF15839935C}" destId="{1944D06C-E628-49E6-BEDB-29566649E2EB}" srcOrd="2" destOrd="0" presId="urn:microsoft.com/office/officeart/2008/layout/LinedList"/>
    <dgm:cxn modelId="{60246E63-75AD-4408-B6DF-6AB389D05587}" type="presParOf" srcId="{12FDE6D0-F823-4672-8D84-08A190430B67}" destId="{567F652C-FFE0-42B6-BDE5-A1DED9820614}" srcOrd="5" destOrd="0" presId="urn:microsoft.com/office/officeart/2008/layout/LinedList"/>
    <dgm:cxn modelId="{2CF35CD7-6022-46D4-AB8D-D8F776292E3B}" type="presParOf" srcId="{12FDE6D0-F823-4672-8D84-08A190430B67}" destId="{815D8111-3D0D-4C3F-A629-A38BF9DEE6CE}" srcOrd="6" destOrd="0" presId="urn:microsoft.com/office/officeart/2008/layout/LinedList"/>
    <dgm:cxn modelId="{A13A2FDA-E8E0-4E44-B920-35BF4053B73E}" type="presParOf" srcId="{12FDE6D0-F823-4672-8D84-08A190430B67}" destId="{4EE86BD0-646E-4621-A250-71C9AC866FC5}" srcOrd="7" destOrd="0" presId="urn:microsoft.com/office/officeart/2008/layout/LinedList"/>
    <dgm:cxn modelId="{83314F1F-D8DF-4D6F-9F2A-500F91CAA0AF}" type="presParOf" srcId="{4EE86BD0-646E-4621-A250-71C9AC866FC5}" destId="{EC1F2ED1-0634-4F45-8846-42D5EBCF17B0}" srcOrd="0" destOrd="0" presId="urn:microsoft.com/office/officeart/2008/layout/LinedList"/>
    <dgm:cxn modelId="{353F4373-7E0F-451B-A9FE-22DDC034D5B7}" type="presParOf" srcId="{4EE86BD0-646E-4621-A250-71C9AC866FC5}" destId="{462D102D-302C-4AEC-8B73-32F43E9FDE8E}" srcOrd="1" destOrd="0" presId="urn:microsoft.com/office/officeart/2008/layout/LinedList"/>
    <dgm:cxn modelId="{4322C2E5-5100-44C6-934F-009EB710F385}" type="presParOf" srcId="{4EE86BD0-646E-4621-A250-71C9AC866FC5}" destId="{BF7213B7-5A07-41B3-8346-A4FD1F152F67}" srcOrd="2" destOrd="0" presId="urn:microsoft.com/office/officeart/2008/layout/LinedList"/>
    <dgm:cxn modelId="{FE4417C0-F366-4B98-A3C6-35A8954F6C54}" type="presParOf" srcId="{12FDE6D0-F823-4672-8D84-08A190430B67}" destId="{16A2F0FA-84F4-4E08-B2B3-A8D5E0ECF483}" srcOrd="8" destOrd="0" presId="urn:microsoft.com/office/officeart/2008/layout/LinedList"/>
    <dgm:cxn modelId="{8F251967-0FBA-4E18-9D60-2910FD34CF55}" type="presParOf" srcId="{12FDE6D0-F823-4672-8D84-08A190430B67}" destId="{93B1D71C-15A9-4392-B3BA-2CB52EBFEEB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AA0E1-454A-451C-93A2-64CB36BDA572}" type="doc">
      <dgm:prSet loTypeId="urn:microsoft.com/office/officeart/2008/layout/CircleAccentTimeline" loCatId="process" qsTypeId="urn:microsoft.com/office/officeart/2005/8/quickstyle/simple4" qsCatId="simple" csTypeId="urn:microsoft.com/office/officeart/2005/8/colors/colorful5" csCatId="colorful" phldr="1"/>
      <dgm:spPr/>
      <dgm:t>
        <a:bodyPr/>
        <a:lstStyle/>
        <a:p>
          <a:endParaRPr lang="es-EC"/>
        </a:p>
      </dgm:t>
    </dgm:pt>
    <dgm:pt modelId="{7890B3F5-DF7C-4C29-8385-3DACF3DDF666}">
      <dgm:prSet phldrT="[Texto]"/>
      <dgm:spPr/>
      <dgm:t>
        <a:bodyPr/>
        <a:lstStyle/>
        <a:p>
          <a:r>
            <a:rPr lang="es-EC" b="1" dirty="0" smtClean="0"/>
            <a:t>Experimentación a distancia</a:t>
          </a:r>
          <a:endParaRPr lang="es-EC" b="1" dirty="0"/>
        </a:p>
      </dgm:t>
    </dgm:pt>
    <dgm:pt modelId="{376A921E-AB85-4769-9AD4-037F3B2F75F5}" type="parTrans" cxnId="{6BB137FF-3545-40F8-A17E-C221A365582D}">
      <dgm:prSet/>
      <dgm:spPr/>
      <dgm:t>
        <a:bodyPr/>
        <a:lstStyle/>
        <a:p>
          <a:endParaRPr lang="es-EC"/>
        </a:p>
      </dgm:t>
    </dgm:pt>
    <dgm:pt modelId="{E97E3D6D-C3F9-4F3E-AA8E-D9A221F9C951}" type="sibTrans" cxnId="{6BB137FF-3545-40F8-A17E-C221A365582D}">
      <dgm:prSet/>
      <dgm:spPr/>
      <dgm:t>
        <a:bodyPr/>
        <a:lstStyle/>
        <a:p>
          <a:endParaRPr lang="es-EC"/>
        </a:p>
      </dgm:t>
    </dgm:pt>
    <dgm:pt modelId="{659A53B1-E8C3-4AF7-8958-CF480829ED79}">
      <dgm:prSet phldrT="[Texto]" custT="1"/>
      <dgm:spPr/>
      <dgm:t>
        <a:bodyPr/>
        <a:lstStyle/>
        <a:p>
          <a:r>
            <a:rPr lang="es-EC" sz="1600" dirty="0" smtClean="0"/>
            <a:t>Espacio electrónico colaborativo</a:t>
          </a:r>
          <a:endParaRPr lang="es-EC" sz="1600" dirty="0"/>
        </a:p>
      </dgm:t>
    </dgm:pt>
    <dgm:pt modelId="{14201FCD-919B-43B4-848B-75518213150E}" type="parTrans" cxnId="{0F7FC01E-90A8-4AE9-A4E8-C71EEE4B6C1D}">
      <dgm:prSet/>
      <dgm:spPr/>
      <dgm:t>
        <a:bodyPr/>
        <a:lstStyle/>
        <a:p>
          <a:endParaRPr lang="es-EC"/>
        </a:p>
      </dgm:t>
    </dgm:pt>
    <dgm:pt modelId="{F5CBA844-DDC4-4843-9F7D-A1827917D1C7}" type="sibTrans" cxnId="{0F7FC01E-90A8-4AE9-A4E8-C71EEE4B6C1D}">
      <dgm:prSet/>
      <dgm:spPr/>
      <dgm:t>
        <a:bodyPr/>
        <a:lstStyle/>
        <a:p>
          <a:endParaRPr lang="es-EC"/>
        </a:p>
      </dgm:t>
    </dgm:pt>
    <dgm:pt modelId="{3FF0A250-C208-4750-AFCF-BAA8E1D4B2FB}">
      <dgm:prSet phldrT="[Texto]" custT="1"/>
      <dgm:spPr/>
      <dgm:t>
        <a:bodyPr/>
        <a:lstStyle/>
        <a:p>
          <a:r>
            <a:rPr lang="es-EC" sz="1600" dirty="0" smtClean="0"/>
            <a:t>Facilita la experimentación y aplicación práctica de conocimientos</a:t>
          </a:r>
          <a:endParaRPr lang="es-EC" sz="1600" dirty="0"/>
        </a:p>
      </dgm:t>
    </dgm:pt>
    <dgm:pt modelId="{17C346EE-A82D-4731-AAD9-763B4A640346}" type="parTrans" cxnId="{5A421A5D-862A-4887-AE9A-C00E2DABAE04}">
      <dgm:prSet/>
      <dgm:spPr/>
      <dgm:t>
        <a:bodyPr/>
        <a:lstStyle/>
        <a:p>
          <a:endParaRPr lang="es-EC"/>
        </a:p>
      </dgm:t>
    </dgm:pt>
    <dgm:pt modelId="{F921D1F6-ACF0-4D7F-A022-CD19A424BB75}" type="sibTrans" cxnId="{5A421A5D-862A-4887-AE9A-C00E2DABAE04}">
      <dgm:prSet/>
      <dgm:spPr/>
      <dgm:t>
        <a:bodyPr/>
        <a:lstStyle/>
        <a:p>
          <a:endParaRPr lang="es-EC"/>
        </a:p>
      </dgm:t>
    </dgm:pt>
    <dgm:pt modelId="{C89ADB45-04D0-4394-945B-F9CFF1983C53}">
      <dgm:prSet phldrT="[Texto]"/>
      <dgm:spPr/>
      <dgm:t>
        <a:bodyPr/>
        <a:lstStyle/>
        <a:p>
          <a:r>
            <a:rPr lang="es-EC" b="1" dirty="0" smtClean="0"/>
            <a:t>Observar, experimentar y comprender</a:t>
          </a:r>
          <a:endParaRPr lang="es-EC" b="1" dirty="0"/>
        </a:p>
      </dgm:t>
    </dgm:pt>
    <dgm:pt modelId="{BCCE517E-4B08-4D5A-BD43-0CE16DCAC1DF}" type="parTrans" cxnId="{D08AC948-CE12-49A7-BAD4-80BB3EEBB050}">
      <dgm:prSet/>
      <dgm:spPr/>
      <dgm:t>
        <a:bodyPr/>
        <a:lstStyle/>
        <a:p>
          <a:endParaRPr lang="es-EC"/>
        </a:p>
      </dgm:t>
    </dgm:pt>
    <dgm:pt modelId="{D5310A7F-D3D8-4F58-95CC-CE38A3087A70}" type="sibTrans" cxnId="{D08AC948-CE12-49A7-BAD4-80BB3EEBB050}">
      <dgm:prSet/>
      <dgm:spPr/>
      <dgm:t>
        <a:bodyPr/>
        <a:lstStyle/>
        <a:p>
          <a:endParaRPr lang="es-EC"/>
        </a:p>
      </dgm:t>
    </dgm:pt>
    <dgm:pt modelId="{CA6B0F5F-31F9-4B4B-915F-7250AD7BEF6C}">
      <dgm:prSet phldrT="[Texto]" custT="1"/>
      <dgm:spPr/>
      <dgm:t>
        <a:bodyPr/>
        <a:lstStyle/>
        <a:p>
          <a:r>
            <a:rPr lang="es-EC" sz="1600" dirty="0" smtClean="0"/>
            <a:t>Comprensión de propuestas metodológicas mediante las </a:t>
          </a:r>
          <a:r>
            <a:rPr lang="es-EC" sz="1600" dirty="0" err="1" smtClean="0"/>
            <a:t>TICs</a:t>
          </a:r>
          <a:endParaRPr lang="es-EC" sz="1600" dirty="0"/>
        </a:p>
      </dgm:t>
    </dgm:pt>
    <dgm:pt modelId="{B7DF4698-21EB-43AF-853A-91E69A5AC21F}" type="parTrans" cxnId="{B203C1D3-27F0-4501-BB15-5BB800F0708F}">
      <dgm:prSet/>
      <dgm:spPr/>
      <dgm:t>
        <a:bodyPr/>
        <a:lstStyle/>
        <a:p>
          <a:endParaRPr lang="es-EC"/>
        </a:p>
      </dgm:t>
    </dgm:pt>
    <dgm:pt modelId="{5B342235-4447-40AC-BC96-C73402107881}" type="sibTrans" cxnId="{B203C1D3-27F0-4501-BB15-5BB800F0708F}">
      <dgm:prSet/>
      <dgm:spPr/>
      <dgm:t>
        <a:bodyPr/>
        <a:lstStyle/>
        <a:p>
          <a:endParaRPr lang="es-EC"/>
        </a:p>
      </dgm:t>
    </dgm:pt>
    <dgm:pt modelId="{462867D1-9D7E-4DDF-8345-7679F045C287}">
      <dgm:prSet phldrT="[Texto]" custT="1"/>
      <dgm:spPr/>
      <dgm:t>
        <a:bodyPr/>
        <a:lstStyle/>
        <a:p>
          <a:r>
            <a:rPr lang="es-EC" sz="1600" dirty="0" smtClean="0"/>
            <a:t>Comprender el comportamiento del sistema territorial y urbano</a:t>
          </a:r>
          <a:endParaRPr lang="es-EC" sz="1600" dirty="0"/>
        </a:p>
      </dgm:t>
    </dgm:pt>
    <dgm:pt modelId="{7939A04E-D5B9-4D84-BC82-A5ED242DF6FC}" type="parTrans" cxnId="{A6DBC461-7DFB-4F47-9D03-EF753566A6C0}">
      <dgm:prSet/>
      <dgm:spPr/>
      <dgm:t>
        <a:bodyPr/>
        <a:lstStyle/>
        <a:p>
          <a:endParaRPr lang="es-EC"/>
        </a:p>
      </dgm:t>
    </dgm:pt>
    <dgm:pt modelId="{D434A0A4-A9EF-4521-8CBE-7509B369DA4D}" type="sibTrans" cxnId="{A6DBC461-7DFB-4F47-9D03-EF753566A6C0}">
      <dgm:prSet/>
      <dgm:spPr/>
      <dgm:t>
        <a:bodyPr/>
        <a:lstStyle/>
        <a:p>
          <a:endParaRPr lang="es-EC"/>
        </a:p>
      </dgm:t>
    </dgm:pt>
    <dgm:pt modelId="{E9F8A1E5-187D-4A69-9570-1A360838E092}">
      <dgm:prSet phldrT="[Texto]"/>
      <dgm:spPr/>
      <dgm:t>
        <a:bodyPr/>
        <a:lstStyle/>
        <a:p>
          <a:r>
            <a:rPr lang="es-EC" b="1" dirty="0" smtClean="0"/>
            <a:t>Comprensión de la ciudad y el territorio</a:t>
          </a:r>
          <a:endParaRPr lang="es-EC" b="1" dirty="0"/>
        </a:p>
      </dgm:t>
    </dgm:pt>
    <dgm:pt modelId="{29E78207-D5DE-426B-96FA-3A7FB8E5D7F1}" type="parTrans" cxnId="{E8D0C414-874A-41E7-885B-E5C9F209299D}">
      <dgm:prSet/>
      <dgm:spPr/>
      <dgm:t>
        <a:bodyPr/>
        <a:lstStyle/>
        <a:p>
          <a:endParaRPr lang="es-EC"/>
        </a:p>
      </dgm:t>
    </dgm:pt>
    <dgm:pt modelId="{DE003B36-2670-485F-B186-54703CA2A238}" type="sibTrans" cxnId="{E8D0C414-874A-41E7-885B-E5C9F209299D}">
      <dgm:prSet/>
      <dgm:spPr/>
      <dgm:t>
        <a:bodyPr/>
        <a:lstStyle/>
        <a:p>
          <a:endParaRPr lang="es-EC"/>
        </a:p>
      </dgm:t>
    </dgm:pt>
    <dgm:pt modelId="{59F597E5-DB6B-428E-A725-E521B3E7457A}" type="pres">
      <dgm:prSet presAssocID="{D50AA0E1-454A-451C-93A2-64CB36BDA572}" presName="Name0" presStyleCnt="0">
        <dgm:presLayoutVars>
          <dgm:dir/>
        </dgm:presLayoutVars>
      </dgm:prSet>
      <dgm:spPr/>
      <dgm:t>
        <a:bodyPr/>
        <a:lstStyle/>
        <a:p>
          <a:endParaRPr lang="es-EC"/>
        </a:p>
      </dgm:t>
    </dgm:pt>
    <dgm:pt modelId="{86F8D55F-C449-4136-B32B-93BAC8E948C7}" type="pres">
      <dgm:prSet presAssocID="{7890B3F5-DF7C-4C29-8385-3DACF3DDF666}" presName="parComposite" presStyleCnt="0"/>
      <dgm:spPr/>
    </dgm:pt>
    <dgm:pt modelId="{E4777204-A66B-493F-8AAC-79B64AEC0754}" type="pres">
      <dgm:prSet presAssocID="{7890B3F5-DF7C-4C29-8385-3DACF3DDF666}" presName="parBigCircle" presStyleLbl="node0" presStyleIdx="0" presStyleCnt="3"/>
      <dgm:spPr/>
    </dgm:pt>
    <dgm:pt modelId="{CAF147A9-256A-427C-9E9E-87FC995EFC38}" type="pres">
      <dgm:prSet presAssocID="{7890B3F5-DF7C-4C29-8385-3DACF3DDF666}" presName="parTx" presStyleLbl="revTx" presStyleIdx="0" presStyleCnt="11"/>
      <dgm:spPr/>
      <dgm:t>
        <a:bodyPr/>
        <a:lstStyle/>
        <a:p>
          <a:endParaRPr lang="es-EC"/>
        </a:p>
      </dgm:t>
    </dgm:pt>
    <dgm:pt modelId="{635A66A2-31D6-4A7D-9975-47D2C35D247C}" type="pres">
      <dgm:prSet presAssocID="{7890B3F5-DF7C-4C29-8385-3DACF3DDF666}" presName="bSpace" presStyleCnt="0"/>
      <dgm:spPr/>
    </dgm:pt>
    <dgm:pt modelId="{5AACA3C1-27EC-4863-A6F3-637B28A6D886}" type="pres">
      <dgm:prSet presAssocID="{7890B3F5-DF7C-4C29-8385-3DACF3DDF666}" presName="parBackupNorm" presStyleCnt="0"/>
      <dgm:spPr/>
    </dgm:pt>
    <dgm:pt modelId="{D7013985-54D9-4407-93AE-93EB9DC6913D}" type="pres">
      <dgm:prSet presAssocID="{E97E3D6D-C3F9-4F3E-AA8E-D9A221F9C951}" presName="parSpace" presStyleCnt="0"/>
      <dgm:spPr/>
    </dgm:pt>
    <dgm:pt modelId="{279BCF3E-C5BC-4497-84E3-7E058D92338D}" type="pres">
      <dgm:prSet presAssocID="{659A53B1-E8C3-4AF7-8958-CF480829ED79}" presName="desBackupLeftNorm" presStyleCnt="0"/>
      <dgm:spPr/>
    </dgm:pt>
    <dgm:pt modelId="{A966BC97-5BCC-491F-9DD2-EFCD201F20B4}" type="pres">
      <dgm:prSet presAssocID="{659A53B1-E8C3-4AF7-8958-CF480829ED79}" presName="desComposite" presStyleCnt="0"/>
      <dgm:spPr/>
    </dgm:pt>
    <dgm:pt modelId="{64F15122-8327-4395-8C7E-74DC0B83FCF8}" type="pres">
      <dgm:prSet presAssocID="{659A53B1-E8C3-4AF7-8958-CF480829ED79}" presName="desCircle" presStyleLbl="node1" presStyleIdx="0" presStyleCnt="4"/>
      <dgm:spPr/>
    </dgm:pt>
    <dgm:pt modelId="{B485CED4-8CE0-4856-B509-CBAB04730A00}" type="pres">
      <dgm:prSet presAssocID="{659A53B1-E8C3-4AF7-8958-CF480829ED79}" presName="chTx" presStyleLbl="revTx" presStyleIdx="1" presStyleCnt="11"/>
      <dgm:spPr/>
      <dgm:t>
        <a:bodyPr/>
        <a:lstStyle/>
        <a:p>
          <a:endParaRPr lang="es-EC"/>
        </a:p>
      </dgm:t>
    </dgm:pt>
    <dgm:pt modelId="{540C344C-C534-4AF4-9953-0355F02D1818}" type="pres">
      <dgm:prSet presAssocID="{659A53B1-E8C3-4AF7-8958-CF480829ED79}" presName="desTx" presStyleLbl="revTx" presStyleIdx="2" presStyleCnt="11">
        <dgm:presLayoutVars>
          <dgm:bulletEnabled val="1"/>
        </dgm:presLayoutVars>
      </dgm:prSet>
      <dgm:spPr/>
    </dgm:pt>
    <dgm:pt modelId="{56242867-A9AE-4C3F-8E25-B1FEEE476D5E}" type="pres">
      <dgm:prSet presAssocID="{659A53B1-E8C3-4AF7-8958-CF480829ED79}" presName="desBackupRightNorm" presStyleCnt="0"/>
      <dgm:spPr/>
    </dgm:pt>
    <dgm:pt modelId="{B4B921AE-BEE8-469A-92EC-2AC43469731D}" type="pres">
      <dgm:prSet presAssocID="{F5CBA844-DDC4-4843-9F7D-A1827917D1C7}" presName="desSpace" presStyleCnt="0"/>
      <dgm:spPr/>
    </dgm:pt>
    <dgm:pt modelId="{97A244D3-9B56-4BE8-9FCA-A9227474AEA4}" type="pres">
      <dgm:prSet presAssocID="{3FF0A250-C208-4750-AFCF-BAA8E1D4B2FB}" presName="desBackupLeftNorm" presStyleCnt="0"/>
      <dgm:spPr/>
    </dgm:pt>
    <dgm:pt modelId="{E12BE2D8-9778-4E96-A902-B0BB9C5C0030}" type="pres">
      <dgm:prSet presAssocID="{3FF0A250-C208-4750-AFCF-BAA8E1D4B2FB}" presName="desComposite" presStyleCnt="0"/>
      <dgm:spPr/>
    </dgm:pt>
    <dgm:pt modelId="{6EFC46CF-3C6A-4A05-BDB0-DBC2E1873D91}" type="pres">
      <dgm:prSet presAssocID="{3FF0A250-C208-4750-AFCF-BAA8E1D4B2FB}" presName="desCircle" presStyleLbl="node1" presStyleIdx="1" presStyleCnt="4"/>
      <dgm:spPr/>
    </dgm:pt>
    <dgm:pt modelId="{63D61931-B3B2-4EEF-A4C9-786834B7378E}" type="pres">
      <dgm:prSet presAssocID="{3FF0A250-C208-4750-AFCF-BAA8E1D4B2FB}" presName="chTx" presStyleLbl="revTx" presStyleIdx="3" presStyleCnt="11" custScaleY="123287" custLinFactNeighborX="7442" custLinFactNeighborY="8444"/>
      <dgm:spPr/>
      <dgm:t>
        <a:bodyPr/>
        <a:lstStyle/>
        <a:p>
          <a:endParaRPr lang="es-EC"/>
        </a:p>
      </dgm:t>
    </dgm:pt>
    <dgm:pt modelId="{77566C50-ADA4-49D1-BD83-2897DC295CFD}" type="pres">
      <dgm:prSet presAssocID="{3FF0A250-C208-4750-AFCF-BAA8E1D4B2FB}" presName="desTx" presStyleLbl="revTx" presStyleIdx="4" presStyleCnt="11">
        <dgm:presLayoutVars>
          <dgm:bulletEnabled val="1"/>
        </dgm:presLayoutVars>
      </dgm:prSet>
      <dgm:spPr/>
    </dgm:pt>
    <dgm:pt modelId="{58B28065-3DDA-43CA-8F2F-FAEBD2F8553C}" type="pres">
      <dgm:prSet presAssocID="{3FF0A250-C208-4750-AFCF-BAA8E1D4B2FB}" presName="desBackupRightNorm" presStyleCnt="0"/>
      <dgm:spPr/>
    </dgm:pt>
    <dgm:pt modelId="{4E37B4CA-956A-42EF-A83C-5D9D997A7D0C}" type="pres">
      <dgm:prSet presAssocID="{F921D1F6-ACF0-4D7F-A022-CD19A424BB75}" presName="desSpace" presStyleCnt="0"/>
      <dgm:spPr/>
    </dgm:pt>
    <dgm:pt modelId="{AB759EE0-3F56-479C-83DF-47C06B76D114}" type="pres">
      <dgm:prSet presAssocID="{C89ADB45-04D0-4394-945B-F9CFF1983C53}" presName="parComposite" presStyleCnt="0"/>
      <dgm:spPr/>
    </dgm:pt>
    <dgm:pt modelId="{BA382020-64FD-4B0A-929F-99EEB27185E7}" type="pres">
      <dgm:prSet presAssocID="{C89ADB45-04D0-4394-945B-F9CFF1983C53}" presName="parBigCircle" presStyleLbl="node0" presStyleIdx="1" presStyleCnt="3"/>
      <dgm:spPr/>
      <dgm:t>
        <a:bodyPr/>
        <a:lstStyle/>
        <a:p>
          <a:endParaRPr lang="es-EC"/>
        </a:p>
      </dgm:t>
    </dgm:pt>
    <dgm:pt modelId="{26FF9F4A-67B7-4C5D-9840-27641C03826E}" type="pres">
      <dgm:prSet presAssocID="{C89ADB45-04D0-4394-945B-F9CFF1983C53}" presName="parTx" presStyleLbl="revTx" presStyleIdx="5" presStyleCnt="11"/>
      <dgm:spPr/>
      <dgm:t>
        <a:bodyPr/>
        <a:lstStyle/>
        <a:p>
          <a:endParaRPr lang="es-EC"/>
        </a:p>
      </dgm:t>
    </dgm:pt>
    <dgm:pt modelId="{AD452AEC-C495-4173-9049-1E436D30417B}" type="pres">
      <dgm:prSet presAssocID="{C89ADB45-04D0-4394-945B-F9CFF1983C53}" presName="bSpace" presStyleCnt="0"/>
      <dgm:spPr/>
    </dgm:pt>
    <dgm:pt modelId="{363973FE-B68C-4B0E-BF2F-094DCDD38578}" type="pres">
      <dgm:prSet presAssocID="{C89ADB45-04D0-4394-945B-F9CFF1983C53}" presName="parBackupNorm" presStyleCnt="0"/>
      <dgm:spPr/>
    </dgm:pt>
    <dgm:pt modelId="{4B5C322B-CB17-4875-ACCA-7051C5082B41}" type="pres">
      <dgm:prSet presAssocID="{D5310A7F-D3D8-4F58-95CC-CE38A3087A70}" presName="parSpace" presStyleCnt="0"/>
      <dgm:spPr/>
    </dgm:pt>
    <dgm:pt modelId="{33B82590-080F-4CD4-9C8A-180E5EFBBE10}" type="pres">
      <dgm:prSet presAssocID="{CA6B0F5F-31F9-4B4B-915F-7250AD7BEF6C}" presName="desBackupLeftNorm" presStyleCnt="0"/>
      <dgm:spPr/>
    </dgm:pt>
    <dgm:pt modelId="{019662B1-FDBB-455F-B571-2978AD9868EC}" type="pres">
      <dgm:prSet presAssocID="{CA6B0F5F-31F9-4B4B-915F-7250AD7BEF6C}" presName="desComposite" presStyleCnt="0"/>
      <dgm:spPr/>
    </dgm:pt>
    <dgm:pt modelId="{40C0465C-0922-44D4-AF1A-7BBACAC14F76}" type="pres">
      <dgm:prSet presAssocID="{CA6B0F5F-31F9-4B4B-915F-7250AD7BEF6C}" presName="desCircle" presStyleLbl="node1" presStyleIdx="2" presStyleCnt="4"/>
      <dgm:spPr/>
    </dgm:pt>
    <dgm:pt modelId="{D8AB3844-0D51-4A4C-92AD-D4DA496F2FE7}" type="pres">
      <dgm:prSet presAssocID="{CA6B0F5F-31F9-4B4B-915F-7250AD7BEF6C}" presName="chTx" presStyleLbl="revTx" presStyleIdx="6" presStyleCnt="11" custScaleY="129732" custLinFactNeighborX="8930" custLinFactNeighborY="4610"/>
      <dgm:spPr/>
      <dgm:t>
        <a:bodyPr/>
        <a:lstStyle/>
        <a:p>
          <a:endParaRPr lang="es-EC"/>
        </a:p>
      </dgm:t>
    </dgm:pt>
    <dgm:pt modelId="{974350A3-9638-45EF-8464-69D7ADCD325A}" type="pres">
      <dgm:prSet presAssocID="{CA6B0F5F-31F9-4B4B-915F-7250AD7BEF6C}" presName="desTx" presStyleLbl="revTx" presStyleIdx="7" presStyleCnt="11">
        <dgm:presLayoutVars>
          <dgm:bulletEnabled val="1"/>
        </dgm:presLayoutVars>
      </dgm:prSet>
      <dgm:spPr/>
    </dgm:pt>
    <dgm:pt modelId="{D7582710-B05D-4ECE-84D7-ABF3D2C337A6}" type="pres">
      <dgm:prSet presAssocID="{CA6B0F5F-31F9-4B4B-915F-7250AD7BEF6C}" presName="desBackupRightNorm" presStyleCnt="0"/>
      <dgm:spPr/>
    </dgm:pt>
    <dgm:pt modelId="{39B7B0B2-45C4-4107-A839-302AF7AEFDF5}" type="pres">
      <dgm:prSet presAssocID="{5B342235-4447-40AC-BC96-C73402107881}" presName="desSpace" presStyleCnt="0"/>
      <dgm:spPr/>
    </dgm:pt>
    <dgm:pt modelId="{EEF56927-555A-49D7-A138-1CB87E4585D3}" type="pres">
      <dgm:prSet presAssocID="{462867D1-9D7E-4DDF-8345-7679F045C287}" presName="desBackupLeftNorm" presStyleCnt="0"/>
      <dgm:spPr/>
    </dgm:pt>
    <dgm:pt modelId="{524BAB4E-8567-4FD0-88C8-26B5CF7F4AD0}" type="pres">
      <dgm:prSet presAssocID="{462867D1-9D7E-4DDF-8345-7679F045C287}" presName="desComposite" presStyleCnt="0"/>
      <dgm:spPr/>
    </dgm:pt>
    <dgm:pt modelId="{B70DC599-054E-489C-AC82-A7F114715EAC}" type="pres">
      <dgm:prSet presAssocID="{462867D1-9D7E-4DDF-8345-7679F045C287}" presName="desCircle" presStyleLbl="node1" presStyleIdx="3" presStyleCnt="4"/>
      <dgm:spPr/>
    </dgm:pt>
    <dgm:pt modelId="{4B927686-5348-4302-859F-52811977EB03}" type="pres">
      <dgm:prSet presAssocID="{462867D1-9D7E-4DDF-8345-7679F045C287}" presName="chTx" presStyleLbl="revTx" presStyleIdx="8" presStyleCnt="11" custScaleY="114966" custLinFactNeighborX="16063" custLinFactNeighborY="5472"/>
      <dgm:spPr/>
      <dgm:t>
        <a:bodyPr/>
        <a:lstStyle/>
        <a:p>
          <a:endParaRPr lang="es-EC"/>
        </a:p>
      </dgm:t>
    </dgm:pt>
    <dgm:pt modelId="{60269301-58AA-4AFC-894C-41710F66A4E1}" type="pres">
      <dgm:prSet presAssocID="{462867D1-9D7E-4DDF-8345-7679F045C287}" presName="desTx" presStyleLbl="revTx" presStyleIdx="9" presStyleCnt="11">
        <dgm:presLayoutVars>
          <dgm:bulletEnabled val="1"/>
        </dgm:presLayoutVars>
      </dgm:prSet>
      <dgm:spPr/>
    </dgm:pt>
    <dgm:pt modelId="{C9E051DB-C37D-4DBF-8EF0-83CDBC2A1359}" type="pres">
      <dgm:prSet presAssocID="{462867D1-9D7E-4DDF-8345-7679F045C287}" presName="desBackupRightNorm" presStyleCnt="0"/>
      <dgm:spPr/>
    </dgm:pt>
    <dgm:pt modelId="{941810C0-7D08-47EF-AB6E-BF73116338E5}" type="pres">
      <dgm:prSet presAssocID="{D434A0A4-A9EF-4521-8CBE-7509B369DA4D}" presName="desSpace" presStyleCnt="0"/>
      <dgm:spPr/>
    </dgm:pt>
    <dgm:pt modelId="{96E64E79-7C7E-4651-AEAA-B487E7F55F31}" type="pres">
      <dgm:prSet presAssocID="{E9F8A1E5-187D-4A69-9570-1A360838E092}" presName="parComposite" presStyleCnt="0"/>
      <dgm:spPr/>
    </dgm:pt>
    <dgm:pt modelId="{06896EA3-B754-4919-BB6D-EDA81BBCC7AD}" type="pres">
      <dgm:prSet presAssocID="{E9F8A1E5-187D-4A69-9570-1A360838E092}" presName="parBigCircle" presStyleLbl="node0" presStyleIdx="2" presStyleCnt="3"/>
      <dgm:spPr/>
    </dgm:pt>
    <dgm:pt modelId="{B6B48803-32BC-40F6-9CAA-6DB596D9E949}" type="pres">
      <dgm:prSet presAssocID="{E9F8A1E5-187D-4A69-9570-1A360838E092}" presName="parTx" presStyleLbl="revTx" presStyleIdx="10" presStyleCnt="11"/>
      <dgm:spPr/>
      <dgm:t>
        <a:bodyPr/>
        <a:lstStyle/>
        <a:p>
          <a:endParaRPr lang="es-EC"/>
        </a:p>
      </dgm:t>
    </dgm:pt>
    <dgm:pt modelId="{A02B99F0-E407-45DE-9BF4-132CB7636B48}" type="pres">
      <dgm:prSet presAssocID="{E9F8A1E5-187D-4A69-9570-1A360838E092}" presName="bSpace" presStyleCnt="0"/>
      <dgm:spPr/>
    </dgm:pt>
    <dgm:pt modelId="{21AEE29B-B2C8-4BE1-AFD9-CE01076A7D77}" type="pres">
      <dgm:prSet presAssocID="{E9F8A1E5-187D-4A69-9570-1A360838E092}" presName="parBackupNorm" presStyleCnt="0"/>
      <dgm:spPr/>
    </dgm:pt>
    <dgm:pt modelId="{7A40E929-9E84-4569-A748-0DC98148A32E}" type="pres">
      <dgm:prSet presAssocID="{DE003B36-2670-485F-B186-54703CA2A238}" presName="parSpace" presStyleCnt="0"/>
      <dgm:spPr/>
    </dgm:pt>
  </dgm:ptLst>
  <dgm:cxnLst>
    <dgm:cxn modelId="{1D8B73CD-D116-44A7-B3A3-1896F469B695}" type="presOf" srcId="{D50AA0E1-454A-451C-93A2-64CB36BDA572}" destId="{59F597E5-DB6B-428E-A725-E521B3E7457A}" srcOrd="0" destOrd="0" presId="urn:microsoft.com/office/officeart/2008/layout/CircleAccentTimeline"/>
    <dgm:cxn modelId="{CDB701F7-C07B-4F66-B027-DEE010724F23}" type="presOf" srcId="{7890B3F5-DF7C-4C29-8385-3DACF3DDF666}" destId="{CAF147A9-256A-427C-9E9E-87FC995EFC38}" srcOrd="0" destOrd="0" presId="urn:microsoft.com/office/officeart/2008/layout/CircleAccentTimeline"/>
    <dgm:cxn modelId="{E8D0C414-874A-41E7-885B-E5C9F209299D}" srcId="{D50AA0E1-454A-451C-93A2-64CB36BDA572}" destId="{E9F8A1E5-187D-4A69-9570-1A360838E092}" srcOrd="2" destOrd="0" parTransId="{29E78207-D5DE-426B-96FA-3A7FB8E5D7F1}" sibTransId="{DE003B36-2670-485F-B186-54703CA2A238}"/>
    <dgm:cxn modelId="{0F7FC01E-90A8-4AE9-A4E8-C71EEE4B6C1D}" srcId="{7890B3F5-DF7C-4C29-8385-3DACF3DDF666}" destId="{659A53B1-E8C3-4AF7-8958-CF480829ED79}" srcOrd="0" destOrd="0" parTransId="{14201FCD-919B-43B4-848B-75518213150E}" sibTransId="{F5CBA844-DDC4-4843-9F7D-A1827917D1C7}"/>
    <dgm:cxn modelId="{5A421A5D-862A-4887-AE9A-C00E2DABAE04}" srcId="{7890B3F5-DF7C-4C29-8385-3DACF3DDF666}" destId="{3FF0A250-C208-4750-AFCF-BAA8E1D4B2FB}" srcOrd="1" destOrd="0" parTransId="{17C346EE-A82D-4731-AAD9-763B4A640346}" sibTransId="{F921D1F6-ACF0-4D7F-A022-CD19A424BB75}"/>
    <dgm:cxn modelId="{B203C1D3-27F0-4501-BB15-5BB800F0708F}" srcId="{C89ADB45-04D0-4394-945B-F9CFF1983C53}" destId="{CA6B0F5F-31F9-4B4B-915F-7250AD7BEF6C}" srcOrd="0" destOrd="0" parTransId="{B7DF4698-21EB-43AF-853A-91E69A5AC21F}" sibTransId="{5B342235-4447-40AC-BC96-C73402107881}"/>
    <dgm:cxn modelId="{D08AC948-CE12-49A7-BAD4-80BB3EEBB050}" srcId="{D50AA0E1-454A-451C-93A2-64CB36BDA572}" destId="{C89ADB45-04D0-4394-945B-F9CFF1983C53}" srcOrd="1" destOrd="0" parTransId="{BCCE517E-4B08-4D5A-BD43-0CE16DCAC1DF}" sibTransId="{D5310A7F-D3D8-4F58-95CC-CE38A3087A70}"/>
    <dgm:cxn modelId="{06D24001-227D-46F8-9BCC-2EA747262E4A}" type="presOf" srcId="{C89ADB45-04D0-4394-945B-F9CFF1983C53}" destId="{26FF9F4A-67B7-4C5D-9840-27641C03826E}" srcOrd="0" destOrd="0" presId="urn:microsoft.com/office/officeart/2008/layout/CircleAccentTimeline"/>
    <dgm:cxn modelId="{9411E05A-E16F-4D71-A01F-4F5CDC65C332}" type="presOf" srcId="{3FF0A250-C208-4750-AFCF-BAA8E1D4B2FB}" destId="{63D61931-B3B2-4EEF-A4C9-786834B7378E}" srcOrd="0" destOrd="0" presId="urn:microsoft.com/office/officeart/2008/layout/CircleAccentTimeline"/>
    <dgm:cxn modelId="{18208058-94CE-4244-B4D5-CA80C0B2AD34}" type="presOf" srcId="{CA6B0F5F-31F9-4B4B-915F-7250AD7BEF6C}" destId="{D8AB3844-0D51-4A4C-92AD-D4DA496F2FE7}" srcOrd="0" destOrd="0" presId="urn:microsoft.com/office/officeart/2008/layout/CircleAccentTimeline"/>
    <dgm:cxn modelId="{EF841248-5689-497D-A0C4-666D8AEBE86A}" type="presOf" srcId="{E9F8A1E5-187D-4A69-9570-1A360838E092}" destId="{B6B48803-32BC-40F6-9CAA-6DB596D9E949}" srcOrd="0" destOrd="0" presId="urn:microsoft.com/office/officeart/2008/layout/CircleAccentTimeline"/>
    <dgm:cxn modelId="{8BADF0FD-3599-4E92-9C85-C7C16FBC014F}" type="presOf" srcId="{659A53B1-E8C3-4AF7-8958-CF480829ED79}" destId="{B485CED4-8CE0-4856-B509-CBAB04730A00}" srcOrd="0" destOrd="0" presId="urn:microsoft.com/office/officeart/2008/layout/CircleAccentTimeline"/>
    <dgm:cxn modelId="{6BB137FF-3545-40F8-A17E-C221A365582D}" srcId="{D50AA0E1-454A-451C-93A2-64CB36BDA572}" destId="{7890B3F5-DF7C-4C29-8385-3DACF3DDF666}" srcOrd="0" destOrd="0" parTransId="{376A921E-AB85-4769-9AD4-037F3B2F75F5}" sibTransId="{E97E3D6D-C3F9-4F3E-AA8E-D9A221F9C951}"/>
    <dgm:cxn modelId="{A6DBC461-7DFB-4F47-9D03-EF753566A6C0}" srcId="{C89ADB45-04D0-4394-945B-F9CFF1983C53}" destId="{462867D1-9D7E-4DDF-8345-7679F045C287}" srcOrd="1" destOrd="0" parTransId="{7939A04E-D5B9-4D84-BC82-A5ED242DF6FC}" sibTransId="{D434A0A4-A9EF-4521-8CBE-7509B369DA4D}"/>
    <dgm:cxn modelId="{803AC456-198E-49BE-8E92-BDCB842A023D}" type="presOf" srcId="{462867D1-9D7E-4DDF-8345-7679F045C287}" destId="{4B927686-5348-4302-859F-52811977EB03}" srcOrd="0" destOrd="0" presId="urn:microsoft.com/office/officeart/2008/layout/CircleAccentTimeline"/>
    <dgm:cxn modelId="{B46367DB-129C-468D-8B7B-2FEDDECFA512}" type="presParOf" srcId="{59F597E5-DB6B-428E-A725-E521B3E7457A}" destId="{86F8D55F-C449-4136-B32B-93BAC8E948C7}" srcOrd="0" destOrd="0" presId="urn:microsoft.com/office/officeart/2008/layout/CircleAccentTimeline"/>
    <dgm:cxn modelId="{CF519748-1D46-4C68-B2A2-3FA5DA0EAF99}" type="presParOf" srcId="{86F8D55F-C449-4136-B32B-93BAC8E948C7}" destId="{E4777204-A66B-493F-8AAC-79B64AEC0754}" srcOrd="0" destOrd="0" presId="urn:microsoft.com/office/officeart/2008/layout/CircleAccentTimeline"/>
    <dgm:cxn modelId="{218304D0-2DC1-42C6-B7EB-868F4907541B}" type="presParOf" srcId="{86F8D55F-C449-4136-B32B-93BAC8E948C7}" destId="{CAF147A9-256A-427C-9E9E-87FC995EFC38}" srcOrd="1" destOrd="0" presId="urn:microsoft.com/office/officeart/2008/layout/CircleAccentTimeline"/>
    <dgm:cxn modelId="{724F36F8-660D-46D5-BAA6-0B8064A51AAE}" type="presParOf" srcId="{86F8D55F-C449-4136-B32B-93BAC8E948C7}" destId="{635A66A2-31D6-4A7D-9975-47D2C35D247C}" srcOrd="2" destOrd="0" presId="urn:microsoft.com/office/officeart/2008/layout/CircleAccentTimeline"/>
    <dgm:cxn modelId="{A97E00BB-9861-44FB-B11A-45D127FAFDD8}" type="presParOf" srcId="{59F597E5-DB6B-428E-A725-E521B3E7457A}" destId="{5AACA3C1-27EC-4863-A6F3-637B28A6D886}" srcOrd="1" destOrd="0" presId="urn:microsoft.com/office/officeart/2008/layout/CircleAccentTimeline"/>
    <dgm:cxn modelId="{7812D7BF-2834-4859-A877-E67D80AE1CCC}" type="presParOf" srcId="{59F597E5-DB6B-428E-A725-E521B3E7457A}" destId="{D7013985-54D9-4407-93AE-93EB9DC6913D}" srcOrd="2" destOrd="0" presId="urn:microsoft.com/office/officeart/2008/layout/CircleAccentTimeline"/>
    <dgm:cxn modelId="{0DF59B53-E65C-45E0-BE16-9D6B211F65C3}" type="presParOf" srcId="{59F597E5-DB6B-428E-A725-E521B3E7457A}" destId="{279BCF3E-C5BC-4497-84E3-7E058D92338D}" srcOrd="3" destOrd="0" presId="urn:microsoft.com/office/officeart/2008/layout/CircleAccentTimeline"/>
    <dgm:cxn modelId="{B5656AA7-58BF-419D-A204-2386EB9B9B42}" type="presParOf" srcId="{59F597E5-DB6B-428E-A725-E521B3E7457A}" destId="{A966BC97-5BCC-491F-9DD2-EFCD201F20B4}" srcOrd="4" destOrd="0" presId="urn:microsoft.com/office/officeart/2008/layout/CircleAccentTimeline"/>
    <dgm:cxn modelId="{34B2C2CE-73A3-477A-AE9A-04F652D50ABD}" type="presParOf" srcId="{A966BC97-5BCC-491F-9DD2-EFCD201F20B4}" destId="{64F15122-8327-4395-8C7E-74DC0B83FCF8}" srcOrd="0" destOrd="0" presId="urn:microsoft.com/office/officeart/2008/layout/CircleAccentTimeline"/>
    <dgm:cxn modelId="{C726A29F-FEA0-482C-A51A-CB93E1E87683}" type="presParOf" srcId="{A966BC97-5BCC-491F-9DD2-EFCD201F20B4}" destId="{B485CED4-8CE0-4856-B509-CBAB04730A00}" srcOrd="1" destOrd="0" presId="urn:microsoft.com/office/officeart/2008/layout/CircleAccentTimeline"/>
    <dgm:cxn modelId="{27D7D478-EC0E-4E75-92F8-2825529D1F11}" type="presParOf" srcId="{A966BC97-5BCC-491F-9DD2-EFCD201F20B4}" destId="{540C344C-C534-4AF4-9953-0355F02D1818}" srcOrd="2" destOrd="0" presId="urn:microsoft.com/office/officeart/2008/layout/CircleAccentTimeline"/>
    <dgm:cxn modelId="{05984563-F119-4CB7-87D5-2EB05D75B28E}" type="presParOf" srcId="{59F597E5-DB6B-428E-A725-E521B3E7457A}" destId="{56242867-A9AE-4C3F-8E25-B1FEEE476D5E}" srcOrd="5" destOrd="0" presId="urn:microsoft.com/office/officeart/2008/layout/CircleAccentTimeline"/>
    <dgm:cxn modelId="{449B00C3-75D4-47CF-BD10-76AB461B3FAE}" type="presParOf" srcId="{59F597E5-DB6B-428E-A725-E521B3E7457A}" destId="{B4B921AE-BEE8-469A-92EC-2AC43469731D}" srcOrd="6" destOrd="0" presId="urn:microsoft.com/office/officeart/2008/layout/CircleAccentTimeline"/>
    <dgm:cxn modelId="{48AE3E4E-1948-4A8F-92B7-E23DF8E1F7C6}" type="presParOf" srcId="{59F597E5-DB6B-428E-A725-E521B3E7457A}" destId="{97A244D3-9B56-4BE8-9FCA-A9227474AEA4}" srcOrd="7" destOrd="0" presId="urn:microsoft.com/office/officeart/2008/layout/CircleAccentTimeline"/>
    <dgm:cxn modelId="{770194BE-A8CE-4FAA-A574-6989693ACEA5}" type="presParOf" srcId="{59F597E5-DB6B-428E-A725-E521B3E7457A}" destId="{E12BE2D8-9778-4E96-A902-B0BB9C5C0030}" srcOrd="8" destOrd="0" presId="urn:microsoft.com/office/officeart/2008/layout/CircleAccentTimeline"/>
    <dgm:cxn modelId="{F83B94E3-8F28-4D04-9529-0A5881CBA2C0}" type="presParOf" srcId="{E12BE2D8-9778-4E96-A902-B0BB9C5C0030}" destId="{6EFC46CF-3C6A-4A05-BDB0-DBC2E1873D91}" srcOrd="0" destOrd="0" presId="urn:microsoft.com/office/officeart/2008/layout/CircleAccentTimeline"/>
    <dgm:cxn modelId="{DC1ACE59-D291-4785-B1C1-1C63962ED359}" type="presParOf" srcId="{E12BE2D8-9778-4E96-A902-B0BB9C5C0030}" destId="{63D61931-B3B2-4EEF-A4C9-786834B7378E}" srcOrd="1" destOrd="0" presId="urn:microsoft.com/office/officeart/2008/layout/CircleAccentTimeline"/>
    <dgm:cxn modelId="{E8568529-FBC9-466E-87CE-E07449461B2B}" type="presParOf" srcId="{E12BE2D8-9778-4E96-A902-B0BB9C5C0030}" destId="{77566C50-ADA4-49D1-BD83-2897DC295CFD}" srcOrd="2" destOrd="0" presId="urn:microsoft.com/office/officeart/2008/layout/CircleAccentTimeline"/>
    <dgm:cxn modelId="{3EFF7375-94F2-461E-A3A0-F0E6AB683DAE}" type="presParOf" srcId="{59F597E5-DB6B-428E-A725-E521B3E7457A}" destId="{58B28065-3DDA-43CA-8F2F-FAEBD2F8553C}" srcOrd="9" destOrd="0" presId="urn:microsoft.com/office/officeart/2008/layout/CircleAccentTimeline"/>
    <dgm:cxn modelId="{5F1EC675-9CF6-45C7-B262-1106558FA1A1}" type="presParOf" srcId="{59F597E5-DB6B-428E-A725-E521B3E7457A}" destId="{4E37B4CA-956A-42EF-A83C-5D9D997A7D0C}" srcOrd="10" destOrd="0" presId="urn:microsoft.com/office/officeart/2008/layout/CircleAccentTimeline"/>
    <dgm:cxn modelId="{92F24910-DB81-490A-8CF2-E3655CC47979}" type="presParOf" srcId="{59F597E5-DB6B-428E-A725-E521B3E7457A}" destId="{AB759EE0-3F56-479C-83DF-47C06B76D114}" srcOrd="11" destOrd="0" presId="urn:microsoft.com/office/officeart/2008/layout/CircleAccentTimeline"/>
    <dgm:cxn modelId="{25D59AFD-F29F-43E7-A084-3E21FF4DE2A1}" type="presParOf" srcId="{AB759EE0-3F56-479C-83DF-47C06B76D114}" destId="{BA382020-64FD-4B0A-929F-99EEB27185E7}" srcOrd="0" destOrd="0" presId="urn:microsoft.com/office/officeart/2008/layout/CircleAccentTimeline"/>
    <dgm:cxn modelId="{57DDB49E-90F3-420B-A2A3-454F57ED0A99}" type="presParOf" srcId="{AB759EE0-3F56-479C-83DF-47C06B76D114}" destId="{26FF9F4A-67B7-4C5D-9840-27641C03826E}" srcOrd="1" destOrd="0" presId="urn:microsoft.com/office/officeart/2008/layout/CircleAccentTimeline"/>
    <dgm:cxn modelId="{0C595B37-35B8-4D93-BCCF-24A5990ADBA1}" type="presParOf" srcId="{AB759EE0-3F56-479C-83DF-47C06B76D114}" destId="{AD452AEC-C495-4173-9049-1E436D30417B}" srcOrd="2" destOrd="0" presId="urn:microsoft.com/office/officeart/2008/layout/CircleAccentTimeline"/>
    <dgm:cxn modelId="{15690DF4-7F33-455A-95F5-29FBD5114E6B}" type="presParOf" srcId="{59F597E5-DB6B-428E-A725-E521B3E7457A}" destId="{363973FE-B68C-4B0E-BF2F-094DCDD38578}" srcOrd="12" destOrd="0" presId="urn:microsoft.com/office/officeart/2008/layout/CircleAccentTimeline"/>
    <dgm:cxn modelId="{293C9CA3-11E2-411D-AA3B-BCC33E480A2A}" type="presParOf" srcId="{59F597E5-DB6B-428E-A725-E521B3E7457A}" destId="{4B5C322B-CB17-4875-ACCA-7051C5082B41}" srcOrd="13" destOrd="0" presId="urn:microsoft.com/office/officeart/2008/layout/CircleAccentTimeline"/>
    <dgm:cxn modelId="{B78FD1AB-C128-4EAB-8C3C-E09E4EA238E3}" type="presParOf" srcId="{59F597E5-DB6B-428E-A725-E521B3E7457A}" destId="{33B82590-080F-4CD4-9C8A-180E5EFBBE10}" srcOrd="14" destOrd="0" presId="urn:microsoft.com/office/officeart/2008/layout/CircleAccentTimeline"/>
    <dgm:cxn modelId="{7A3BF180-42C8-4EBF-86DA-0FEDC8414ACB}" type="presParOf" srcId="{59F597E5-DB6B-428E-A725-E521B3E7457A}" destId="{019662B1-FDBB-455F-B571-2978AD9868EC}" srcOrd="15" destOrd="0" presId="urn:microsoft.com/office/officeart/2008/layout/CircleAccentTimeline"/>
    <dgm:cxn modelId="{DAF8ECDF-B471-4790-9A11-45CF74021BBA}" type="presParOf" srcId="{019662B1-FDBB-455F-B571-2978AD9868EC}" destId="{40C0465C-0922-44D4-AF1A-7BBACAC14F76}" srcOrd="0" destOrd="0" presId="urn:microsoft.com/office/officeart/2008/layout/CircleAccentTimeline"/>
    <dgm:cxn modelId="{E05D05AA-18DE-465C-9E17-1F4FFCCB9676}" type="presParOf" srcId="{019662B1-FDBB-455F-B571-2978AD9868EC}" destId="{D8AB3844-0D51-4A4C-92AD-D4DA496F2FE7}" srcOrd="1" destOrd="0" presId="urn:microsoft.com/office/officeart/2008/layout/CircleAccentTimeline"/>
    <dgm:cxn modelId="{9C38355D-A613-4988-B53D-B657D9B113D3}" type="presParOf" srcId="{019662B1-FDBB-455F-B571-2978AD9868EC}" destId="{974350A3-9638-45EF-8464-69D7ADCD325A}" srcOrd="2" destOrd="0" presId="urn:microsoft.com/office/officeart/2008/layout/CircleAccentTimeline"/>
    <dgm:cxn modelId="{F969F095-D1F1-4985-8DE3-5FD0A0A3972D}" type="presParOf" srcId="{59F597E5-DB6B-428E-A725-E521B3E7457A}" destId="{D7582710-B05D-4ECE-84D7-ABF3D2C337A6}" srcOrd="16" destOrd="0" presId="urn:microsoft.com/office/officeart/2008/layout/CircleAccentTimeline"/>
    <dgm:cxn modelId="{32ED5449-A06F-49FB-B2B1-837CC10EDBAE}" type="presParOf" srcId="{59F597E5-DB6B-428E-A725-E521B3E7457A}" destId="{39B7B0B2-45C4-4107-A839-302AF7AEFDF5}" srcOrd="17" destOrd="0" presId="urn:microsoft.com/office/officeart/2008/layout/CircleAccentTimeline"/>
    <dgm:cxn modelId="{3B8C8262-79C0-432A-B396-99405E3E94CE}" type="presParOf" srcId="{59F597E5-DB6B-428E-A725-E521B3E7457A}" destId="{EEF56927-555A-49D7-A138-1CB87E4585D3}" srcOrd="18" destOrd="0" presId="urn:microsoft.com/office/officeart/2008/layout/CircleAccentTimeline"/>
    <dgm:cxn modelId="{8D46A39E-74E4-4ABC-865E-9B86B0176E49}" type="presParOf" srcId="{59F597E5-DB6B-428E-A725-E521B3E7457A}" destId="{524BAB4E-8567-4FD0-88C8-26B5CF7F4AD0}" srcOrd="19" destOrd="0" presId="urn:microsoft.com/office/officeart/2008/layout/CircleAccentTimeline"/>
    <dgm:cxn modelId="{3ECC3C57-BFF6-45BF-9F19-CFD5C35A8423}" type="presParOf" srcId="{524BAB4E-8567-4FD0-88C8-26B5CF7F4AD0}" destId="{B70DC599-054E-489C-AC82-A7F114715EAC}" srcOrd="0" destOrd="0" presId="urn:microsoft.com/office/officeart/2008/layout/CircleAccentTimeline"/>
    <dgm:cxn modelId="{5E23B14A-4351-4821-A83F-3C7369FF3DE0}" type="presParOf" srcId="{524BAB4E-8567-4FD0-88C8-26B5CF7F4AD0}" destId="{4B927686-5348-4302-859F-52811977EB03}" srcOrd="1" destOrd="0" presId="urn:microsoft.com/office/officeart/2008/layout/CircleAccentTimeline"/>
    <dgm:cxn modelId="{725F9190-8147-4FD4-8739-E72CE0D9D603}" type="presParOf" srcId="{524BAB4E-8567-4FD0-88C8-26B5CF7F4AD0}" destId="{60269301-58AA-4AFC-894C-41710F66A4E1}" srcOrd="2" destOrd="0" presId="urn:microsoft.com/office/officeart/2008/layout/CircleAccentTimeline"/>
    <dgm:cxn modelId="{60FAC546-53F2-4E50-96E7-DD0BEF49571B}" type="presParOf" srcId="{59F597E5-DB6B-428E-A725-E521B3E7457A}" destId="{C9E051DB-C37D-4DBF-8EF0-83CDBC2A1359}" srcOrd="20" destOrd="0" presId="urn:microsoft.com/office/officeart/2008/layout/CircleAccentTimeline"/>
    <dgm:cxn modelId="{6B11FE5C-F2E3-464A-A80C-B4DE46C6D495}" type="presParOf" srcId="{59F597E5-DB6B-428E-A725-E521B3E7457A}" destId="{941810C0-7D08-47EF-AB6E-BF73116338E5}" srcOrd="21" destOrd="0" presId="urn:microsoft.com/office/officeart/2008/layout/CircleAccentTimeline"/>
    <dgm:cxn modelId="{569B4F56-E156-4CA6-8674-7177FAE426B9}" type="presParOf" srcId="{59F597E5-DB6B-428E-A725-E521B3E7457A}" destId="{96E64E79-7C7E-4651-AEAA-B487E7F55F31}" srcOrd="22" destOrd="0" presId="urn:microsoft.com/office/officeart/2008/layout/CircleAccentTimeline"/>
    <dgm:cxn modelId="{55239BB7-8C6F-4CAE-8D4E-36218F8972F9}" type="presParOf" srcId="{96E64E79-7C7E-4651-AEAA-B487E7F55F31}" destId="{06896EA3-B754-4919-BB6D-EDA81BBCC7AD}" srcOrd="0" destOrd="0" presId="urn:microsoft.com/office/officeart/2008/layout/CircleAccentTimeline"/>
    <dgm:cxn modelId="{E8E9EC2D-56E1-479C-AC47-427AC6BCF12A}" type="presParOf" srcId="{96E64E79-7C7E-4651-AEAA-B487E7F55F31}" destId="{B6B48803-32BC-40F6-9CAA-6DB596D9E949}" srcOrd="1" destOrd="0" presId="urn:microsoft.com/office/officeart/2008/layout/CircleAccentTimeline"/>
    <dgm:cxn modelId="{C4054D77-6D8C-4413-A930-BCA5D0E13E8C}" type="presParOf" srcId="{96E64E79-7C7E-4651-AEAA-B487E7F55F31}" destId="{A02B99F0-E407-45DE-9BF4-132CB7636B48}" srcOrd="2" destOrd="0" presId="urn:microsoft.com/office/officeart/2008/layout/CircleAccentTimeline"/>
    <dgm:cxn modelId="{B77E4685-6DAE-4E4B-8E21-926EA0892D62}" type="presParOf" srcId="{59F597E5-DB6B-428E-A725-E521B3E7457A}" destId="{21AEE29B-B2C8-4BE1-AFD9-CE01076A7D77}" srcOrd="23" destOrd="0" presId="urn:microsoft.com/office/officeart/2008/layout/CircleAccentTimeline"/>
    <dgm:cxn modelId="{BF45EF3C-9E01-4BE1-9323-E916030A5369}" type="presParOf" srcId="{59F597E5-DB6B-428E-A725-E521B3E7457A}" destId="{7A40E929-9E84-4569-A748-0DC98148A32E}" srcOrd="24"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E391B-8388-4325-B22A-2D67AAD8E227}" type="datetimeFigureOut">
              <a:rPr lang="es-EC" smtClean="0"/>
              <a:t>21/09/2016</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AEE43-7B28-403E-B632-5279B91C4A95}" type="slidenum">
              <a:rPr lang="es-EC" smtClean="0"/>
              <a:t>‹Nº›</a:t>
            </a:fld>
            <a:endParaRPr lang="es-EC"/>
          </a:p>
        </p:txBody>
      </p:sp>
    </p:spTree>
    <p:extLst>
      <p:ext uri="{BB962C8B-B14F-4D97-AF65-F5344CB8AC3E}">
        <p14:creationId xmlns:p14="http://schemas.microsoft.com/office/powerpoint/2010/main" val="41435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B26AEE43-7B28-403E-B632-5279B91C4A95}" type="slidenum">
              <a:rPr lang="es-EC" smtClean="0"/>
              <a:t>1</a:t>
            </a:fld>
            <a:endParaRPr lang="es-EC"/>
          </a:p>
        </p:txBody>
      </p:sp>
    </p:spTree>
    <p:extLst>
      <p:ext uri="{BB962C8B-B14F-4D97-AF65-F5344CB8AC3E}">
        <p14:creationId xmlns:p14="http://schemas.microsoft.com/office/powerpoint/2010/main" val="27294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ea typeface="Calibri" panose="020F0502020204030204" pitchFamily="34" charset="0"/>
                <a:cs typeface="Times New Roman" panose="02020603050405020304" pitchFamily="18" charset="0"/>
              </a:rPr>
              <a:t>Dispersión y fragmentación de los datos</a:t>
            </a:r>
            <a:r>
              <a:rPr lang="es-EC" dirty="0" smtClean="0">
                <a:latin typeface="Arial" panose="020B0604020202020204" pitchFamily="34" charset="0"/>
                <a:ea typeface="Calibri" panose="020F0502020204030204" pitchFamily="34" charset="0"/>
                <a:cs typeface="Times New Roman" panose="02020603050405020304" pitchFamily="18" charset="0"/>
              </a:rPr>
              <a:t> (demasiadas </a:t>
            </a:r>
            <a:r>
              <a:rPr lang="es-EC" i="1" dirty="0" smtClean="0">
                <a:latin typeface="Arial" panose="020B0604020202020204" pitchFamily="34" charset="0"/>
                <a:ea typeface="Calibri" panose="020F0502020204030204" pitchFamily="34" charset="0"/>
                <a:cs typeface="Times New Roman" panose="02020603050405020304" pitchFamily="18" charset="0"/>
              </a:rPr>
              <a:t>bases de datos repartidas en diferentes entidades del ejecutivo desconcentrado, en diferentes </a:t>
            </a:r>
            <a:r>
              <a:rPr lang="es-EC" dirty="0" smtClean="0">
                <a:latin typeface="Arial" panose="020B0604020202020204" pitchFamily="34" charset="0"/>
                <a:ea typeface="Calibri" panose="020F0502020204030204" pitchFamily="34" charset="0"/>
                <a:cs typeface="Times New Roman" panose="02020603050405020304" pitchFamily="18" charset="0"/>
              </a:rPr>
              <a:t>niveles de gobierno e incluso en una misma institución en varios departamentos); </a:t>
            </a:r>
            <a:r>
              <a:rPr lang="es-EC" b="1" dirty="0" smtClean="0">
                <a:latin typeface="Arial" panose="020B0604020202020204" pitchFamily="34" charset="0"/>
                <a:ea typeface="Calibri" panose="020F0502020204030204" pitchFamily="34" charset="0"/>
                <a:cs typeface="Times New Roman" panose="02020603050405020304" pitchFamily="18" charset="0"/>
              </a:rPr>
              <a:t>la limitada información</a:t>
            </a:r>
            <a:r>
              <a:rPr lang="es-EC" dirty="0" smtClean="0">
                <a:latin typeface="Arial" panose="020B0604020202020204" pitchFamily="34" charset="0"/>
                <a:ea typeface="Calibri" panose="020F0502020204030204" pitchFamily="34" charset="0"/>
                <a:cs typeface="Times New Roman" panose="02020603050405020304" pitchFamily="18" charset="0"/>
              </a:rPr>
              <a:t> geográfica y estadística; </a:t>
            </a:r>
            <a:r>
              <a:rPr lang="es-EC" b="1" dirty="0" smtClean="0">
                <a:latin typeface="Arial" panose="020B0604020202020204" pitchFamily="34" charset="0"/>
                <a:ea typeface="Calibri" panose="020F0502020204030204" pitchFamily="34" charset="0"/>
                <a:cs typeface="Times New Roman" panose="02020603050405020304" pitchFamily="18" charset="0"/>
              </a:rPr>
              <a:t>la</a:t>
            </a:r>
            <a:r>
              <a:rPr lang="es-EC" dirty="0" smtClean="0">
                <a:latin typeface="Arial" panose="020B0604020202020204" pitchFamily="34" charset="0"/>
                <a:ea typeface="Calibri" panose="020F0502020204030204" pitchFamily="34" charset="0"/>
                <a:cs typeface="Times New Roman" panose="02020603050405020304" pitchFamily="18" charset="0"/>
              </a:rPr>
              <a:t> </a:t>
            </a:r>
            <a:r>
              <a:rPr lang="es-EC" b="1" dirty="0" smtClean="0">
                <a:latin typeface="Arial" panose="020B0604020202020204" pitchFamily="34" charset="0"/>
                <a:ea typeface="Calibri" panose="020F0502020204030204" pitchFamily="34" charset="0"/>
                <a:cs typeface="Times New Roman" panose="02020603050405020304" pitchFamily="18" charset="0"/>
              </a:rPr>
              <a:t>poca o escasa articulación de la información </a:t>
            </a:r>
            <a:r>
              <a:rPr lang="es-EC" dirty="0" smtClean="0">
                <a:latin typeface="Arial" panose="020B0604020202020204" pitchFamily="34" charset="0"/>
                <a:ea typeface="Calibri" panose="020F0502020204030204" pitchFamily="34" charset="0"/>
                <a:cs typeface="Times New Roman" panose="02020603050405020304" pitchFamily="18" charset="0"/>
              </a:rPr>
              <a:t>disponible; </a:t>
            </a:r>
            <a:r>
              <a:rPr lang="es-EC" b="1" dirty="0" smtClean="0">
                <a:latin typeface="Arial" panose="020B0604020202020204" pitchFamily="34" charset="0"/>
                <a:ea typeface="Calibri" panose="020F0502020204030204" pitchFamily="34" charset="0"/>
                <a:cs typeface="Times New Roman" panose="02020603050405020304" pitchFamily="18" charset="0"/>
              </a:rPr>
              <a:t>carencia de un sistema único que integre datos e información estadística y geográfica relevante</a:t>
            </a:r>
            <a:r>
              <a:rPr lang="es-EC" dirty="0" smtClean="0">
                <a:latin typeface="Arial" panose="020B0604020202020204" pitchFamily="34" charset="0"/>
                <a:ea typeface="Calibri" panose="020F0502020204030204" pitchFamily="34" charset="0"/>
                <a:cs typeface="Times New Roman" panose="02020603050405020304" pitchFamily="18" charset="0"/>
              </a:rPr>
              <a:t>, confiable, exacta y oportuna sobre la realidad nacional, sectorial y local; </a:t>
            </a:r>
            <a:r>
              <a:rPr lang="es-EC" b="1" dirty="0" smtClean="0">
                <a:latin typeface="Arial" panose="020B0604020202020204" pitchFamily="34" charset="0"/>
                <a:ea typeface="Calibri" panose="020F0502020204030204" pitchFamily="34" charset="0"/>
                <a:cs typeface="Times New Roman" panose="02020603050405020304" pitchFamily="18" charset="0"/>
              </a:rPr>
              <a:t>los</a:t>
            </a:r>
            <a:r>
              <a:rPr lang="es-EC" dirty="0" smtClean="0">
                <a:latin typeface="Arial" panose="020B0604020202020204" pitchFamily="34" charset="0"/>
                <a:ea typeface="Calibri" panose="020F0502020204030204" pitchFamily="34" charset="0"/>
                <a:cs typeface="Times New Roman" panose="02020603050405020304" pitchFamily="18" charset="0"/>
              </a:rPr>
              <a:t> </a:t>
            </a:r>
            <a:r>
              <a:rPr lang="es-EC" b="1" dirty="0" smtClean="0">
                <a:latin typeface="Arial" panose="020B0604020202020204" pitchFamily="34" charset="0"/>
                <a:ea typeface="Calibri" panose="020F0502020204030204" pitchFamily="34" charset="0"/>
                <a:cs typeface="Times New Roman" panose="02020603050405020304" pitchFamily="18" charset="0"/>
              </a:rPr>
              <a:t>débiles mecanismos de homologación y estandarización de la información</a:t>
            </a:r>
            <a:r>
              <a:rPr lang="es-EC" dirty="0" smtClean="0">
                <a:latin typeface="Arial" panose="020B0604020202020204" pitchFamily="34" charset="0"/>
                <a:ea typeface="Calibri" panose="020F0502020204030204" pitchFamily="34" charset="0"/>
                <a:cs typeface="Times New Roman" panose="02020603050405020304" pitchFamily="18" charset="0"/>
              </a:rPr>
              <a:t> de los diferentes sistemas públicos existentes; </a:t>
            </a:r>
            <a:r>
              <a:rPr lang="es-EC" b="1" dirty="0" smtClean="0">
                <a:latin typeface="Arial" panose="020B0604020202020204" pitchFamily="34" charset="0"/>
                <a:ea typeface="Calibri" panose="020F0502020204030204" pitchFamily="34" charset="0"/>
                <a:cs typeface="Times New Roman" panose="02020603050405020304" pitchFamily="18" charset="0"/>
              </a:rPr>
              <a:t>el exceso de integración de software</a:t>
            </a:r>
            <a:r>
              <a:rPr lang="es-EC" dirty="0" smtClean="0">
                <a:latin typeface="Arial" panose="020B0604020202020204" pitchFamily="34" charset="0"/>
                <a:ea typeface="Calibri" panose="020F0502020204030204" pitchFamily="34" charset="0"/>
                <a:cs typeface="Times New Roman" panose="02020603050405020304" pitchFamily="18" charset="0"/>
              </a:rPr>
              <a:t> (demasiados productos de software que no funcionan debido a que no fueron diseñados para ello, pero también compra de licencias con altos costos para el manejo adecuado de sistemas de información geográfica); </a:t>
            </a:r>
            <a:r>
              <a:rPr lang="es-EC" b="1" dirty="0" smtClean="0">
                <a:latin typeface="Arial" panose="020B0604020202020204" pitchFamily="34" charset="0"/>
                <a:ea typeface="Calibri" panose="020F0502020204030204" pitchFamily="34" charset="0"/>
                <a:cs typeface="Times New Roman" panose="02020603050405020304" pitchFamily="18" charset="0"/>
              </a:rPr>
              <a:t>la automatización incompleta</a:t>
            </a:r>
            <a:r>
              <a:rPr lang="es-EC" dirty="0" smtClean="0">
                <a:latin typeface="Arial" panose="020B0604020202020204" pitchFamily="34" charset="0"/>
                <a:ea typeface="Calibri" panose="020F0502020204030204" pitchFamily="34" charset="0"/>
                <a:cs typeface="Times New Roman" panose="02020603050405020304" pitchFamily="18" charset="0"/>
              </a:rPr>
              <a:t> (productos de software no terminados que no pueden ser utilizados directamente). Por último, un problema recurrente es el </a:t>
            </a:r>
            <a:r>
              <a:rPr lang="es-EC" b="1" i="1" dirty="0" smtClean="0">
                <a:latin typeface="Arial" panose="020B0604020202020204" pitchFamily="34" charset="0"/>
                <a:ea typeface="Calibri" panose="020F0502020204030204" pitchFamily="34" charset="0"/>
                <a:cs typeface="Times New Roman" panose="02020603050405020304" pitchFamily="18" charset="0"/>
              </a:rPr>
              <a:t>restringido acceso a los datos y pocas son las fuentes oficiales que liberan su información espacial y estadística</a:t>
            </a:r>
            <a:r>
              <a:rPr lang="es-EC" dirty="0" smtClean="0">
                <a:latin typeface="Arial" panose="020B0604020202020204" pitchFamily="34" charset="0"/>
                <a:ea typeface="Calibri" panose="020F0502020204030204" pitchFamily="34" charset="0"/>
                <a:cs typeface="Times New Roman" panose="02020603050405020304" pitchFamily="18" charset="0"/>
              </a:rPr>
              <a:t>, haciéndose evidente la falta de democratización de la información, así como el escaso soporte técnico a las pocas fuentes que brindan servicios de información espacial.</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B26AEE43-7B28-403E-B632-5279B91C4A95}" type="slidenum">
              <a:rPr lang="es-EC" smtClean="0"/>
              <a:t>5</a:t>
            </a:fld>
            <a:endParaRPr lang="es-EC"/>
          </a:p>
        </p:txBody>
      </p:sp>
    </p:spTree>
    <p:extLst>
      <p:ext uri="{BB962C8B-B14F-4D97-AF65-F5344CB8AC3E}">
        <p14:creationId xmlns:p14="http://schemas.microsoft.com/office/powerpoint/2010/main" val="188976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just">
              <a:lnSpc>
                <a:spcPct val="150000"/>
              </a:lnSpc>
              <a:spcAft>
                <a:spcPts val="0"/>
              </a:spcAft>
            </a:pPr>
            <a:r>
              <a:rPr lang="es-EC" dirty="0" smtClean="0">
                <a:latin typeface="Arial" panose="020B0604020202020204" pitchFamily="34" charset="0"/>
                <a:ea typeface="Calibri" panose="020F0502020204030204" pitchFamily="34" charset="0"/>
                <a:cs typeface="Times New Roman" panose="02020603050405020304" pitchFamily="18" charset="0"/>
              </a:rPr>
              <a:t>El Modelo Territorial ha sido el resultado de una aleatoria yuxtaposición de planeamientos municipales concebidos frecuentemente desde la estrecha óptica local. Para conocer y entender el </a:t>
            </a:r>
            <a:r>
              <a:rPr lang="es-EC" b="1" dirty="0" smtClean="0">
                <a:latin typeface="Arial" panose="020B0604020202020204" pitchFamily="34" charset="0"/>
                <a:ea typeface="Times New Roman" panose="02020603050405020304" pitchFamily="18" charset="0"/>
                <a:cs typeface="Times New Roman" panose="02020603050405020304" pitchFamily="18" charset="0"/>
              </a:rPr>
              <a:t>escenario contextual </a:t>
            </a:r>
            <a:r>
              <a:rPr lang="es-EC" dirty="0" smtClean="0">
                <a:latin typeface="Arial" panose="020B0604020202020204" pitchFamily="34" charset="0"/>
                <a:ea typeface="Times New Roman" panose="02020603050405020304" pitchFamily="18" charset="0"/>
                <a:cs typeface="Times New Roman" panose="02020603050405020304" pitchFamily="18" charset="0"/>
              </a:rPr>
              <a:t>del modelo territorial actual en el marco de los planes de ordenación territorial del nivel cantonal, conviene señalar que en el país la Secretaria Nacional de Planificación y Desarrollo (SENPLADES) dispone de lineamientos metodológicos que desarrollan los contenidos de los planes para cada nivel de gobierno. Particularmente, en la fase correspondiente al “análisis estratégico territorial”, el modelo territorial actual se asume como una zonificación que determina la vocación del territorio, o una zonificación aplicable que caracteriza cada uno de los polígonos determinados, respecto a las</a:t>
            </a:r>
            <a:r>
              <a:rPr lang="es-EC" b="1" i="1" dirty="0" smtClean="0">
                <a:latin typeface="Arial" panose="020B0604020202020204" pitchFamily="34" charset="0"/>
                <a:ea typeface="Times New Roman" panose="02020603050405020304" pitchFamily="18" charset="0"/>
                <a:cs typeface="Times New Roman" panose="02020603050405020304" pitchFamily="18" charset="0"/>
              </a:rPr>
              <a:t> variables estratégicas</a:t>
            </a:r>
            <a:r>
              <a:rPr lang="es-EC" dirty="0" smtClean="0">
                <a:latin typeface="Arial" panose="020B0604020202020204" pitchFamily="34" charset="0"/>
                <a:ea typeface="Times New Roman" panose="02020603050405020304" pitchFamily="18" charset="0"/>
                <a:cs typeface="Times New Roman" panose="02020603050405020304" pitchFamily="18" charset="0"/>
              </a:rPr>
              <a:t> que inciden en la consecución del desarrollo,  dicho análisis permitiría </a:t>
            </a:r>
            <a:r>
              <a:rPr lang="es-EC" dirty="0" err="1" smtClean="0">
                <a:latin typeface="Arial" panose="020B0604020202020204" pitchFamily="34" charset="0"/>
                <a:ea typeface="Times New Roman" panose="02020603050405020304" pitchFamily="18" charset="0"/>
                <a:cs typeface="Times New Roman" panose="02020603050405020304" pitchFamily="18" charset="0"/>
              </a:rPr>
              <a:t>territorializar</a:t>
            </a:r>
            <a:r>
              <a:rPr lang="es-EC" dirty="0" smtClean="0">
                <a:latin typeface="Arial" panose="020B0604020202020204" pitchFamily="34" charset="0"/>
                <a:ea typeface="Times New Roman" panose="02020603050405020304" pitchFamily="18" charset="0"/>
                <a:cs typeface="Times New Roman" panose="02020603050405020304" pitchFamily="18" charset="0"/>
              </a:rPr>
              <a:t> los problemas y potencialidades del territorio</a:t>
            </a:r>
            <a:r>
              <a:rPr lang="es-EC" dirty="0" smtClean="0">
                <a:latin typeface="Arial" panose="020B0604020202020204" pitchFamily="34" charset="0"/>
                <a:ea typeface="Calibri" panose="020F0502020204030204" pitchFamily="34" charset="0"/>
                <a:cs typeface="Times New Roman" panose="02020603050405020304" pitchFamily="18" charset="0"/>
              </a:rPr>
              <a:t>. </a:t>
            </a:r>
            <a:endParaRPr lang="es-EC" sz="11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000" b="1" dirty="0" smtClean="0">
                <a:latin typeface="Calibri" panose="020F0502020204030204" pitchFamily="34" charset="0"/>
                <a:ea typeface="Times New Roman" panose="02020603050405020304" pitchFamily="18" charset="0"/>
                <a:cs typeface="Arial" panose="020B0604020202020204" pitchFamily="34" charset="0"/>
              </a:rPr>
              <a:t>Variables estratégicas censales:</a:t>
            </a:r>
            <a:r>
              <a:rPr lang="es-EC" sz="1000" dirty="0" smtClean="0">
                <a:latin typeface="Calibri" panose="020F0502020204030204" pitchFamily="34" charset="0"/>
                <a:ea typeface="Times New Roman" panose="02020603050405020304" pitchFamily="18" charset="0"/>
                <a:cs typeface="Arial" panose="020B0604020202020204" pitchFamily="34" charset="0"/>
              </a:rPr>
              <a:t> Conflicto de uso de suelo, Población Total, Densidad poblacional, Porcentaje de servicios básico deficitarios, Tasa de asistencia (educación), Nivel de instrucción, Hacinamiento, Ocupado por rama de actividad, Ocupados no remunerados.</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B26AEE43-7B28-403E-B632-5279B91C4A95}" type="slidenum">
              <a:rPr lang="es-EC" smtClean="0"/>
              <a:t>14</a:t>
            </a:fld>
            <a:endParaRPr lang="es-EC"/>
          </a:p>
        </p:txBody>
      </p:sp>
    </p:spTree>
    <p:extLst>
      <p:ext uri="{BB962C8B-B14F-4D97-AF65-F5344CB8AC3E}">
        <p14:creationId xmlns:p14="http://schemas.microsoft.com/office/powerpoint/2010/main" val="223568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t>Por tanto, el modelo ofrece un marco genérico, teniendo en cuenta los objetivos globales formulados en la planificación de la ciudad y las conclusiones que se derivan del diagnóstico realizado previamente. Su finalidad es servir de guía orientadora para la formulación de estrategias específicas de actuación en cada zona de la ciudad, teniendo la capacidad predictiva y, por lo tanto, no solo reproduce los hechos a partir de los cuales fue generado sino que además su uso permite generar conocimiento nuevo.</a:t>
            </a:r>
          </a:p>
        </p:txBody>
      </p:sp>
      <p:sp>
        <p:nvSpPr>
          <p:cNvPr id="4" name="Marcador de número de diapositiva 3"/>
          <p:cNvSpPr>
            <a:spLocks noGrp="1"/>
          </p:cNvSpPr>
          <p:nvPr>
            <p:ph type="sldNum" sz="quarter" idx="10"/>
          </p:nvPr>
        </p:nvSpPr>
        <p:spPr/>
        <p:txBody>
          <a:bodyPr/>
          <a:lstStyle/>
          <a:p>
            <a:fld id="{B26AEE43-7B28-403E-B632-5279B91C4A95}" type="slidenum">
              <a:rPr lang="es-EC" smtClean="0"/>
              <a:t>15</a:t>
            </a:fld>
            <a:endParaRPr lang="es-EC"/>
          </a:p>
        </p:txBody>
      </p:sp>
    </p:spTree>
    <p:extLst>
      <p:ext uri="{BB962C8B-B14F-4D97-AF65-F5344CB8AC3E}">
        <p14:creationId xmlns:p14="http://schemas.microsoft.com/office/powerpoint/2010/main" val="113318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smtClean="0"/>
          </a:p>
        </p:txBody>
      </p:sp>
      <p:sp>
        <p:nvSpPr>
          <p:cNvPr id="4" name="Marcador de número de diapositiva 3"/>
          <p:cNvSpPr>
            <a:spLocks noGrp="1"/>
          </p:cNvSpPr>
          <p:nvPr>
            <p:ph type="sldNum" sz="quarter" idx="10"/>
          </p:nvPr>
        </p:nvSpPr>
        <p:spPr/>
        <p:txBody>
          <a:bodyPr/>
          <a:lstStyle/>
          <a:p>
            <a:fld id="{B26AEE43-7B28-403E-B632-5279B91C4A95}" type="slidenum">
              <a:rPr lang="es-EC" smtClean="0"/>
              <a:t>16</a:t>
            </a:fld>
            <a:endParaRPr lang="es-EC"/>
          </a:p>
        </p:txBody>
      </p:sp>
    </p:spTree>
    <p:extLst>
      <p:ext uri="{BB962C8B-B14F-4D97-AF65-F5344CB8AC3E}">
        <p14:creationId xmlns:p14="http://schemas.microsoft.com/office/powerpoint/2010/main" val="402170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285750" indent="-285750">
              <a:lnSpc>
                <a:spcPct val="150000"/>
              </a:lnSpc>
              <a:buFont typeface="Arial" panose="020B0604020202020204" pitchFamily="34" charset="0"/>
              <a:buChar char="•"/>
            </a:pPr>
            <a:r>
              <a:rPr lang="es-EC" sz="1200" spc="-5" dirty="0" smtClean="0">
                <a:latin typeface="Arial" panose="020B0604020202020204" pitchFamily="34" charset="0"/>
                <a:ea typeface="SimSun" panose="02010600030101010101" pitchFamily="2" charset="-122"/>
              </a:rPr>
              <a:t>El Laboratorio Virtual de Ciudad y Territorio (</a:t>
            </a:r>
            <a:r>
              <a:rPr lang="es-EC" sz="1200" spc="-5" dirty="0" err="1" smtClean="0">
                <a:latin typeface="Arial" panose="020B0604020202020204" pitchFamily="34" charset="0"/>
                <a:ea typeface="SimSun" panose="02010600030101010101" pitchFamily="2" charset="-122"/>
              </a:rPr>
              <a:t>LaVCiTe</a:t>
            </a:r>
            <a:r>
              <a:rPr lang="es-EC" sz="1200" spc="-5" dirty="0" smtClean="0">
                <a:latin typeface="Arial" panose="020B0604020202020204" pitchFamily="34" charset="0"/>
                <a:ea typeface="SimSun" panose="02010600030101010101" pitchFamily="2" charset="-122"/>
              </a:rPr>
              <a:t>), permite conseguir de manera </a:t>
            </a:r>
            <a:r>
              <a:rPr lang="es-EC" sz="1200" spc="-5" dirty="0" err="1" smtClean="0">
                <a:latin typeface="Arial" panose="020B0604020202020204" pitchFamily="34" charset="0"/>
                <a:ea typeface="SimSun" panose="02010600030101010101" pitchFamily="2" charset="-122"/>
              </a:rPr>
              <a:t>semi</a:t>
            </a:r>
            <a:r>
              <a:rPr lang="es-EC" sz="1200" spc="-5" dirty="0" smtClean="0">
                <a:latin typeface="Arial" panose="020B0604020202020204" pitchFamily="34" charset="0"/>
                <a:ea typeface="SimSun" panose="02010600030101010101" pitchFamily="2" charset="-122"/>
              </a:rPr>
              <a:t>-automatizada la generación de modelos territoriales y urbanos, para que usuarios sin conocimientos significativos en SIG, puedan utilizar una herramienta basada en software de código abierto. El Laboratorio ofrece a los  GAD, organismos de planificación y a la ciudadanía una herramienta que facilita la gestión de la información, produciendo nuevos conocimientos y alternativas para entender la ciudad.</a:t>
            </a:r>
            <a:endParaRPr lang="es-EC" sz="1000" spc="-5" dirty="0" smtClean="0">
              <a:latin typeface="Times New Roman" panose="02020603050405020304" pitchFamily="18" charset="0"/>
              <a:ea typeface="SimSun" panose="02010600030101010101" pitchFamily="2" charset="-122"/>
            </a:endParaRPr>
          </a:p>
          <a:p>
            <a:pPr marL="285750" indent="-285750">
              <a:lnSpc>
                <a:spcPct val="150000"/>
              </a:lnSpc>
              <a:buFont typeface="Arial" panose="020B0604020202020204" pitchFamily="34" charset="0"/>
              <a:buChar char="•"/>
            </a:pPr>
            <a:r>
              <a:rPr lang="es-EC" sz="1200" dirty="0" smtClean="0"/>
              <a:t>Incrementar las oportunidades de experimentación sin limitantes de </a:t>
            </a:r>
            <a:r>
              <a:rPr lang="es-EC" sz="1200" b="1" dirty="0" smtClean="0"/>
              <a:t>espacio y tiempo. </a:t>
            </a:r>
          </a:p>
          <a:p>
            <a:pPr>
              <a:lnSpc>
                <a:spcPct val="150000"/>
              </a:lnSpc>
            </a:pPr>
            <a:endParaRPr lang="es-EC" sz="1200" b="1" dirty="0" smtClean="0"/>
          </a:p>
          <a:p>
            <a:pPr marL="285750" indent="-285750">
              <a:lnSpc>
                <a:spcPct val="150000"/>
              </a:lnSpc>
              <a:buFont typeface="Arial" panose="020B0604020202020204" pitchFamily="34" charset="0"/>
              <a:buChar char="•"/>
            </a:pPr>
            <a:r>
              <a:rPr lang="es-EC" sz="1200" dirty="0" smtClean="0"/>
              <a:t>Complemento a la enseñanza académica: observación, interpretación y el análisis de los resultados alcanzados.</a:t>
            </a:r>
          </a:p>
          <a:p>
            <a:pPr marL="285750" indent="-285750">
              <a:lnSpc>
                <a:spcPct val="150000"/>
              </a:lnSpc>
              <a:buFont typeface="Arial" panose="020B0604020202020204" pitchFamily="34" charset="0"/>
              <a:buChar char="•"/>
            </a:pPr>
            <a:endParaRPr lang="es-EC" sz="1200" dirty="0" smtClean="0"/>
          </a:p>
          <a:p>
            <a:pPr marL="285750" indent="-285750">
              <a:lnSpc>
                <a:spcPct val="150000"/>
              </a:lnSpc>
              <a:buFont typeface="Arial" panose="020B0604020202020204" pitchFamily="34" charset="0"/>
              <a:buChar char="•"/>
            </a:pPr>
            <a:r>
              <a:rPr lang="es-EC" sz="1200" dirty="0" smtClean="0"/>
              <a:t>Recurso didáctico, que puede ser integrado junto a otros recursos dentro de plataformas de educación virtual.</a:t>
            </a:r>
            <a:endParaRPr lang="es-EC" dirty="0"/>
          </a:p>
        </p:txBody>
      </p:sp>
      <p:sp>
        <p:nvSpPr>
          <p:cNvPr id="4" name="Marcador de número de diapositiva 3"/>
          <p:cNvSpPr>
            <a:spLocks noGrp="1"/>
          </p:cNvSpPr>
          <p:nvPr>
            <p:ph type="sldNum" sz="quarter" idx="10"/>
          </p:nvPr>
        </p:nvSpPr>
        <p:spPr/>
        <p:txBody>
          <a:bodyPr/>
          <a:lstStyle/>
          <a:p>
            <a:fld id="{B26AEE43-7B28-403E-B632-5279B91C4A95}" type="slidenum">
              <a:rPr lang="es-EC" smtClean="0"/>
              <a:t>20</a:t>
            </a:fld>
            <a:endParaRPr lang="es-EC"/>
          </a:p>
        </p:txBody>
      </p:sp>
    </p:spTree>
    <p:extLst>
      <p:ext uri="{BB962C8B-B14F-4D97-AF65-F5344CB8AC3E}">
        <p14:creationId xmlns:p14="http://schemas.microsoft.com/office/powerpoint/2010/main" val="408593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lvl="0" algn="just">
              <a:lnSpc>
                <a:spcPct val="150000"/>
              </a:lnSpc>
              <a:spcAft>
                <a:spcPts val="0"/>
              </a:spcAft>
            </a:pPr>
            <a:r>
              <a:rPr lang="es-EC" sz="1200" spc="-5" dirty="0" smtClean="0">
                <a:latin typeface="Calibri" panose="020F0502020204030204" pitchFamily="34" charset="0"/>
                <a:ea typeface="SimSun" panose="02010600030101010101" pitchFamily="2" charset="-122"/>
              </a:rPr>
              <a:t>El</a:t>
            </a:r>
            <a:r>
              <a:rPr lang="es-EC" sz="1200" spc="-5" baseline="0" dirty="0" smtClean="0">
                <a:latin typeface="Calibri" panose="020F0502020204030204" pitchFamily="34" charset="0"/>
                <a:ea typeface="SimSun" panose="02010600030101010101" pitchFamily="2" charset="-122"/>
              </a:rPr>
              <a:t> laboratorio, </a:t>
            </a:r>
            <a:r>
              <a:rPr lang="es-EC" sz="1200" spc="-5" dirty="0" smtClean="0">
                <a:latin typeface="Calibri" panose="020F0502020204030204" pitchFamily="34" charset="0"/>
                <a:ea typeface="SimSun" panose="02010600030101010101" pitchFamily="2" charset="-122"/>
              </a:rPr>
              <a:t>promueve la generación de información estadística y geográfica articulada a la planificación nacional, sectorial y local, para facilitar la toma de decisiones oportuna y adecuada de los procesos de planificación y aplicación de políticas públicas, que otorgue a la ciudadanía el acceso a la información sin restricciones, como contribución directa al proceso de desarrollo nacional.</a:t>
            </a:r>
          </a:p>
        </p:txBody>
      </p:sp>
      <p:sp>
        <p:nvSpPr>
          <p:cNvPr id="4" name="Marcador de número de diapositiva 3"/>
          <p:cNvSpPr>
            <a:spLocks noGrp="1"/>
          </p:cNvSpPr>
          <p:nvPr>
            <p:ph type="sldNum" sz="quarter" idx="10"/>
          </p:nvPr>
        </p:nvSpPr>
        <p:spPr/>
        <p:txBody>
          <a:bodyPr/>
          <a:lstStyle/>
          <a:p>
            <a:fld id="{B26AEE43-7B28-403E-B632-5279B91C4A95}" type="slidenum">
              <a:rPr lang="es-EC" smtClean="0"/>
              <a:t>21</a:t>
            </a:fld>
            <a:endParaRPr lang="es-EC"/>
          </a:p>
        </p:txBody>
      </p:sp>
    </p:spTree>
    <p:extLst>
      <p:ext uri="{BB962C8B-B14F-4D97-AF65-F5344CB8AC3E}">
        <p14:creationId xmlns:p14="http://schemas.microsoft.com/office/powerpoint/2010/main" val="257294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26AEE43-7B28-403E-B632-5279B91C4A95}" type="slidenum">
              <a:rPr lang="es-EC" smtClean="0"/>
              <a:t>22</a:t>
            </a:fld>
            <a:endParaRPr lang="es-EC"/>
          </a:p>
        </p:txBody>
      </p:sp>
    </p:spTree>
    <p:extLst>
      <p:ext uri="{BB962C8B-B14F-4D97-AF65-F5344CB8AC3E}">
        <p14:creationId xmlns:p14="http://schemas.microsoft.com/office/powerpoint/2010/main" val="245880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7B782B-DFDA-49B4-B23F-D4C84BC640F7}"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1FFD5C-5A1E-4F74-A192-DF4BD6134419}"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7B782B-DFDA-49B4-B23F-D4C84BC640F7}"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134514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7B782B-DFDA-49B4-B23F-D4C84BC640F7}"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256439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1" y="4419601"/>
            <a:ext cx="9904459"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41707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7B782B-DFDA-49B4-B23F-D4C84BC640F7}"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304369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7B782B-DFDA-49B4-B23F-D4C84BC640F7}"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51FFD5C-5A1E-4F74-A192-DF4BD6134419}"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66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7B782B-DFDA-49B4-B23F-D4C84BC640F7}" type="datetimeFigureOut">
              <a:rPr lang="es-EC" smtClean="0"/>
              <a:t>21/09/2016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421151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B7B782B-DFDA-49B4-B23F-D4C84BC640F7}" type="datetimeFigureOut">
              <a:rPr lang="es-EC" smtClean="0"/>
              <a:t>21/09/2016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311526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B7B782B-DFDA-49B4-B23F-D4C84BC640F7}" type="datetimeFigureOut">
              <a:rPr lang="es-EC" smtClean="0"/>
              <a:t>21/09/2016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166912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7B782B-DFDA-49B4-B23F-D4C84BC640F7}" type="datetimeFigureOut">
              <a:rPr lang="es-EC" smtClean="0"/>
              <a:t>21/09/2016</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122518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7B782B-DFDA-49B4-B23F-D4C84BC640F7}" type="datetimeFigureOut">
              <a:rPr lang="es-EC" smtClean="0"/>
              <a:t>21/09/2016</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1FFD5C-5A1E-4F74-A192-DF4BD6134419}" type="slidenum">
              <a:rPr lang="es-EC" smtClean="0"/>
              <a:t>‹Nº›</a:t>
            </a:fld>
            <a:endParaRPr lang="es-EC"/>
          </a:p>
        </p:txBody>
      </p:sp>
    </p:spTree>
    <p:extLst>
      <p:ext uri="{BB962C8B-B14F-4D97-AF65-F5344CB8AC3E}">
        <p14:creationId xmlns:p14="http://schemas.microsoft.com/office/powerpoint/2010/main" val="53641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7B782B-DFDA-49B4-B23F-D4C84BC640F7}" type="datetimeFigureOut">
              <a:rPr lang="es-EC" smtClean="0"/>
              <a:t>21/09/2016</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1FFD5C-5A1E-4F74-A192-DF4BD6134419}" type="slidenum">
              <a:rPr lang="es-EC" smtClean="0"/>
              <a:t>‹Nº›</a:t>
            </a:fld>
            <a:endParaRPr lang="es-EC"/>
          </a:p>
        </p:txBody>
      </p:sp>
    </p:spTree>
    <p:extLst>
      <p:ext uri="{BB962C8B-B14F-4D97-AF65-F5344CB8AC3E}">
        <p14:creationId xmlns:p14="http://schemas.microsoft.com/office/powerpoint/2010/main" val="127173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7B782B-DFDA-49B4-B23F-D4C84BC640F7}" type="datetimeFigureOut">
              <a:rPr lang="es-EC" smtClean="0"/>
              <a:t>21/09/2016</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1FFD5C-5A1E-4F74-A192-DF4BD6134419}"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96714"/>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lavcite.mp4"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190.15.132.7/ideucuenca/web/laboratorio/"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2472415" y="1958942"/>
            <a:ext cx="7606195" cy="103905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MX" sz="2800" b="1" dirty="0"/>
              <a:t>LAVCITE, UNA HERRAMIENTA PARA LA GESTIÓN DE LA INFORMACIÓN DEL TERRITORIO</a:t>
            </a:r>
            <a:endParaRPr lang="es-EC" sz="2800" dirty="0"/>
          </a:p>
        </p:txBody>
      </p:sp>
      <p:pic>
        <p:nvPicPr>
          <p:cNvPr id="10" name="Imagen 9"/>
          <p:cNvPicPr>
            <a:picLocks noChangeAspect="1"/>
          </p:cNvPicPr>
          <p:nvPr/>
        </p:nvPicPr>
        <p:blipFill>
          <a:blip r:embed="rId3"/>
          <a:stretch>
            <a:fillRect/>
          </a:stretch>
        </p:blipFill>
        <p:spPr>
          <a:xfrm>
            <a:off x="9266362" y="7057"/>
            <a:ext cx="1401638" cy="1747826"/>
          </a:xfrm>
          <a:prstGeom prst="rect">
            <a:avLst/>
          </a:prstGeom>
        </p:spPr>
      </p:pic>
      <p:sp>
        <p:nvSpPr>
          <p:cNvPr id="6" name="Rectangle 1"/>
          <p:cNvSpPr>
            <a:spLocks noChangeArrowheads="1"/>
          </p:cNvSpPr>
          <p:nvPr/>
        </p:nvSpPr>
        <p:spPr bwMode="auto">
          <a:xfrm>
            <a:off x="551384" y="2925059"/>
            <a:ext cx="103691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s-EC" altLang="es-EC" dirty="0" smtClean="0">
                <a:latin typeface="Calibri" panose="020F0502020204030204" pitchFamily="34" charset="0"/>
                <a:ea typeface="Calibri" panose="020F0502020204030204" pitchFamily="34" charset="0"/>
                <a:cs typeface="Arial" panose="020B0604020202020204" pitchFamily="34" charset="0"/>
              </a:rPr>
              <a:t>Arq. Lorena-Vivanco</a:t>
            </a:r>
            <a:r>
              <a:rPr lang="es-EC" altLang="es-EC" dirty="0">
                <a:latin typeface="Calibri" panose="020F0502020204030204" pitchFamily="34" charset="0"/>
                <a:ea typeface="Calibri" panose="020F0502020204030204" pitchFamily="34" charset="0"/>
                <a:cs typeface="Arial" panose="020B0604020202020204" pitchFamily="34" charset="0"/>
              </a:rPr>
              <a:t>, </a:t>
            </a:r>
            <a:r>
              <a:rPr lang="es-EC" altLang="es-EC" dirty="0" smtClean="0">
                <a:latin typeface="Calibri" panose="020F0502020204030204" pitchFamily="34" charset="0"/>
                <a:ea typeface="Calibri" panose="020F0502020204030204" pitchFamily="34" charset="0"/>
                <a:cs typeface="Arial" panose="020B0604020202020204" pitchFamily="34" charset="0"/>
              </a:rPr>
              <a:t>Arq. Natalia-</a:t>
            </a:r>
            <a:r>
              <a:rPr lang="es-EC" altLang="es-EC" dirty="0" err="1" smtClean="0">
                <a:latin typeface="Calibri" panose="020F0502020204030204" pitchFamily="34" charset="0"/>
                <a:ea typeface="Calibri" panose="020F0502020204030204" pitchFamily="34" charset="0"/>
                <a:cs typeface="Arial" panose="020B0604020202020204" pitchFamily="34" charset="0"/>
              </a:rPr>
              <a:t>Pacurucu</a:t>
            </a:r>
            <a:r>
              <a:rPr lang="es-EC" altLang="es-EC" dirty="0" smtClean="0">
                <a:latin typeface="Calibri" panose="020F0502020204030204" pitchFamily="34" charset="0"/>
                <a:ea typeface="Calibri" panose="020F0502020204030204" pitchFamily="34" charset="0"/>
                <a:cs typeface="Arial" panose="020B0604020202020204" pitchFamily="34" charset="0"/>
              </a:rPr>
              <a:t>, Econ. Mónica Mendieta, </a:t>
            </a:r>
          </a:p>
          <a:p>
            <a:pPr algn="r" eaLnBrk="0" fontAlgn="base" hangingPunct="0">
              <a:spcBef>
                <a:spcPct val="0"/>
              </a:spcBef>
              <a:spcAft>
                <a:spcPct val="0"/>
              </a:spcAft>
            </a:pPr>
            <a:r>
              <a:rPr lang="es-EC" altLang="es-EC" dirty="0" smtClean="0">
                <a:latin typeface="Calibri" panose="020F0502020204030204" pitchFamily="34" charset="0"/>
                <a:ea typeface="Calibri" panose="020F0502020204030204" pitchFamily="34" charset="0"/>
                <a:cs typeface="Arial" panose="020B0604020202020204" pitchFamily="34" charset="0"/>
              </a:rPr>
              <a:t>Ing. Jonathan-Astudillo</a:t>
            </a:r>
            <a:r>
              <a:rPr lang="es-EC" altLang="es-EC" dirty="0">
                <a:latin typeface="Calibri" panose="020F0502020204030204" pitchFamily="34" charset="0"/>
                <a:ea typeface="Calibri" panose="020F0502020204030204" pitchFamily="34" charset="0"/>
                <a:cs typeface="Arial" panose="020B0604020202020204" pitchFamily="34" charset="0"/>
              </a:rPr>
              <a:t>, </a:t>
            </a:r>
            <a:r>
              <a:rPr lang="es-EC" altLang="es-EC" dirty="0" err="1" smtClean="0">
                <a:latin typeface="Calibri" panose="020F0502020204030204" pitchFamily="34" charset="0"/>
                <a:ea typeface="Calibri" panose="020F0502020204030204" pitchFamily="34" charset="0"/>
                <a:cs typeface="Arial" panose="020B0604020202020204" pitchFamily="34" charset="0"/>
              </a:rPr>
              <a:t>Phd</a:t>
            </a:r>
            <a:r>
              <a:rPr lang="es-EC" altLang="es-EC" dirty="0" smtClean="0">
                <a:latin typeface="Calibri" panose="020F0502020204030204" pitchFamily="34" charset="0"/>
                <a:ea typeface="Calibri" panose="020F0502020204030204" pitchFamily="34" charset="0"/>
                <a:cs typeface="Arial" panose="020B0604020202020204" pitchFamily="34" charset="0"/>
              </a:rPr>
              <a:t>. </a:t>
            </a:r>
            <a:r>
              <a:rPr lang="es-EC" altLang="es-EC" dirty="0" err="1" smtClean="0">
                <a:latin typeface="Calibri" panose="020F0502020204030204" pitchFamily="34" charset="0"/>
                <a:ea typeface="Calibri" panose="020F0502020204030204" pitchFamily="34" charset="0"/>
                <a:cs typeface="Arial" panose="020B0604020202020204" pitchFamily="34" charset="0"/>
              </a:rPr>
              <a:t>Villie</a:t>
            </a:r>
            <a:r>
              <a:rPr lang="es-EC" altLang="es-EC" dirty="0" smtClean="0">
                <a:latin typeface="Calibri" panose="020F0502020204030204" pitchFamily="34" charset="0"/>
                <a:ea typeface="Calibri" panose="020F0502020204030204" pitchFamily="34" charset="0"/>
                <a:cs typeface="Arial" panose="020B0604020202020204" pitchFamily="34" charset="0"/>
              </a:rPr>
              <a:t>-Morocho</a:t>
            </a:r>
            <a:r>
              <a:rPr lang="es-EC" altLang="es-EC" dirty="0">
                <a:latin typeface="Calibri" panose="020F0502020204030204" pitchFamily="34" charset="0"/>
                <a:ea typeface="Calibri" panose="020F0502020204030204" pitchFamily="34" charset="0"/>
                <a:cs typeface="Arial" panose="020B0604020202020204" pitchFamily="34" charset="0"/>
              </a:rPr>
              <a:t>.</a:t>
            </a:r>
          </a:p>
          <a:p>
            <a:pPr lvl="0" algn="r" eaLnBrk="0" fontAlgn="base" hangingPunct="0">
              <a:spcBef>
                <a:spcPct val="0"/>
              </a:spcBef>
              <a:spcAft>
                <a:spcPct val="0"/>
              </a:spcAft>
            </a:pPr>
            <a:r>
              <a:rPr lang="es-MX" altLang="es-EC" i="1" dirty="0" smtClean="0">
                <a:latin typeface="Calibri" panose="020F0502020204030204" pitchFamily="34" charset="0"/>
                <a:cs typeface="Arial" panose="020B0604020202020204" pitchFamily="34" charset="0"/>
              </a:rPr>
              <a:t>Facultad de Arquitectura – Departamento de Ciencias de la Computación</a:t>
            </a:r>
          </a:p>
          <a:p>
            <a:pPr lvl="0" algn="r" eaLnBrk="0" fontAlgn="base" hangingPunct="0">
              <a:spcBef>
                <a:spcPct val="0"/>
              </a:spcBef>
              <a:spcAft>
                <a:spcPct val="0"/>
              </a:spcAft>
            </a:pPr>
            <a:r>
              <a:rPr lang="es-MX" altLang="es-EC" b="1" dirty="0" smtClean="0">
                <a:latin typeface="Calibri" panose="020F0502020204030204" pitchFamily="34" charset="0"/>
                <a:cs typeface="Arial" panose="020B0604020202020204" pitchFamily="34" charset="0"/>
              </a:rPr>
              <a:t>Universidad </a:t>
            </a:r>
            <a:r>
              <a:rPr lang="es-MX" altLang="es-EC" b="1" dirty="0">
                <a:latin typeface="Calibri" panose="020F0502020204030204" pitchFamily="34" charset="0"/>
                <a:cs typeface="Arial" panose="020B0604020202020204" pitchFamily="34" charset="0"/>
              </a:rPr>
              <a:t>de Cuenca, </a:t>
            </a:r>
            <a:r>
              <a:rPr lang="es-EC" b="1" dirty="0">
                <a:latin typeface="Calibri" panose="020F0502020204030204" pitchFamily="34" charset="0"/>
              </a:rPr>
              <a:t>Cuenca, Ecuador</a:t>
            </a:r>
            <a:r>
              <a:rPr lang="es-EC" dirty="0">
                <a:latin typeface="Calibri" panose="020F0502020204030204" pitchFamily="34" charset="0"/>
              </a:rPr>
              <a:t>.</a:t>
            </a:r>
            <a:endParaRPr lang="es-MX" altLang="es-EC" dirty="0">
              <a:latin typeface="Calibri" panose="020F0502020204030204" pitchFamily="34" charset="0"/>
              <a:cs typeface="Arial" panose="020B0604020202020204" pitchFamily="34" charset="0"/>
            </a:endParaRPr>
          </a:p>
        </p:txBody>
      </p:sp>
      <p:cxnSp>
        <p:nvCxnSpPr>
          <p:cNvPr id="4" name="Conector recto 3"/>
          <p:cNvCxnSpPr/>
          <p:nvPr/>
        </p:nvCxnSpPr>
        <p:spPr>
          <a:xfrm>
            <a:off x="2495601" y="2939570"/>
            <a:ext cx="7668667"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2472415" y="4293096"/>
            <a:ext cx="7494767"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endParaRPr>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t="17443" b="19747"/>
          <a:stretch/>
        </p:blipFill>
        <p:spPr>
          <a:xfrm>
            <a:off x="0" y="5733256"/>
            <a:ext cx="1370289" cy="476672"/>
          </a:xfrm>
          <a:prstGeom prst="rect">
            <a:avLst/>
          </a:prstGeom>
        </p:spPr>
      </p:pic>
      <p:pic>
        <p:nvPicPr>
          <p:cNvPr id="13" name="Imagen 12"/>
          <p:cNvPicPr>
            <a:picLocks noChangeAspect="1"/>
          </p:cNvPicPr>
          <p:nvPr/>
        </p:nvPicPr>
        <p:blipFill>
          <a:blip r:embed="rId5"/>
          <a:stretch>
            <a:fillRect/>
          </a:stretch>
        </p:blipFill>
        <p:spPr>
          <a:xfrm>
            <a:off x="10192153" y="5733256"/>
            <a:ext cx="1782937" cy="476672"/>
          </a:xfrm>
          <a:prstGeom prst="rect">
            <a:avLst/>
          </a:prstGeom>
        </p:spPr>
      </p:pic>
      <p:pic>
        <p:nvPicPr>
          <p:cNvPr id="1026" name="Picture 2" descr="Simposio Nacional de Desarrollo Urba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824" y="3978627"/>
            <a:ext cx="3917134" cy="12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318"/>
            <a:ext cx="4896544" cy="6857682"/>
          </a:xfrm>
          <a:prstGeom prst="rect">
            <a:avLst/>
          </a:prstGeom>
          <a:noFill/>
          <a:ln>
            <a:noFill/>
          </a:ln>
        </p:spPr>
      </p:pic>
      <p:sp>
        <p:nvSpPr>
          <p:cNvPr id="3" name="Rectángulo 2"/>
          <p:cNvSpPr/>
          <p:nvPr/>
        </p:nvSpPr>
        <p:spPr>
          <a:xfrm>
            <a:off x="399082" y="1268760"/>
            <a:ext cx="6096000" cy="1200329"/>
          </a:xfrm>
          <a:prstGeom prst="rect">
            <a:avLst/>
          </a:prstGeom>
        </p:spPr>
        <p:txBody>
          <a:bodyPr>
            <a:spAutoFit/>
          </a:bodyPr>
          <a:lstStyle/>
          <a:p>
            <a:r>
              <a:rPr lang="es-MX" sz="2400" b="1" spc="-5" dirty="0" smtClean="0">
                <a:solidFill>
                  <a:schemeClr val="accent2"/>
                </a:solidFill>
                <a:latin typeface="Arial" panose="020B0604020202020204" pitchFamily="34" charset="0"/>
                <a:ea typeface="Calibri" panose="020F0502020204030204" pitchFamily="34" charset="0"/>
              </a:rPr>
              <a:t>Equipos </a:t>
            </a:r>
            <a:r>
              <a:rPr lang="es-MX" sz="2400" b="1" spc="-5" dirty="0">
                <a:solidFill>
                  <a:schemeClr val="accent2"/>
                </a:solidFill>
                <a:latin typeface="Arial" panose="020B0604020202020204" pitchFamily="34" charset="0"/>
                <a:ea typeface="Calibri" panose="020F0502020204030204" pitchFamily="34" charset="0"/>
              </a:rPr>
              <a:t>y componentes que interactúan en el sistema del Laboratorio Virtual de Ciudad y Territorio</a:t>
            </a:r>
            <a:endParaRPr lang="es-EC" sz="2400" b="1" dirty="0">
              <a:solidFill>
                <a:schemeClr val="accent2"/>
              </a:solidFill>
            </a:endParaRPr>
          </a:p>
        </p:txBody>
      </p:sp>
      <p:sp>
        <p:nvSpPr>
          <p:cNvPr id="4" name="Rectángulo 3"/>
          <p:cNvSpPr/>
          <p:nvPr/>
        </p:nvSpPr>
        <p:spPr>
          <a:xfrm>
            <a:off x="2351584" y="2708920"/>
            <a:ext cx="1624804" cy="369332"/>
          </a:xfrm>
          <a:prstGeom prst="rect">
            <a:avLst/>
          </a:prstGeom>
        </p:spPr>
        <p:txBody>
          <a:bodyPr wrap="none">
            <a:spAutoFit/>
          </a:bodyPr>
          <a:lstStyle/>
          <a:p>
            <a:r>
              <a:rPr lang="es-MX" spc="-5" dirty="0">
                <a:solidFill>
                  <a:schemeClr val="accent1"/>
                </a:solidFill>
                <a:latin typeface="Arial" panose="020B0604020202020204" pitchFamily="34" charset="0"/>
                <a:ea typeface="Calibri" panose="020F0502020204030204" pitchFamily="34" charset="0"/>
              </a:rPr>
              <a:t>L</a:t>
            </a:r>
            <a:r>
              <a:rPr lang="es-MX" spc="-5" dirty="0" smtClean="0">
                <a:solidFill>
                  <a:schemeClr val="accent1"/>
                </a:solidFill>
                <a:latin typeface="Arial" panose="020B0604020202020204" pitchFamily="34" charset="0"/>
                <a:ea typeface="Calibri" panose="020F0502020204030204" pitchFamily="34" charset="0"/>
              </a:rPr>
              <a:t>ibrerías </a:t>
            </a:r>
            <a:r>
              <a:rPr lang="es-MX" spc="-5" dirty="0">
                <a:solidFill>
                  <a:schemeClr val="accent1"/>
                </a:solidFill>
                <a:latin typeface="Arial" panose="020B0604020202020204" pitchFamily="34" charset="0"/>
                <a:ea typeface="Calibri" panose="020F0502020204030204" pitchFamily="34" charset="0"/>
              </a:rPr>
              <a:t>Java</a:t>
            </a:r>
            <a:endParaRPr lang="es-EC" dirty="0">
              <a:solidFill>
                <a:schemeClr val="accent1"/>
              </a:solidFill>
            </a:endParaRPr>
          </a:p>
        </p:txBody>
      </p:sp>
    </p:spTree>
    <p:extLst>
      <p:ext uri="{BB962C8B-B14F-4D97-AF65-F5344CB8AC3E}">
        <p14:creationId xmlns:p14="http://schemas.microsoft.com/office/powerpoint/2010/main" val="325149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207568" y="3284985"/>
            <a:ext cx="7704856" cy="910201"/>
          </a:xfrm>
        </p:spPr>
        <p:txBody>
          <a:bodyPr>
            <a:noAutofit/>
          </a:bodyPr>
          <a:lstStyle/>
          <a:p>
            <a:pPr algn="r"/>
            <a:r>
              <a:rPr lang="es-MX" sz="3200" b="1" cap="none" dirty="0">
                <a:solidFill>
                  <a:schemeClr val="accent2"/>
                </a:solidFill>
                <a:latin typeface="Calibri" panose="020F0502020204030204" pitchFamily="34" charset="0"/>
              </a:rPr>
              <a:t>3</a:t>
            </a:r>
            <a:r>
              <a:rPr lang="es-MX" sz="3200" b="1" cap="none" dirty="0" smtClean="0">
                <a:solidFill>
                  <a:schemeClr val="accent2"/>
                </a:solidFill>
                <a:latin typeface="Calibri" panose="020F0502020204030204" pitchFamily="34" charset="0"/>
              </a:rPr>
              <a:t>. MODULOS DISPONIBLES EN LA PLATAFORMA</a:t>
            </a:r>
            <a:endParaRPr lang="es-MX" sz="3200" b="1" cap="none" dirty="0">
              <a:solidFill>
                <a:schemeClr val="accent2"/>
              </a:solidFill>
              <a:latin typeface="Calibri" panose="020F0502020204030204" pitchFamily="34" charset="0"/>
            </a:endParaRPr>
          </a:p>
          <a:p>
            <a:pPr algn="r"/>
            <a:endParaRPr lang="es-MX" sz="3200" b="1" cap="none" dirty="0">
              <a:solidFill>
                <a:schemeClr val="accent2"/>
              </a:solidFill>
              <a:latin typeface="Calibri" panose="020F0502020204030204" pitchFamily="34" charset="0"/>
            </a:endParaRPr>
          </a:p>
        </p:txBody>
      </p:sp>
      <p:cxnSp>
        <p:nvCxnSpPr>
          <p:cNvPr id="3" name="Conector recto 2"/>
          <p:cNvCxnSpPr/>
          <p:nvPr/>
        </p:nvCxnSpPr>
        <p:spPr>
          <a:xfrm>
            <a:off x="2370152" y="4318999"/>
            <a:ext cx="754227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06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31504" y="3717032"/>
            <a:ext cx="10009112" cy="461665"/>
          </a:xfrm>
          <a:prstGeom prst="rect">
            <a:avLst/>
          </a:prstGeom>
        </p:spPr>
        <p:txBody>
          <a:bodyPr wrap="square">
            <a:spAutoFit/>
          </a:bodyPr>
          <a:lstStyle/>
          <a:p>
            <a:pPr algn="just"/>
            <a:r>
              <a:rPr lang="es-EC" altLang="es-EC" sz="2400" dirty="0">
                <a:latin typeface="Calibri" panose="020F0502020204030204" pitchFamily="34" charset="0"/>
                <a:ea typeface="Calibri" panose="020F0502020204030204" pitchFamily="34" charset="0"/>
                <a:cs typeface="Arial" panose="020B0604020202020204" pitchFamily="34" charset="0"/>
              </a:rPr>
              <a:t>La construcción de modelos para representar el territorio requiere considerar:</a:t>
            </a:r>
            <a:endParaRPr lang="es-EC" altLang="es-EC" sz="2400" dirty="0">
              <a:latin typeface="Calibri" panose="020F0502020204030204" pitchFamily="34" charset="0"/>
            </a:endParaRPr>
          </a:p>
        </p:txBody>
      </p:sp>
      <p:pic>
        <p:nvPicPr>
          <p:cNvPr id="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31" y="4531857"/>
            <a:ext cx="10146509" cy="864096"/>
          </a:xfrm>
          <a:prstGeom prst="rect">
            <a:avLst/>
          </a:prstGeom>
          <a:noFill/>
          <a:extLst>
            <a:ext uri="{909E8E84-426E-40DD-AFC4-6F175D3DCCD1}">
              <a14:hiddenFill xmlns:a14="http://schemas.microsoft.com/office/drawing/2010/main">
                <a:solidFill>
                  <a:srgbClr val="FFFFFF"/>
                </a:solidFill>
              </a14:hiddenFill>
            </a:ext>
          </a:extLst>
        </p:spPr>
      </p:pic>
      <p:sp>
        <p:nvSpPr>
          <p:cNvPr id="5" name="Subtítulo 1"/>
          <p:cNvSpPr txBox="1">
            <a:spLocks/>
          </p:cNvSpPr>
          <p:nvPr/>
        </p:nvSpPr>
        <p:spPr>
          <a:xfrm>
            <a:off x="1415480" y="548680"/>
            <a:ext cx="7704856" cy="9102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es-MX" sz="3200" b="1" dirty="0" smtClean="0">
                <a:solidFill>
                  <a:schemeClr val="accent2"/>
                </a:solidFill>
                <a:latin typeface="Calibri" panose="020F0502020204030204" pitchFamily="34" charset="0"/>
              </a:rPr>
              <a:t>MODELO URBANO Y TERRITORIAL</a:t>
            </a:r>
          </a:p>
          <a:p>
            <a:pPr algn="r"/>
            <a:endParaRPr lang="es-MX" sz="3200" b="1" dirty="0">
              <a:solidFill>
                <a:schemeClr val="accent2"/>
              </a:solidFill>
              <a:latin typeface="Calibri" panose="020F0502020204030204" pitchFamily="34" charset="0"/>
            </a:endParaRPr>
          </a:p>
        </p:txBody>
      </p:sp>
      <p:sp>
        <p:nvSpPr>
          <p:cNvPr id="7" name="Rectángulo 6"/>
          <p:cNvSpPr/>
          <p:nvPr/>
        </p:nvSpPr>
        <p:spPr>
          <a:xfrm>
            <a:off x="2279576" y="1803126"/>
            <a:ext cx="7920880" cy="1569660"/>
          </a:xfrm>
          <a:prstGeom prst="rect">
            <a:avLst/>
          </a:prstGeom>
          <a:solidFill>
            <a:schemeClr val="accent3"/>
          </a:solidFill>
          <a:ln w="38100">
            <a:solidFill>
              <a:schemeClr val="tx1"/>
            </a:solidFill>
            <a:prstDash val="lgDash"/>
          </a:ln>
        </p:spPr>
        <p:txBody>
          <a:bodyPr wrap="square">
            <a:spAutoFit/>
          </a:bodyPr>
          <a:lstStyle/>
          <a:p>
            <a:pPr algn="just"/>
            <a:r>
              <a:rPr lang="es-EC" sz="2400" dirty="0">
                <a:latin typeface="Arial" panose="020B0604020202020204" pitchFamily="34" charset="0"/>
                <a:ea typeface="Calibri" panose="020F0502020204030204" pitchFamily="34" charset="0"/>
              </a:rPr>
              <a:t>Los modelos buscan representar de manera lo más fiel posible el fenómeno estudiado y constituir un campo de pruebas en donde se puedan generar modificaciones y propuestas para alcanzar la solución</a:t>
            </a:r>
            <a:endParaRPr lang="es-EC" sz="2400" dirty="0"/>
          </a:p>
        </p:txBody>
      </p:sp>
    </p:spTree>
    <p:extLst>
      <p:ext uri="{BB962C8B-B14F-4D97-AF65-F5344CB8AC3E}">
        <p14:creationId xmlns:p14="http://schemas.microsoft.com/office/powerpoint/2010/main" val="65004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RESPALDO MAYO 2016\USUARIO 390GB\Documents\investigacion\LABORATORIO VIRTUAL\articuloJIDE_BARCELONA\diagramaGeneracionModelos.png"/>
          <p:cNvPicPr/>
          <p:nvPr/>
        </p:nvPicPr>
        <p:blipFill>
          <a:blip r:embed="rId2">
            <a:extLst>
              <a:ext uri="{28A0092B-C50C-407E-A947-70E740481C1C}">
                <a14:useLocalDpi xmlns:a14="http://schemas.microsoft.com/office/drawing/2010/main" val="0"/>
              </a:ext>
            </a:extLst>
          </a:blip>
          <a:srcRect/>
          <a:stretch>
            <a:fillRect/>
          </a:stretch>
        </p:blipFill>
        <p:spPr bwMode="auto">
          <a:xfrm>
            <a:off x="1271464" y="2276872"/>
            <a:ext cx="9937104" cy="2808312"/>
          </a:xfrm>
          <a:prstGeom prst="rect">
            <a:avLst/>
          </a:prstGeom>
          <a:noFill/>
          <a:ln>
            <a:noFill/>
          </a:ln>
        </p:spPr>
      </p:pic>
      <p:sp>
        <p:nvSpPr>
          <p:cNvPr id="4" name="Rectángulo 3"/>
          <p:cNvSpPr/>
          <p:nvPr/>
        </p:nvSpPr>
        <p:spPr>
          <a:xfrm>
            <a:off x="1450339" y="620688"/>
            <a:ext cx="9579354" cy="1200329"/>
          </a:xfrm>
          <a:prstGeom prst="rect">
            <a:avLst/>
          </a:prstGeom>
          <a:ln w="38100">
            <a:solidFill>
              <a:schemeClr val="accent2"/>
            </a:solidFill>
            <a:prstDash val="lgDashDot"/>
          </a:ln>
          <a:effectLst>
            <a:glow rad="101600">
              <a:schemeClr val="accent4">
                <a:satMod val="175000"/>
                <a:alpha val="40000"/>
              </a:schemeClr>
            </a:glow>
          </a:effectLst>
        </p:spPr>
        <p:txBody>
          <a:bodyPr wrap="square">
            <a:spAutoFit/>
          </a:bodyPr>
          <a:lstStyle/>
          <a:p>
            <a:pPr algn="just"/>
            <a:r>
              <a:rPr lang="es-MX" sz="2400" spc="-5" dirty="0">
                <a:latin typeface="Arial" panose="020B0604020202020204" pitchFamily="34" charset="0"/>
                <a:ea typeface="Calibri" panose="020F0502020204030204" pitchFamily="34" charset="0"/>
              </a:rPr>
              <a:t>Los componentes para la generación de los modelos, utilizan librerías y métodos para alcanzar el objetivo individual y colaborativo en la construcción de los mapas del modelo urbano o del territorial. </a:t>
            </a:r>
            <a:endParaRPr lang="es-EC" sz="2400" dirty="0"/>
          </a:p>
        </p:txBody>
      </p:sp>
    </p:spTree>
    <p:extLst>
      <p:ext uri="{BB962C8B-B14F-4D97-AF65-F5344CB8AC3E}">
        <p14:creationId xmlns:p14="http://schemas.microsoft.com/office/powerpoint/2010/main" val="218468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495600" y="304314"/>
            <a:ext cx="7668852" cy="3600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2400" b="1" cap="none" dirty="0" smtClean="0">
                <a:solidFill>
                  <a:schemeClr val="accent2"/>
                </a:solidFill>
                <a:latin typeface="Calibri" panose="020F0502020204030204" pitchFamily="34" charset="0"/>
              </a:rPr>
              <a:t>a) </a:t>
            </a:r>
            <a:r>
              <a:rPr lang="es-EC" sz="2400" b="1" cap="none" dirty="0">
                <a:solidFill>
                  <a:schemeClr val="accent2"/>
                </a:solidFill>
                <a:latin typeface="Calibri" panose="020F0502020204030204" pitchFamily="34" charset="0"/>
              </a:rPr>
              <a:t>Componentes para la generación del modelo territorial</a:t>
            </a:r>
          </a:p>
        </p:txBody>
      </p:sp>
      <p:sp>
        <p:nvSpPr>
          <p:cNvPr id="3" name="Rectángulo 2"/>
          <p:cNvSpPr/>
          <p:nvPr/>
        </p:nvSpPr>
        <p:spPr>
          <a:xfrm>
            <a:off x="1862362" y="3084742"/>
            <a:ext cx="5869160" cy="369332"/>
          </a:xfrm>
          <a:prstGeom prst="rect">
            <a:avLst/>
          </a:prstGeom>
        </p:spPr>
        <p:txBody>
          <a:bodyPr wrap="square">
            <a:spAutoFit/>
          </a:bodyPr>
          <a:lstStyle/>
          <a:p>
            <a:r>
              <a:rPr lang="es-EC" b="1" i="1" dirty="0">
                <a:solidFill>
                  <a:schemeClr val="tx1">
                    <a:lumMod val="50000"/>
                    <a:lumOff val="50000"/>
                  </a:schemeClr>
                </a:solidFill>
                <a:latin typeface="Calibri" panose="020F0502020204030204" pitchFamily="34" charset="0"/>
                <a:ea typeface="Calibri" panose="020F0502020204030204" pitchFamily="34" charset="0"/>
              </a:rPr>
              <a:t>Entrada y salidas de información para el modelo territorial</a:t>
            </a:r>
            <a:endParaRPr lang="es-EC" i="1" dirty="0">
              <a:solidFill>
                <a:schemeClr val="tx1">
                  <a:lumMod val="50000"/>
                  <a:lumOff val="50000"/>
                </a:schemeClr>
              </a:solidFill>
              <a:latin typeface="Calibri" panose="020F0502020204030204" pitchFamily="34" charset="0"/>
            </a:endParaRPr>
          </a:p>
        </p:txBody>
      </p:sp>
      <p:sp>
        <p:nvSpPr>
          <p:cNvPr id="5" name="CuadroTexto 4"/>
          <p:cNvSpPr txBox="1"/>
          <p:nvPr/>
        </p:nvSpPr>
        <p:spPr>
          <a:xfrm>
            <a:off x="2202666" y="954392"/>
            <a:ext cx="2854628" cy="400110"/>
          </a:xfrm>
          <a:prstGeom prst="rect">
            <a:avLst/>
          </a:prstGeom>
          <a:noFill/>
        </p:spPr>
        <p:txBody>
          <a:bodyPr wrap="none" rtlCol="0">
            <a:spAutoFit/>
          </a:bodyPr>
          <a:lstStyle/>
          <a:p>
            <a:r>
              <a:rPr lang="es-MX" sz="2000" b="1" dirty="0">
                <a:latin typeface="Calibri" panose="020F0502020204030204" pitchFamily="34" charset="0"/>
              </a:rPr>
              <a:t>Modelo Territorial Actual</a:t>
            </a:r>
            <a:endParaRPr lang="es-EC" sz="2000" b="1" dirty="0">
              <a:latin typeface="Calibri" panose="020F0502020204030204" pitchFamily="34" charset="0"/>
            </a:endParaRPr>
          </a:p>
        </p:txBody>
      </p:sp>
      <p:sp>
        <p:nvSpPr>
          <p:cNvPr id="8" name="CuadroTexto 7"/>
          <p:cNvSpPr txBox="1"/>
          <p:nvPr/>
        </p:nvSpPr>
        <p:spPr>
          <a:xfrm>
            <a:off x="5358172" y="693029"/>
            <a:ext cx="4752528" cy="830997"/>
          </a:xfrm>
          <a:prstGeom prst="rect">
            <a:avLst/>
          </a:prstGeom>
          <a:noFill/>
        </p:spPr>
        <p:txBody>
          <a:bodyPr wrap="square" rtlCol="0">
            <a:spAutoFit/>
          </a:bodyPr>
          <a:lstStyle/>
          <a:p>
            <a:pPr algn="just"/>
            <a:r>
              <a:rPr lang="es-MX" sz="1600" dirty="0">
                <a:latin typeface="Calibri" panose="020F0502020204030204" pitchFamily="34" charset="0"/>
              </a:rPr>
              <a:t>Estructura biofísica</a:t>
            </a:r>
            <a:r>
              <a:rPr lang="es-EC" sz="1600" dirty="0">
                <a:latin typeface="Calibri" panose="020F0502020204030204" pitchFamily="34" charset="0"/>
              </a:rPr>
              <a:t> + Asentamientos humanos y canales de relación + estructura sociocultural+ estructura económica + estructura legal e institucional.</a:t>
            </a:r>
            <a:endParaRPr lang="es-MX" sz="1600" dirty="0">
              <a:latin typeface="Calibri" panose="020F0502020204030204" pitchFamily="34" charset="0"/>
            </a:endParaRPr>
          </a:p>
        </p:txBody>
      </p:sp>
      <p:sp>
        <p:nvSpPr>
          <p:cNvPr id="9" name="CuadroTexto 8"/>
          <p:cNvSpPr txBox="1"/>
          <p:nvPr/>
        </p:nvSpPr>
        <p:spPr>
          <a:xfrm>
            <a:off x="4968322" y="862060"/>
            <a:ext cx="389850" cy="584775"/>
          </a:xfrm>
          <a:prstGeom prst="rect">
            <a:avLst/>
          </a:prstGeom>
          <a:noFill/>
        </p:spPr>
        <p:txBody>
          <a:bodyPr wrap="none" rtlCol="0">
            <a:spAutoFit/>
          </a:bodyPr>
          <a:lstStyle/>
          <a:p>
            <a:r>
              <a:rPr lang="es-MX" sz="3200" b="1" dirty="0">
                <a:latin typeface="Calibri" panose="020F0502020204030204" pitchFamily="34" charset="0"/>
              </a:rPr>
              <a:t>=</a:t>
            </a:r>
            <a:endParaRPr lang="es-EC" sz="3200" b="1" dirty="0">
              <a:latin typeface="Calibri" panose="020F0502020204030204" pitchFamily="34" charset="0"/>
            </a:endParaRPr>
          </a:p>
        </p:txBody>
      </p:sp>
      <p:sp>
        <p:nvSpPr>
          <p:cNvPr id="10" name="Abrir llave 9"/>
          <p:cNvSpPr/>
          <p:nvPr/>
        </p:nvSpPr>
        <p:spPr>
          <a:xfrm>
            <a:off x="5286164" y="693028"/>
            <a:ext cx="144016" cy="923330"/>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latin typeface="Calibri" panose="020F0502020204030204" pitchFamily="34" charset="0"/>
            </a:endParaRPr>
          </a:p>
        </p:txBody>
      </p:sp>
      <p:sp>
        <p:nvSpPr>
          <p:cNvPr id="11" name="CuadroTexto 10"/>
          <p:cNvSpPr txBox="1"/>
          <p:nvPr/>
        </p:nvSpPr>
        <p:spPr>
          <a:xfrm>
            <a:off x="2130759" y="1904419"/>
            <a:ext cx="8034481" cy="1200329"/>
          </a:xfrm>
          <a:prstGeom prst="rect">
            <a:avLst/>
          </a:prstGeom>
          <a:noFill/>
        </p:spPr>
        <p:txBody>
          <a:bodyPr wrap="square" rtlCol="0">
            <a:spAutoFit/>
          </a:bodyPr>
          <a:lstStyle/>
          <a:p>
            <a:pPr algn="just"/>
            <a:r>
              <a:rPr lang="es-MX" dirty="0">
                <a:latin typeface="Calibri" panose="020F0502020204030204" pitchFamily="34" charset="0"/>
              </a:rPr>
              <a:t>El </a:t>
            </a:r>
            <a:r>
              <a:rPr lang="es-MX" b="1" i="1" dirty="0">
                <a:latin typeface="Calibri" panose="020F0502020204030204" pitchFamily="34" charset="0"/>
              </a:rPr>
              <a:t>Modelo Territorial</a:t>
            </a:r>
            <a:r>
              <a:rPr lang="es-MX" dirty="0">
                <a:latin typeface="Calibri" panose="020F0502020204030204" pitchFamily="34" charset="0"/>
              </a:rPr>
              <a:t>, se constituye la proyección espacial del estilo de desarrollo de la sociedad en un territorio que asume cualidades relevantes como la integralidad, la </a:t>
            </a:r>
            <a:r>
              <a:rPr lang="es-MX" dirty="0" err="1">
                <a:latin typeface="Calibri" panose="020F0502020204030204" pitchFamily="34" charset="0"/>
              </a:rPr>
              <a:t>escalaridad</a:t>
            </a:r>
            <a:r>
              <a:rPr lang="es-MX" dirty="0">
                <a:latin typeface="Calibri" panose="020F0502020204030204" pitchFamily="34" charset="0"/>
              </a:rPr>
              <a:t>, la diversidad y la temporalidad, en función de los cambios económicos , sociales, políticos y culturales que ocurren.  </a:t>
            </a:r>
            <a:endParaRPr lang="es-EC" dirty="0">
              <a:latin typeface="Calibri" panose="020F0502020204030204" pitchFamily="34" charset="0"/>
            </a:endParaRPr>
          </a:p>
        </p:txBody>
      </p:sp>
      <p:pic>
        <p:nvPicPr>
          <p:cNvPr id="12" name="Picture 5"/>
          <p:cNvPicPr>
            <a:picLocks noChangeAspect="1"/>
          </p:cNvPicPr>
          <p:nvPr/>
        </p:nvPicPr>
        <p:blipFill>
          <a:blip r:embed="rId3"/>
          <a:stretch>
            <a:fillRect/>
          </a:stretch>
        </p:blipFill>
        <p:spPr>
          <a:xfrm flipH="1">
            <a:off x="7611642" y="3687654"/>
            <a:ext cx="2998061" cy="2456041"/>
          </a:xfrm>
          <a:prstGeom prst="rect">
            <a:avLst/>
          </a:prstGeom>
        </p:spPr>
      </p:pic>
      <p:sp>
        <p:nvSpPr>
          <p:cNvPr id="13" name="TextBox 7"/>
          <p:cNvSpPr txBox="1"/>
          <p:nvPr/>
        </p:nvSpPr>
        <p:spPr>
          <a:xfrm>
            <a:off x="8551120" y="5589241"/>
            <a:ext cx="1951483" cy="276999"/>
          </a:xfrm>
          <a:prstGeom prst="rect">
            <a:avLst/>
          </a:prstGeom>
          <a:noFill/>
        </p:spPr>
        <p:txBody>
          <a:bodyPr wrap="square" rtlCol="0">
            <a:spAutoFit/>
          </a:bodyPr>
          <a:lstStyle/>
          <a:p>
            <a:r>
              <a:rPr lang="en-US" sz="1200" b="1" dirty="0" err="1">
                <a:latin typeface="Calibri" panose="020F0502020204030204" pitchFamily="34" charset="0"/>
              </a:rPr>
              <a:t>Mapa</a:t>
            </a:r>
            <a:r>
              <a:rPr lang="en-US" sz="1200" b="1" dirty="0">
                <a:latin typeface="Calibri" panose="020F0502020204030204" pitchFamily="34" charset="0"/>
              </a:rPr>
              <a:t> de </a:t>
            </a:r>
            <a:r>
              <a:rPr lang="en-US" sz="1200" b="1" dirty="0" err="1">
                <a:latin typeface="Calibri" panose="020F0502020204030204" pitchFamily="34" charset="0"/>
              </a:rPr>
              <a:t>modelo</a:t>
            </a:r>
            <a:r>
              <a:rPr lang="en-US" sz="1200" b="1" dirty="0">
                <a:latin typeface="Calibri" panose="020F0502020204030204" pitchFamily="34" charset="0"/>
              </a:rPr>
              <a:t> territorial</a:t>
            </a:r>
          </a:p>
        </p:txBody>
      </p:sp>
      <p:sp>
        <p:nvSpPr>
          <p:cNvPr id="17" name="Rectángulo 16"/>
          <p:cNvSpPr/>
          <p:nvPr/>
        </p:nvSpPr>
        <p:spPr>
          <a:xfrm>
            <a:off x="4576752" y="3356992"/>
            <a:ext cx="2206925" cy="3550011"/>
          </a:xfrm>
          <a:prstGeom prst="rect">
            <a:avLst/>
          </a:prstGeom>
          <a:solidFill>
            <a:schemeClr val="accent2">
              <a:lumMod val="40000"/>
              <a:lumOff val="60000"/>
            </a:schemeClr>
          </a:solidFill>
        </p:spPr>
        <p:txBody>
          <a:bodyPr wrap="square">
            <a:spAutoFit/>
          </a:bodyPr>
          <a:lstStyle/>
          <a:p>
            <a:pPr marL="342900" indent="-342900">
              <a:lnSpc>
                <a:spcPct val="107000"/>
              </a:lnSpc>
              <a:buFont typeface="Symbol" panose="05050102010706020507" pitchFamily="18" charset="2"/>
              <a:buChar char=""/>
            </a:pPr>
            <a:r>
              <a:rPr lang="es-EC" sz="1400" dirty="0">
                <a:latin typeface="Calibri" panose="020F0502020204030204" pitchFamily="34" charset="0"/>
              </a:rPr>
              <a:t>Centros poblados </a:t>
            </a:r>
          </a:p>
          <a:p>
            <a:pPr marL="342900" indent="-342900">
              <a:lnSpc>
                <a:spcPct val="107000"/>
              </a:lnSpc>
              <a:buFont typeface="Symbol" panose="05050102010706020507" pitchFamily="18" charset="2"/>
              <a:buChar char=""/>
            </a:pPr>
            <a:r>
              <a:rPr lang="es-EC" sz="1400" dirty="0">
                <a:latin typeface="Calibri" panose="020F0502020204030204" pitchFamily="34" charset="0"/>
              </a:rPr>
              <a:t>Establecimientos educativos </a:t>
            </a:r>
          </a:p>
          <a:p>
            <a:pPr marL="342900" indent="-342900">
              <a:lnSpc>
                <a:spcPct val="107000"/>
              </a:lnSpc>
              <a:buFont typeface="Symbol" panose="05050102010706020507" pitchFamily="18" charset="2"/>
              <a:buChar char=""/>
            </a:pPr>
            <a:r>
              <a:rPr lang="es-EC" sz="1400" dirty="0">
                <a:latin typeface="Calibri" panose="020F0502020204030204" pitchFamily="34" charset="0"/>
              </a:rPr>
              <a:t>Centros de salud </a:t>
            </a:r>
          </a:p>
          <a:p>
            <a:pPr marL="342900" indent="-342900">
              <a:lnSpc>
                <a:spcPct val="107000"/>
              </a:lnSpc>
              <a:buFont typeface="Symbol" panose="05050102010706020507" pitchFamily="18" charset="2"/>
              <a:buChar char=""/>
            </a:pPr>
            <a:r>
              <a:rPr lang="es-EC" sz="1400" dirty="0">
                <a:latin typeface="Calibri" panose="020F0502020204030204" pitchFamily="34" charset="0"/>
              </a:rPr>
              <a:t>Unidades de policía comunitaria</a:t>
            </a:r>
          </a:p>
          <a:p>
            <a:pPr marL="342900" indent="-342900">
              <a:lnSpc>
                <a:spcPct val="107000"/>
              </a:lnSpc>
              <a:buFont typeface="Symbol" panose="05050102010706020507" pitchFamily="18" charset="2"/>
              <a:buChar char=""/>
            </a:pPr>
            <a:r>
              <a:rPr lang="es-EC" sz="1400" dirty="0">
                <a:latin typeface="Calibri" panose="020F0502020204030204" pitchFamily="34" charset="0"/>
              </a:rPr>
              <a:t>Limite Parroquial </a:t>
            </a:r>
          </a:p>
          <a:p>
            <a:pPr marL="342900" indent="-342900">
              <a:lnSpc>
                <a:spcPct val="107000"/>
              </a:lnSpc>
              <a:buFont typeface="Symbol" panose="05050102010706020507" pitchFamily="18" charset="2"/>
              <a:buChar char=""/>
            </a:pPr>
            <a:r>
              <a:rPr lang="es-EC" sz="1400" dirty="0">
                <a:latin typeface="Calibri" panose="020F0502020204030204" pitchFamily="34" charset="0"/>
              </a:rPr>
              <a:t>Densidad poblacional </a:t>
            </a:r>
          </a:p>
          <a:p>
            <a:pPr marL="342900" indent="-342900">
              <a:lnSpc>
                <a:spcPct val="107000"/>
              </a:lnSpc>
              <a:buFont typeface="Symbol" panose="05050102010706020507" pitchFamily="18" charset="2"/>
              <a:buChar char=""/>
            </a:pPr>
            <a:r>
              <a:rPr lang="es-EC" sz="1400" dirty="0">
                <a:latin typeface="Calibri" panose="020F0502020204030204" pitchFamily="34" charset="0"/>
              </a:rPr>
              <a:t>Índice de servicios básicos </a:t>
            </a:r>
          </a:p>
          <a:p>
            <a:pPr marL="342900" indent="-342900">
              <a:lnSpc>
                <a:spcPct val="107000"/>
              </a:lnSpc>
              <a:buFont typeface="Symbol" panose="05050102010706020507" pitchFamily="18" charset="2"/>
              <a:buChar char=""/>
            </a:pPr>
            <a:r>
              <a:rPr lang="es-EC" sz="1400" dirty="0">
                <a:latin typeface="Calibri" panose="020F0502020204030204" pitchFamily="34" charset="0"/>
              </a:rPr>
              <a:t>Distritos administrativos </a:t>
            </a:r>
          </a:p>
          <a:p>
            <a:pPr marL="342900" indent="-342900">
              <a:lnSpc>
                <a:spcPct val="107000"/>
              </a:lnSpc>
              <a:buFont typeface="Symbol" panose="05050102010706020507" pitchFamily="18" charset="2"/>
              <a:buChar char=""/>
            </a:pPr>
            <a:r>
              <a:rPr lang="es-EC" sz="1400" dirty="0">
                <a:latin typeface="Calibri" panose="020F0502020204030204" pitchFamily="34" charset="0"/>
              </a:rPr>
              <a:t>Proyectos estratégicos </a:t>
            </a:r>
          </a:p>
          <a:p>
            <a:pPr marL="342900" indent="-342900">
              <a:lnSpc>
                <a:spcPct val="107000"/>
              </a:lnSpc>
              <a:buFont typeface="Symbol" panose="05050102010706020507" pitchFamily="18" charset="2"/>
              <a:buChar char=""/>
            </a:pPr>
            <a:r>
              <a:rPr lang="es-EC" sz="1400" dirty="0">
                <a:latin typeface="Calibri" panose="020F0502020204030204" pitchFamily="34" charset="0"/>
              </a:rPr>
              <a:t>Tasa de asistencia a educación </a:t>
            </a:r>
          </a:p>
        </p:txBody>
      </p:sp>
      <p:sp>
        <p:nvSpPr>
          <p:cNvPr id="20" name="Flecha derecha 19"/>
          <p:cNvSpPr/>
          <p:nvPr/>
        </p:nvSpPr>
        <p:spPr>
          <a:xfrm>
            <a:off x="6791625" y="4669838"/>
            <a:ext cx="224889" cy="468103"/>
          </a:xfrm>
          <a:prstGeom prst="rightArrow">
            <a:avLst/>
          </a:prstGeom>
          <a:solidFill>
            <a:schemeClr val="accent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endParaRPr>
          </a:p>
        </p:txBody>
      </p:sp>
      <p:sp>
        <p:nvSpPr>
          <p:cNvPr id="16" name="Rectángulo 15"/>
          <p:cNvSpPr/>
          <p:nvPr/>
        </p:nvSpPr>
        <p:spPr>
          <a:xfrm>
            <a:off x="1828526" y="3440140"/>
            <a:ext cx="2748226" cy="3319498"/>
          </a:xfrm>
          <a:prstGeom prst="rect">
            <a:avLst/>
          </a:prstGeom>
          <a:solidFill>
            <a:schemeClr val="bg1">
              <a:lumMod val="75000"/>
            </a:schemeClr>
          </a:solidFill>
        </p:spPr>
        <p:txBody>
          <a:bodyPr wrap="square">
            <a:spAutoFit/>
          </a:bodyPr>
          <a:lstStyle/>
          <a:p>
            <a:pPr marL="171450" indent="-171450">
              <a:lnSpc>
                <a:spcPct val="107000"/>
              </a:lnSpc>
              <a:buFont typeface="Arial" panose="020B0604020202020204" pitchFamily="34" charset="0"/>
              <a:buChar char="•"/>
            </a:pPr>
            <a:r>
              <a:rPr lang="es-EC" sz="1400" dirty="0">
                <a:latin typeface="Calibri" panose="020F0502020204030204" pitchFamily="34" charset="0"/>
              </a:rPr>
              <a:t>Limite cantonal</a:t>
            </a:r>
          </a:p>
          <a:p>
            <a:pPr marL="171450" indent="-171450">
              <a:lnSpc>
                <a:spcPct val="107000"/>
              </a:lnSpc>
              <a:buFont typeface="Arial" panose="020B0604020202020204" pitchFamily="34" charset="0"/>
              <a:buChar char="•"/>
            </a:pPr>
            <a:r>
              <a:rPr lang="es-EC" sz="1400" dirty="0">
                <a:latin typeface="Calibri" panose="020F0502020204030204" pitchFamily="34" charset="0"/>
              </a:rPr>
              <a:t>Cobertura de suelo</a:t>
            </a:r>
          </a:p>
          <a:p>
            <a:pPr marL="171450" indent="-171450">
              <a:lnSpc>
                <a:spcPct val="107000"/>
              </a:lnSpc>
              <a:buFont typeface="Arial" panose="020B0604020202020204" pitchFamily="34" charset="0"/>
              <a:buChar char="•"/>
            </a:pPr>
            <a:r>
              <a:rPr lang="es-EC" sz="1400" dirty="0">
                <a:latin typeface="Calibri" panose="020F0502020204030204" pitchFamily="34" charset="0"/>
              </a:rPr>
              <a:t>Conflicto de suelo</a:t>
            </a:r>
          </a:p>
          <a:p>
            <a:pPr marL="171450" indent="-171450">
              <a:lnSpc>
                <a:spcPct val="107000"/>
              </a:lnSpc>
              <a:buFont typeface="Arial" panose="020B0604020202020204" pitchFamily="34" charset="0"/>
              <a:buChar char="•"/>
            </a:pPr>
            <a:r>
              <a:rPr lang="es-EC" sz="1400" dirty="0">
                <a:latin typeface="Calibri" panose="020F0502020204030204" pitchFamily="34" charset="0"/>
              </a:rPr>
              <a:t>Peligro volcánico</a:t>
            </a:r>
          </a:p>
          <a:p>
            <a:pPr marL="171450" indent="-171450">
              <a:lnSpc>
                <a:spcPct val="107000"/>
              </a:lnSpc>
              <a:buFont typeface="Arial" panose="020B0604020202020204" pitchFamily="34" charset="0"/>
              <a:buChar char="•"/>
            </a:pPr>
            <a:r>
              <a:rPr lang="es-EC" sz="1400" dirty="0">
                <a:latin typeface="Calibri" panose="020F0502020204030204" pitchFamily="34" charset="0"/>
              </a:rPr>
              <a:t>Hidrografía - ríos simples</a:t>
            </a:r>
          </a:p>
          <a:p>
            <a:pPr marL="171450" indent="-171450">
              <a:lnSpc>
                <a:spcPct val="107000"/>
              </a:lnSpc>
              <a:buFont typeface="Wingdings" panose="05000000000000000000" pitchFamily="2" charset="2"/>
              <a:buChar char="§"/>
            </a:pPr>
            <a:r>
              <a:rPr lang="es-EC" sz="1400" dirty="0">
                <a:latin typeface="Calibri" panose="020F0502020204030204" pitchFamily="34" charset="0"/>
              </a:rPr>
              <a:t>Hidrografía –ríos dobles</a:t>
            </a:r>
          </a:p>
          <a:p>
            <a:pPr marL="171450" indent="-171450">
              <a:lnSpc>
                <a:spcPct val="107000"/>
              </a:lnSpc>
              <a:buFont typeface="Arial" panose="020B0604020202020204" pitchFamily="34" charset="0"/>
              <a:buChar char="•"/>
            </a:pPr>
            <a:r>
              <a:rPr lang="es-EC" sz="1400" dirty="0">
                <a:latin typeface="Calibri" panose="020F0502020204030204" pitchFamily="34" charset="0"/>
              </a:rPr>
              <a:t>Vialidad </a:t>
            </a:r>
          </a:p>
          <a:p>
            <a:pPr marL="171450" indent="-171450">
              <a:lnSpc>
                <a:spcPct val="107000"/>
              </a:lnSpc>
              <a:buFont typeface="Arial" panose="020B0604020202020204" pitchFamily="34" charset="0"/>
              <a:buChar char="•"/>
            </a:pPr>
            <a:r>
              <a:rPr lang="es-EC" sz="1400" dirty="0">
                <a:latin typeface="Calibri" panose="020F0502020204030204" pitchFamily="34" charset="0"/>
              </a:rPr>
              <a:t>Patrimonio de áreas protegidas</a:t>
            </a:r>
          </a:p>
          <a:p>
            <a:pPr marL="171450" indent="-171450">
              <a:lnSpc>
                <a:spcPct val="107000"/>
              </a:lnSpc>
              <a:buFont typeface="Arial" panose="020B0604020202020204" pitchFamily="34" charset="0"/>
              <a:buChar char="•"/>
            </a:pPr>
            <a:r>
              <a:rPr lang="es-EC" sz="1400" dirty="0">
                <a:latin typeface="Calibri" panose="020F0502020204030204" pitchFamily="34" charset="0"/>
              </a:rPr>
              <a:t>Zonas de protección </a:t>
            </a:r>
          </a:p>
          <a:p>
            <a:pPr marL="171450" indent="-171450">
              <a:lnSpc>
                <a:spcPct val="107000"/>
              </a:lnSpc>
              <a:buFont typeface="Arial" panose="020B0604020202020204" pitchFamily="34" charset="0"/>
              <a:buChar char="•"/>
            </a:pPr>
            <a:r>
              <a:rPr lang="es-EC" sz="1400" dirty="0">
                <a:latin typeface="Calibri" panose="020F0502020204030204" pitchFamily="34" charset="0"/>
              </a:rPr>
              <a:t>Catastro minero </a:t>
            </a:r>
          </a:p>
          <a:p>
            <a:pPr marL="171450" indent="-171450">
              <a:lnSpc>
                <a:spcPct val="107000"/>
              </a:lnSpc>
              <a:buFont typeface="Arial" panose="020B0604020202020204" pitchFamily="34" charset="0"/>
              <a:buChar char="•"/>
            </a:pPr>
            <a:r>
              <a:rPr lang="es-EC" sz="1400" dirty="0">
                <a:latin typeface="Calibri" panose="020F0502020204030204" pitchFamily="34" charset="0"/>
              </a:rPr>
              <a:t>Movimiento de masa</a:t>
            </a:r>
          </a:p>
          <a:p>
            <a:pPr marL="171450" indent="-171450">
              <a:lnSpc>
                <a:spcPct val="107000"/>
              </a:lnSpc>
              <a:buFont typeface="Arial" panose="020B0604020202020204" pitchFamily="34" charset="0"/>
              <a:buChar char="•"/>
            </a:pPr>
            <a:r>
              <a:rPr lang="es-EC" sz="1400" dirty="0">
                <a:latin typeface="Calibri" panose="020F0502020204030204" pitchFamily="34" charset="0"/>
              </a:rPr>
              <a:t>Sitios arqueológicos </a:t>
            </a:r>
          </a:p>
          <a:p>
            <a:pPr marL="171450" indent="-171450">
              <a:lnSpc>
                <a:spcPct val="107000"/>
              </a:lnSpc>
              <a:buFont typeface="Arial" panose="020B0604020202020204" pitchFamily="34" charset="0"/>
              <a:buChar char="•"/>
            </a:pPr>
            <a:r>
              <a:rPr lang="es-EC" sz="1400" dirty="0">
                <a:latin typeface="Calibri" panose="020F0502020204030204" pitchFamily="34" charset="0"/>
              </a:rPr>
              <a:t>Zonas susceptibles a inundaciones </a:t>
            </a:r>
          </a:p>
        </p:txBody>
      </p:sp>
      <p:sp>
        <p:nvSpPr>
          <p:cNvPr id="26" name="TextBox 7"/>
          <p:cNvSpPr txBox="1"/>
          <p:nvPr/>
        </p:nvSpPr>
        <p:spPr>
          <a:xfrm>
            <a:off x="8551118" y="3921416"/>
            <a:ext cx="2369418" cy="253916"/>
          </a:xfrm>
          <a:prstGeom prst="rect">
            <a:avLst/>
          </a:prstGeom>
          <a:noFill/>
        </p:spPr>
        <p:txBody>
          <a:bodyPr wrap="square" rtlCol="0">
            <a:spAutoFit/>
          </a:bodyPr>
          <a:lstStyle/>
          <a:p>
            <a:r>
              <a:rPr lang="en-US" sz="1050" dirty="0" err="1">
                <a:latin typeface="Calibri" panose="020F0502020204030204" pitchFamily="34" charset="0"/>
              </a:rPr>
              <a:t>Mapa</a:t>
            </a:r>
            <a:r>
              <a:rPr lang="en-US" sz="1050" dirty="0">
                <a:latin typeface="Calibri" panose="020F0502020204030204" pitchFamily="34" charset="0"/>
              </a:rPr>
              <a:t> de </a:t>
            </a:r>
            <a:r>
              <a:rPr lang="en-US" sz="1050" dirty="0" err="1">
                <a:latin typeface="Calibri" panose="020F0502020204030204" pitchFamily="34" charset="0"/>
              </a:rPr>
              <a:t>estructura</a:t>
            </a:r>
            <a:r>
              <a:rPr lang="en-US" sz="1050" dirty="0">
                <a:latin typeface="Calibri" panose="020F0502020204030204" pitchFamily="34" charset="0"/>
              </a:rPr>
              <a:t> </a:t>
            </a:r>
            <a:r>
              <a:rPr lang="en-US" sz="1050" dirty="0" err="1">
                <a:latin typeface="Calibri" panose="020F0502020204030204" pitchFamily="34" charset="0"/>
              </a:rPr>
              <a:t>biofisica</a:t>
            </a:r>
            <a:r>
              <a:rPr lang="en-US" sz="1050" dirty="0">
                <a:latin typeface="Calibri" panose="020F0502020204030204" pitchFamily="34" charset="0"/>
              </a:rPr>
              <a:t> </a:t>
            </a:r>
          </a:p>
        </p:txBody>
      </p:sp>
      <p:sp>
        <p:nvSpPr>
          <p:cNvPr id="27" name="TextBox 7"/>
          <p:cNvSpPr txBox="1"/>
          <p:nvPr/>
        </p:nvSpPr>
        <p:spPr>
          <a:xfrm>
            <a:off x="8424850" y="4312224"/>
            <a:ext cx="2369418" cy="415498"/>
          </a:xfrm>
          <a:prstGeom prst="rect">
            <a:avLst/>
          </a:prstGeom>
          <a:noFill/>
        </p:spPr>
        <p:txBody>
          <a:bodyPr wrap="square" rtlCol="0">
            <a:spAutoFit/>
          </a:bodyPr>
          <a:lstStyle/>
          <a:p>
            <a:r>
              <a:rPr lang="en-US" sz="1050" dirty="0" err="1">
                <a:latin typeface="Calibri" panose="020F0502020204030204" pitchFamily="34" charset="0"/>
              </a:rPr>
              <a:t>Mapa</a:t>
            </a:r>
            <a:r>
              <a:rPr lang="en-US" sz="1050" dirty="0">
                <a:latin typeface="Calibri" panose="020F0502020204030204" pitchFamily="34" charset="0"/>
              </a:rPr>
              <a:t> de </a:t>
            </a:r>
            <a:r>
              <a:rPr lang="en-US" sz="1050" dirty="0" err="1">
                <a:latin typeface="Calibri" panose="020F0502020204030204" pitchFamily="34" charset="0"/>
              </a:rPr>
              <a:t>asentamientos</a:t>
            </a:r>
            <a:r>
              <a:rPr lang="en-US" sz="1050" dirty="0">
                <a:latin typeface="Calibri" panose="020F0502020204030204" pitchFamily="34" charset="0"/>
              </a:rPr>
              <a:t> y </a:t>
            </a:r>
            <a:r>
              <a:rPr lang="en-US" sz="1050" dirty="0" err="1">
                <a:latin typeface="Calibri" panose="020F0502020204030204" pitchFamily="34" charset="0"/>
              </a:rPr>
              <a:t>canales</a:t>
            </a:r>
            <a:r>
              <a:rPr lang="en-US" sz="1050" dirty="0">
                <a:latin typeface="Calibri" panose="020F0502020204030204" pitchFamily="34" charset="0"/>
              </a:rPr>
              <a:t> de </a:t>
            </a:r>
            <a:r>
              <a:rPr lang="en-US" sz="1050" dirty="0" err="1">
                <a:latin typeface="Calibri" panose="020F0502020204030204" pitchFamily="34" charset="0"/>
              </a:rPr>
              <a:t>relación</a:t>
            </a:r>
            <a:r>
              <a:rPr lang="en-US" sz="1050" dirty="0">
                <a:latin typeface="Calibri" panose="020F0502020204030204" pitchFamily="34" charset="0"/>
              </a:rPr>
              <a:t>.</a:t>
            </a:r>
          </a:p>
        </p:txBody>
      </p:sp>
      <p:sp>
        <p:nvSpPr>
          <p:cNvPr id="28" name="Rectángulo 27"/>
          <p:cNvSpPr/>
          <p:nvPr/>
        </p:nvSpPr>
        <p:spPr>
          <a:xfrm>
            <a:off x="8432798" y="4669838"/>
            <a:ext cx="2030364" cy="245837"/>
          </a:xfrm>
          <a:prstGeom prst="rect">
            <a:avLst/>
          </a:prstGeom>
        </p:spPr>
        <p:txBody>
          <a:bodyPr wrap="none">
            <a:spAutoFit/>
          </a:bodyPr>
          <a:lstStyle/>
          <a:p>
            <a:pPr algn="just">
              <a:lnSpc>
                <a:spcPct val="95000"/>
              </a:lnSpc>
              <a:tabLst>
                <a:tab pos="457200" algn="l"/>
              </a:tabLst>
            </a:pPr>
            <a:r>
              <a:rPr lang="es-ES" sz="1050" spc="-5" dirty="0">
                <a:latin typeface="Calibri" panose="020F0502020204030204" pitchFamily="34" charset="0"/>
              </a:rPr>
              <a:t>Mapa de estructura socio cultural </a:t>
            </a:r>
            <a:endParaRPr lang="es-EC" sz="1050" spc="-5" dirty="0">
              <a:latin typeface="Calibri" panose="020F0502020204030204" pitchFamily="34" charset="0"/>
            </a:endParaRPr>
          </a:p>
        </p:txBody>
      </p:sp>
      <p:sp>
        <p:nvSpPr>
          <p:cNvPr id="29" name="Rectángulo 28"/>
          <p:cNvSpPr/>
          <p:nvPr/>
        </p:nvSpPr>
        <p:spPr>
          <a:xfrm>
            <a:off x="8195146" y="5035563"/>
            <a:ext cx="2321469" cy="245837"/>
          </a:xfrm>
          <a:prstGeom prst="rect">
            <a:avLst/>
          </a:prstGeom>
        </p:spPr>
        <p:txBody>
          <a:bodyPr wrap="none">
            <a:spAutoFit/>
          </a:bodyPr>
          <a:lstStyle/>
          <a:p>
            <a:pPr algn="just">
              <a:lnSpc>
                <a:spcPct val="95000"/>
              </a:lnSpc>
              <a:tabLst>
                <a:tab pos="457200" algn="l"/>
              </a:tabLst>
            </a:pPr>
            <a:r>
              <a:rPr lang="es-ES" sz="1050" spc="-5" dirty="0">
                <a:latin typeface="Calibri" panose="020F0502020204030204" pitchFamily="34" charset="0"/>
              </a:rPr>
              <a:t>Mapa de estructura legal e </a:t>
            </a:r>
            <a:r>
              <a:rPr lang="es-ES" sz="1050" spc="-5" dirty="0" err="1">
                <a:latin typeface="Calibri" panose="020F0502020204030204" pitchFamily="34" charset="0"/>
              </a:rPr>
              <a:t>isntitucional</a:t>
            </a:r>
            <a:endParaRPr lang="es-EC" sz="1050" spc="-5" dirty="0">
              <a:latin typeface="Calibri" panose="020F0502020204030204" pitchFamily="34" charset="0"/>
            </a:endParaRPr>
          </a:p>
        </p:txBody>
      </p:sp>
      <p:sp>
        <p:nvSpPr>
          <p:cNvPr id="30" name="CuadroTexto 29"/>
          <p:cNvSpPr txBox="1"/>
          <p:nvPr/>
        </p:nvSpPr>
        <p:spPr>
          <a:xfrm rot="16200000">
            <a:off x="1084616" y="4731008"/>
            <a:ext cx="1070358" cy="369332"/>
          </a:xfrm>
          <a:prstGeom prst="rect">
            <a:avLst/>
          </a:prstGeom>
          <a:noFill/>
        </p:spPr>
        <p:txBody>
          <a:bodyPr wrap="none" rtlCol="0">
            <a:spAutoFit/>
          </a:bodyPr>
          <a:lstStyle/>
          <a:p>
            <a:r>
              <a:rPr lang="es-MX" b="1" dirty="0">
                <a:latin typeface="Calibri" panose="020F0502020204030204" pitchFamily="34" charset="0"/>
              </a:rPr>
              <a:t>Entradas </a:t>
            </a:r>
            <a:endParaRPr lang="es-EC" b="1" dirty="0">
              <a:latin typeface="Calibri" panose="020F0502020204030204" pitchFamily="34" charset="0"/>
            </a:endParaRPr>
          </a:p>
        </p:txBody>
      </p:sp>
      <p:sp>
        <p:nvSpPr>
          <p:cNvPr id="31" name="CuadroTexto 30"/>
          <p:cNvSpPr txBox="1"/>
          <p:nvPr/>
        </p:nvSpPr>
        <p:spPr>
          <a:xfrm rot="16200000">
            <a:off x="6856281" y="4731007"/>
            <a:ext cx="848309" cy="369332"/>
          </a:xfrm>
          <a:prstGeom prst="rect">
            <a:avLst/>
          </a:prstGeom>
          <a:noFill/>
        </p:spPr>
        <p:txBody>
          <a:bodyPr wrap="none" rtlCol="0">
            <a:spAutoFit/>
          </a:bodyPr>
          <a:lstStyle/>
          <a:p>
            <a:r>
              <a:rPr lang="es-MX" b="1" dirty="0">
                <a:latin typeface="Calibri" panose="020F0502020204030204" pitchFamily="34" charset="0"/>
              </a:rPr>
              <a:t>Salidas</a:t>
            </a:r>
            <a:endParaRPr lang="es-EC" b="1" dirty="0">
              <a:latin typeface="Calibri" panose="020F0502020204030204" pitchFamily="34" charset="0"/>
            </a:endParaRPr>
          </a:p>
        </p:txBody>
      </p:sp>
    </p:spTree>
    <p:extLst>
      <p:ext uri="{BB962C8B-B14F-4D97-AF65-F5344CB8AC3E}">
        <p14:creationId xmlns:p14="http://schemas.microsoft.com/office/powerpoint/2010/main" val="2512629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891644" y="279190"/>
            <a:ext cx="7128792" cy="3600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2400" b="1" cap="none" dirty="0" smtClean="0">
                <a:solidFill>
                  <a:schemeClr val="accent2"/>
                </a:solidFill>
                <a:latin typeface="Calibri" panose="020F0502020204030204" pitchFamily="34" charset="0"/>
              </a:rPr>
              <a:t>b) </a:t>
            </a:r>
            <a:r>
              <a:rPr lang="es-EC" sz="2400" b="1" cap="none" dirty="0">
                <a:solidFill>
                  <a:schemeClr val="accent2"/>
                </a:solidFill>
                <a:latin typeface="Calibri" panose="020F0502020204030204" pitchFamily="34" charset="0"/>
              </a:rPr>
              <a:t>Componentes para la generación del modelo urbano</a:t>
            </a:r>
          </a:p>
        </p:txBody>
      </p:sp>
      <p:sp>
        <p:nvSpPr>
          <p:cNvPr id="3" name="Rectángulo 2"/>
          <p:cNvSpPr/>
          <p:nvPr/>
        </p:nvSpPr>
        <p:spPr>
          <a:xfrm>
            <a:off x="2194485" y="3270855"/>
            <a:ext cx="5869160" cy="369332"/>
          </a:xfrm>
          <a:prstGeom prst="rect">
            <a:avLst/>
          </a:prstGeom>
        </p:spPr>
        <p:txBody>
          <a:bodyPr wrap="square">
            <a:spAutoFit/>
          </a:bodyPr>
          <a:lstStyle/>
          <a:p>
            <a:r>
              <a:rPr lang="es-EC" b="1" i="1" dirty="0">
                <a:solidFill>
                  <a:schemeClr val="tx1">
                    <a:lumMod val="50000"/>
                    <a:lumOff val="50000"/>
                  </a:schemeClr>
                </a:solidFill>
                <a:latin typeface="Calibri" panose="020F0502020204030204" pitchFamily="34" charset="0"/>
                <a:ea typeface="Calibri" panose="020F0502020204030204" pitchFamily="34" charset="0"/>
              </a:rPr>
              <a:t>Entrada y salidas de información para el modelo urbano</a:t>
            </a:r>
            <a:endParaRPr lang="es-EC" i="1" dirty="0">
              <a:solidFill>
                <a:schemeClr val="tx1">
                  <a:lumMod val="50000"/>
                  <a:lumOff val="50000"/>
                </a:schemeClr>
              </a:solidFill>
              <a:latin typeface="Calibri" panose="020F0502020204030204" pitchFamily="34" charset="0"/>
            </a:endParaRPr>
          </a:p>
        </p:txBody>
      </p:sp>
      <p:sp>
        <p:nvSpPr>
          <p:cNvPr id="5" name="CuadroTexto 4"/>
          <p:cNvSpPr txBox="1"/>
          <p:nvPr/>
        </p:nvSpPr>
        <p:spPr>
          <a:xfrm>
            <a:off x="2202666" y="954392"/>
            <a:ext cx="2606804" cy="400110"/>
          </a:xfrm>
          <a:prstGeom prst="rect">
            <a:avLst/>
          </a:prstGeom>
          <a:noFill/>
        </p:spPr>
        <p:txBody>
          <a:bodyPr wrap="none" rtlCol="0">
            <a:spAutoFit/>
          </a:bodyPr>
          <a:lstStyle/>
          <a:p>
            <a:r>
              <a:rPr lang="es-MX" sz="2000" b="1" dirty="0">
                <a:latin typeface="Calibri" panose="020F0502020204030204" pitchFamily="34" charset="0"/>
              </a:rPr>
              <a:t>Modelo Urbano Actual</a:t>
            </a:r>
            <a:endParaRPr lang="es-EC" sz="2000" b="1" dirty="0">
              <a:latin typeface="Calibri" panose="020F0502020204030204" pitchFamily="34" charset="0"/>
            </a:endParaRPr>
          </a:p>
        </p:txBody>
      </p:sp>
      <p:sp>
        <p:nvSpPr>
          <p:cNvPr id="8" name="CuadroTexto 7"/>
          <p:cNvSpPr txBox="1"/>
          <p:nvPr/>
        </p:nvSpPr>
        <p:spPr>
          <a:xfrm>
            <a:off x="5243618" y="736462"/>
            <a:ext cx="4752528" cy="830997"/>
          </a:xfrm>
          <a:prstGeom prst="rect">
            <a:avLst/>
          </a:prstGeom>
          <a:noFill/>
        </p:spPr>
        <p:txBody>
          <a:bodyPr wrap="square" rtlCol="0">
            <a:spAutoFit/>
          </a:bodyPr>
          <a:lstStyle/>
          <a:p>
            <a:pPr algn="just"/>
            <a:r>
              <a:rPr lang="es-MX" sz="1600" dirty="0">
                <a:latin typeface="Calibri" panose="020F0502020204030204" pitchFamily="34" charset="0"/>
              </a:rPr>
              <a:t>Medio físico </a:t>
            </a:r>
            <a:r>
              <a:rPr lang="es-EC" sz="1600" dirty="0">
                <a:latin typeface="Calibri" panose="020F0502020204030204" pitchFamily="34" charset="0"/>
              </a:rPr>
              <a:t>+ población y actividades humanas + infraestructura de servicios básicos + equipamientos + red vial.</a:t>
            </a:r>
            <a:endParaRPr lang="es-MX" sz="1600" dirty="0">
              <a:latin typeface="Calibri" panose="020F0502020204030204" pitchFamily="34" charset="0"/>
            </a:endParaRPr>
          </a:p>
        </p:txBody>
      </p:sp>
      <p:sp>
        <p:nvSpPr>
          <p:cNvPr id="9" name="CuadroTexto 8"/>
          <p:cNvSpPr txBox="1"/>
          <p:nvPr/>
        </p:nvSpPr>
        <p:spPr>
          <a:xfrm>
            <a:off x="4739215" y="837060"/>
            <a:ext cx="389850" cy="584775"/>
          </a:xfrm>
          <a:prstGeom prst="rect">
            <a:avLst/>
          </a:prstGeom>
          <a:noFill/>
        </p:spPr>
        <p:txBody>
          <a:bodyPr wrap="none" rtlCol="0">
            <a:spAutoFit/>
          </a:bodyPr>
          <a:lstStyle/>
          <a:p>
            <a:r>
              <a:rPr lang="es-MX" sz="3200" b="1" dirty="0">
                <a:latin typeface="Calibri" panose="020F0502020204030204" pitchFamily="34" charset="0"/>
              </a:rPr>
              <a:t>=</a:t>
            </a:r>
            <a:endParaRPr lang="es-EC" sz="3200" b="1" dirty="0">
              <a:latin typeface="Calibri" panose="020F0502020204030204" pitchFamily="34" charset="0"/>
            </a:endParaRPr>
          </a:p>
        </p:txBody>
      </p:sp>
      <p:sp>
        <p:nvSpPr>
          <p:cNvPr id="10" name="Abrir llave 9"/>
          <p:cNvSpPr/>
          <p:nvPr/>
        </p:nvSpPr>
        <p:spPr>
          <a:xfrm>
            <a:off x="5099602" y="679848"/>
            <a:ext cx="144016" cy="923330"/>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CuadroTexto 10"/>
          <p:cNvSpPr txBox="1"/>
          <p:nvPr/>
        </p:nvSpPr>
        <p:spPr>
          <a:xfrm>
            <a:off x="1947095" y="2005083"/>
            <a:ext cx="8112167" cy="1015663"/>
          </a:xfrm>
          <a:prstGeom prst="rect">
            <a:avLst/>
          </a:prstGeom>
          <a:noFill/>
        </p:spPr>
        <p:txBody>
          <a:bodyPr wrap="square" rtlCol="0">
            <a:spAutoFit/>
          </a:bodyPr>
          <a:lstStyle/>
          <a:p>
            <a:pPr algn="just"/>
            <a:r>
              <a:rPr lang="es-MX" sz="2000" dirty="0">
                <a:latin typeface="Calibri" panose="020F0502020204030204" pitchFamily="34" charset="0"/>
              </a:rPr>
              <a:t>El </a:t>
            </a:r>
            <a:r>
              <a:rPr lang="es-MX" sz="2000" b="1" i="1" dirty="0">
                <a:latin typeface="Calibri" panose="020F0502020204030204" pitchFamily="34" charset="0"/>
              </a:rPr>
              <a:t>Modelo Urbano</a:t>
            </a:r>
            <a:r>
              <a:rPr lang="es-MX" sz="2000" dirty="0">
                <a:latin typeface="Calibri" panose="020F0502020204030204" pitchFamily="34" charset="0"/>
              </a:rPr>
              <a:t>,  representa una versión simplificada de la realidad permitiendo describir y comprender un determinado problema, recogiendo los elementos y mecanismos esenciales del sistema urbano.</a:t>
            </a:r>
          </a:p>
        </p:txBody>
      </p:sp>
      <p:sp>
        <p:nvSpPr>
          <p:cNvPr id="2" name="CuadroTexto 1"/>
          <p:cNvSpPr txBox="1"/>
          <p:nvPr/>
        </p:nvSpPr>
        <p:spPr>
          <a:xfrm rot="16200000">
            <a:off x="3220598" y="4819800"/>
            <a:ext cx="1017458" cy="369332"/>
          </a:xfrm>
          <a:prstGeom prst="rect">
            <a:avLst/>
          </a:prstGeom>
          <a:noFill/>
        </p:spPr>
        <p:txBody>
          <a:bodyPr wrap="none" rtlCol="0">
            <a:spAutoFit/>
          </a:bodyPr>
          <a:lstStyle/>
          <a:p>
            <a:r>
              <a:rPr lang="es-MX" b="1" dirty="0"/>
              <a:t>Entradas</a:t>
            </a:r>
            <a:endParaRPr lang="es-EC" b="1" dirty="0"/>
          </a:p>
        </p:txBody>
      </p:sp>
      <p:sp>
        <p:nvSpPr>
          <p:cNvPr id="4" name="Rectángulo 3"/>
          <p:cNvSpPr/>
          <p:nvPr/>
        </p:nvSpPr>
        <p:spPr>
          <a:xfrm>
            <a:off x="3913993" y="3534971"/>
            <a:ext cx="2934886" cy="2893100"/>
          </a:xfrm>
          <a:prstGeom prst="rect">
            <a:avLst/>
          </a:prstGeom>
          <a:ln w="38100">
            <a:solidFill>
              <a:schemeClr val="accent2"/>
            </a:solidFill>
            <a:prstDash val="dash"/>
          </a:ln>
        </p:spPr>
        <p:txBody>
          <a:bodyPr wrap="square">
            <a:spAutoFit/>
          </a:bodyPr>
          <a:lstStyle/>
          <a:p>
            <a:pPr marL="171450" indent="-171450">
              <a:buFont typeface="Arial" panose="020B0604020202020204" pitchFamily="34" charset="0"/>
              <a:buChar char="•"/>
            </a:pPr>
            <a:r>
              <a:rPr lang="es-EC" sz="1400" dirty="0">
                <a:solidFill>
                  <a:srgbClr val="000000"/>
                </a:solidFill>
                <a:latin typeface="Calibri" panose="020F0502020204030204" pitchFamily="34" charset="0"/>
              </a:rPr>
              <a:t>Limite Urbano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Clasificación del suelo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Manzanas - Predios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Hidrografía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Vialidad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Equipamientos</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Pendientes mayores al 30%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Deslizamientos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Fallas geológicas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Inundaciones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Zonas de bosque protector </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Tamaño poblacional</a:t>
            </a:r>
          </a:p>
          <a:p>
            <a:pPr marL="171450" indent="-171450">
              <a:buFont typeface="Arial" panose="020B0604020202020204" pitchFamily="34" charset="0"/>
              <a:buChar char="•"/>
            </a:pPr>
            <a:r>
              <a:rPr lang="es-EC" sz="1400" dirty="0">
                <a:solidFill>
                  <a:srgbClr val="000000"/>
                </a:solidFill>
                <a:latin typeface="Calibri" panose="020F0502020204030204" pitchFamily="34" charset="0"/>
              </a:rPr>
              <a:t>Servicios básicos	</a:t>
            </a:r>
          </a:p>
        </p:txBody>
      </p:sp>
      <p:sp>
        <p:nvSpPr>
          <p:cNvPr id="7" name="Flecha derecha 6"/>
          <p:cNvSpPr/>
          <p:nvPr/>
        </p:nvSpPr>
        <p:spPr>
          <a:xfrm>
            <a:off x="7470039" y="4587334"/>
            <a:ext cx="144016" cy="766459"/>
          </a:xfrm>
          <a:prstGeom prst="rightArrow">
            <a:avLst/>
          </a:prstGeom>
          <a:solidFill>
            <a:schemeClr val="accent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7614055" y="3880577"/>
            <a:ext cx="3785511" cy="2585323"/>
          </a:xfrm>
          <a:prstGeom prst="rect">
            <a:avLst/>
          </a:prstGeom>
          <a:noFill/>
          <a:ln w="28575">
            <a:solidFill>
              <a:schemeClr val="accent3"/>
            </a:solidFill>
            <a:prstDash val="dashDot"/>
          </a:ln>
        </p:spPr>
        <p:txBody>
          <a:bodyPr wrap="square" rtlCol="0">
            <a:spAutoFit/>
          </a:bodyPr>
          <a:lstStyle/>
          <a:p>
            <a:pPr marL="171450" indent="-171450">
              <a:buFont typeface="Arial" panose="020B0604020202020204" pitchFamily="34" charset="0"/>
              <a:buChar char="•"/>
            </a:pPr>
            <a:r>
              <a:rPr lang="es-MX" dirty="0">
                <a:latin typeface="Calibri" panose="020F0502020204030204" pitchFamily="34" charset="0"/>
              </a:rPr>
              <a:t>Mapa de medio físico </a:t>
            </a:r>
          </a:p>
          <a:p>
            <a:pPr marL="171450" indent="-171450">
              <a:buFont typeface="Arial" panose="020B0604020202020204" pitchFamily="34" charset="0"/>
              <a:buChar char="•"/>
            </a:pPr>
            <a:r>
              <a:rPr lang="es-MX" dirty="0">
                <a:latin typeface="Calibri" panose="020F0502020204030204" pitchFamily="34" charset="0"/>
              </a:rPr>
              <a:t>Mapa de densidad poblacional </a:t>
            </a:r>
          </a:p>
          <a:p>
            <a:pPr marL="171450" indent="-171450">
              <a:buFont typeface="Arial" panose="020B0604020202020204" pitchFamily="34" charset="0"/>
              <a:buChar char="•"/>
            </a:pPr>
            <a:r>
              <a:rPr lang="es-MX" dirty="0">
                <a:latin typeface="Calibri" panose="020F0502020204030204" pitchFamily="34" charset="0"/>
              </a:rPr>
              <a:t>Mapa de Infraestructura de servicios básicos, equipamiento y red vial.</a:t>
            </a:r>
          </a:p>
          <a:p>
            <a:pPr marL="171450" indent="-171450">
              <a:buFont typeface="Arial" panose="020B0604020202020204" pitchFamily="34" charset="0"/>
              <a:buChar char="•"/>
            </a:pPr>
            <a:r>
              <a:rPr lang="es-EC" dirty="0">
                <a:latin typeface="Calibri" panose="020F0502020204030204" pitchFamily="34" charset="0"/>
              </a:rPr>
              <a:t>Mapa de necesidades básicas insatisfechas</a:t>
            </a:r>
          </a:p>
          <a:p>
            <a:pPr marL="171450" indent="-171450">
              <a:buFont typeface="Arial" panose="020B0604020202020204" pitchFamily="34" charset="0"/>
              <a:buChar char="•"/>
            </a:pPr>
            <a:r>
              <a:rPr lang="es-EC" dirty="0">
                <a:latin typeface="Calibri" panose="020F0502020204030204" pitchFamily="34" charset="0"/>
              </a:rPr>
              <a:t>Circulo de compacidad</a:t>
            </a:r>
          </a:p>
          <a:p>
            <a:pPr marL="171450" indent="-171450">
              <a:buFont typeface="Arial" panose="020B0604020202020204" pitchFamily="34" charset="0"/>
              <a:buChar char="•"/>
            </a:pPr>
            <a:r>
              <a:rPr lang="es-EC" dirty="0">
                <a:latin typeface="Calibri" panose="020F0502020204030204" pitchFamily="34" charset="0"/>
              </a:rPr>
              <a:t>Línea de compacidad</a:t>
            </a:r>
          </a:p>
          <a:p>
            <a:pPr marL="171450" indent="-171450">
              <a:buFont typeface="Arial" panose="020B0604020202020204" pitchFamily="34" charset="0"/>
              <a:buChar char="•"/>
            </a:pPr>
            <a:r>
              <a:rPr lang="es-EC" dirty="0">
                <a:latin typeface="Calibri" panose="020F0502020204030204" pitchFamily="34" charset="0"/>
              </a:rPr>
              <a:t>Modelo urbano actual </a:t>
            </a:r>
          </a:p>
        </p:txBody>
      </p:sp>
      <p:sp>
        <p:nvSpPr>
          <p:cNvPr id="17" name="CuadroTexto 16"/>
          <p:cNvSpPr txBox="1"/>
          <p:nvPr/>
        </p:nvSpPr>
        <p:spPr>
          <a:xfrm>
            <a:off x="7836496" y="3608730"/>
            <a:ext cx="848309" cy="369332"/>
          </a:xfrm>
          <a:prstGeom prst="rect">
            <a:avLst/>
          </a:prstGeom>
          <a:noFill/>
        </p:spPr>
        <p:txBody>
          <a:bodyPr wrap="none" rtlCol="0">
            <a:spAutoFit/>
          </a:bodyPr>
          <a:lstStyle/>
          <a:p>
            <a:r>
              <a:rPr lang="es-MX" b="1" dirty="0"/>
              <a:t>Salidas</a:t>
            </a:r>
            <a:endParaRPr lang="es-EC" b="1" dirty="0"/>
          </a:p>
        </p:txBody>
      </p:sp>
    </p:spTree>
    <p:extLst>
      <p:ext uri="{BB962C8B-B14F-4D97-AF65-F5344CB8AC3E}">
        <p14:creationId xmlns:p14="http://schemas.microsoft.com/office/powerpoint/2010/main" val="1654653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35560" y="1340769"/>
            <a:ext cx="7893322" cy="38789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sz="2200" b="1" cap="none" dirty="0">
                <a:solidFill>
                  <a:schemeClr val="accent2"/>
                </a:solidFill>
                <a:latin typeface="Calibri" panose="020F0502020204030204" pitchFamily="34" charset="0"/>
              </a:rPr>
              <a:t>c</a:t>
            </a:r>
            <a:r>
              <a:rPr lang="es-EC" sz="2200" b="1" cap="none" dirty="0" smtClean="0">
                <a:solidFill>
                  <a:schemeClr val="accent2"/>
                </a:solidFill>
                <a:latin typeface="Calibri" panose="020F0502020204030204" pitchFamily="34" charset="0"/>
              </a:rPr>
              <a:t>) </a:t>
            </a:r>
            <a:r>
              <a:rPr lang="es-EC" sz="2200" b="1" cap="none" dirty="0">
                <a:solidFill>
                  <a:schemeClr val="accent2"/>
                </a:solidFill>
                <a:latin typeface="Calibri" panose="020F0502020204030204" pitchFamily="34" charset="0"/>
              </a:rPr>
              <a:t>Aplicación del modelo territorial actual y modelo urbano actual</a:t>
            </a:r>
          </a:p>
        </p:txBody>
      </p:sp>
      <p:sp>
        <p:nvSpPr>
          <p:cNvPr id="2" name="Rectángulo 1"/>
          <p:cNvSpPr/>
          <p:nvPr/>
        </p:nvSpPr>
        <p:spPr>
          <a:xfrm>
            <a:off x="1829780" y="5150669"/>
            <a:ext cx="4032448" cy="338554"/>
          </a:xfrm>
          <a:prstGeom prst="rect">
            <a:avLst/>
          </a:prstGeom>
        </p:spPr>
        <p:txBody>
          <a:bodyPr wrap="square">
            <a:spAutoFit/>
          </a:bodyPr>
          <a:lstStyle/>
          <a:p>
            <a:r>
              <a:rPr lang="es-EC" sz="1600" b="1" dirty="0">
                <a:latin typeface="Calibri" panose="020F0502020204030204" pitchFamily="34" charset="0"/>
                <a:ea typeface="Calibri" panose="020F0502020204030204" pitchFamily="34" charset="0"/>
              </a:rPr>
              <a:t>Modelo Territorial Actual del Cantón Cuenca</a:t>
            </a:r>
            <a:endParaRPr lang="es-EC" sz="1600" b="1" dirty="0">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6048810" y="2030004"/>
            <a:ext cx="4619708" cy="2983172"/>
          </a:xfrm>
          <a:prstGeom prst="rect">
            <a:avLst/>
          </a:prstGeom>
        </p:spPr>
      </p:pic>
      <p:pic>
        <p:nvPicPr>
          <p:cNvPr id="16" name="Imagen 15"/>
          <p:cNvPicPr/>
          <p:nvPr/>
        </p:nvPicPr>
        <p:blipFill>
          <a:blip r:embed="rId4">
            <a:extLst>
              <a:ext uri="{28A0092B-C50C-407E-A947-70E740481C1C}">
                <a14:useLocalDpi xmlns:a14="http://schemas.microsoft.com/office/drawing/2010/main" val="0"/>
              </a:ext>
            </a:extLst>
          </a:blip>
          <a:stretch>
            <a:fillRect/>
          </a:stretch>
        </p:blipFill>
        <p:spPr>
          <a:xfrm>
            <a:off x="1524000" y="2035436"/>
            <a:ext cx="4644008" cy="2977741"/>
          </a:xfrm>
          <a:prstGeom prst="rect">
            <a:avLst/>
          </a:prstGeom>
        </p:spPr>
      </p:pic>
      <p:sp>
        <p:nvSpPr>
          <p:cNvPr id="17" name="Rectángulo 16"/>
          <p:cNvSpPr/>
          <p:nvPr/>
        </p:nvSpPr>
        <p:spPr>
          <a:xfrm>
            <a:off x="6034196" y="5139844"/>
            <a:ext cx="4648937" cy="338554"/>
          </a:xfrm>
          <a:prstGeom prst="rect">
            <a:avLst/>
          </a:prstGeom>
        </p:spPr>
        <p:txBody>
          <a:bodyPr wrap="square">
            <a:spAutoFit/>
          </a:bodyPr>
          <a:lstStyle/>
          <a:p>
            <a:r>
              <a:rPr lang="es-EC" sz="1600" b="1" dirty="0">
                <a:latin typeface="Calibri" panose="020F0502020204030204" pitchFamily="34" charset="0"/>
                <a:ea typeface="Calibri" panose="020F0502020204030204" pitchFamily="34" charset="0"/>
              </a:rPr>
              <a:t>Modelo Urbano Actual de la ciudad de Cuenca</a:t>
            </a:r>
            <a:endParaRPr lang="es-EC" sz="1600" b="1" dirty="0">
              <a:latin typeface="Calibri" panose="020F0502020204030204" pitchFamily="34" charset="0"/>
            </a:endParaRPr>
          </a:p>
        </p:txBody>
      </p:sp>
      <p:sp>
        <p:nvSpPr>
          <p:cNvPr id="7" name="Elipse 6"/>
          <p:cNvSpPr/>
          <p:nvPr/>
        </p:nvSpPr>
        <p:spPr>
          <a:xfrm>
            <a:off x="3935760" y="3789040"/>
            <a:ext cx="504056" cy="432048"/>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curvada hacia abajo 19"/>
          <p:cNvSpPr/>
          <p:nvPr/>
        </p:nvSpPr>
        <p:spPr>
          <a:xfrm>
            <a:off x="4406566" y="2885604"/>
            <a:ext cx="2985578" cy="723417"/>
          </a:xfrm>
          <a:prstGeom prst="curved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61757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75520" y="0"/>
            <a:ext cx="8811047" cy="6865542"/>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3130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0"/>
            <a:ext cx="9233867" cy="6858000"/>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3" name="Imagen 2">
            <a:hlinkClick r:id="rId3" action="ppaction://hlinkfile"/>
          </p:cNvPr>
          <p:cNvPicPr>
            <a:picLocks noChangeAspect="1"/>
          </p:cNvPicPr>
          <p:nvPr/>
        </p:nvPicPr>
        <p:blipFill rotWithShape="1">
          <a:blip r:embed="rId4"/>
          <a:srcRect l="2285" r="86732"/>
          <a:stretch/>
        </p:blipFill>
        <p:spPr>
          <a:xfrm>
            <a:off x="10204801" y="5805264"/>
            <a:ext cx="889092" cy="776240"/>
          </a:xfrm>
          <a:prstGeom prst="rect">
            <a:avLst/>
          </a:prstGeom>
        </p:spPr>
      </p:pic>
      <p:sp>
        <p:nvSpPr>
          <p:cNvPr id="4" name="CuadroTexto 3"/>
          <p:cNvSpPr txBox="1"/>
          <p:nvPr/>
        </p:nvSpPr>
        <p:spPr>
          <a:xfrm>
            <a:off x="11207495" y="6008718"/>
            <a:ext cx="739305" cy="369332"/>
          </a:xfrm>
          <a:prstGeom prst="rect">
            <a:avLst/>
          </a:prstGeom>
          <a:noFill/>
        </p:spPr>
        <p:txBody>
          <a:bodyPr wrap="none" rtlCol="0">
            <a:spAutoFit/>
          </a:bodyPr>
          <a:lstStyle/>
          <a:p>
            <a:r>
              <a:rPr lang="es-MX" b="1" dirty="0">
                <a:solidFill>
                  <a:schemeClr val="accent2"/>
                </a:solidFill>
              </a:rPr>
              <a:t>Video</a:t>
            </a:r>
            <a:endParaRPr lang="es-EC" b="1" dirty="0">
              <a:solidFill>
                <a:schemeClr val="accent2"/>
              </a:solidFill>
            </a:endParaRPr>
          </a:p>
        </p:txBody>
      </p:sp>
    </p:spTree>
    <p:extLst>
      <p:ext uri="{BB962C8B-B14F-4D97-AF65-F5344CB8AC3E}">
        <p14:creationId xmlns:p14="http://schemas.microsoft.com/office/powerpoint/2010/main" val="334276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6023992" y="3717032"/>
            <a:ext cx="4392488" cy="504056"/>
          </a:xfrm>
        </p:spPr>
        <p:txBody>
          <a:bodyPr>
            <a:noAutofit/>
          </a:bodyPr>
          <a:lstStyle/>
          <a:p>
            <a:pPr algn="just"/>
            <a:r>
              <a:rPr lang="es-MX" sz="3600" b="1" cap="none" dirty="0" smtClean="0">
                <a:solidFill>
                  <a:schemeClr val="accent2"/>
                </a:solidFill>
                <a:latin typeface="Calibri" panose="020F0502020204030204" pitchFamily="34" charset="0"/>
              </a:rPr>
              <a:t>3. CONCLUSIONES</a:t>
            </a:r>
            <a:endParaRPr lang="es-MX" sz="3600" b="1" cap="none" dirty="0">
              <a:solidFill>
                <a:schemeClr val="accent2"/>
              </a:solidFill>
              <a:latin typeface="Calibri" panose="020F0502020204030204" pitchFamily="34" charset="0"/>
            </a:endParaRPr>
          </a:p>
        </p:txBody>
      </p:sp>
      <p:cxnSp>
        <p:nvCxnSpPr>
          <p:cNvPr id="4" name="Conector recto 3"/>
          <p:cNvCxnSpPr/>
          <p:nvPr/>
        </p:nvCxnSpPr>
        <p:spPr>
          <a:xfrm>
            <a:off x="2404362" y="4365104"/>
            <a:ext cx="754227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29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2"/>
          <p:cNvSpPr>
            <a:spLocks noGrp="1"/>
          </p:cNvSpPr>
          <p:nvPr>
            <p:ph type="title" idx="4294967295"/>
          </p:nvPr>
        </p:nvSpPr>
        <p:spPr>
          <a:xfrm>
            <a:off x="4912659" y="307979"/>
            <a:ext cx="6269037" cy="825500"/>
          </a:xfrm>
        </p:spPr>
        <p:txBody>
          <a:bodyPr wrap="square">
            <a:spAutoFit/>
          </a:bodyPr>
          <a:lstStyle/>
          <a:p>
            <a:pPr algn="r"/>
            <a:r>
              <a:rPr lang="es-EC" sz="2800" b="1" i="1" dirty="0">
                <a:solidFill>
                  <a:schemeClr val="accent2"/>
                </a:solidFill>
                <a:latin typeface="Calibri" panose="020F0502020204030204" pitchFamily="34" charset="0"/>
                <a:ea typeface="+mn-ea"/>
                <a:cs typeface="+mn-cs"/>
              </a:rPr>
              <a:t>1. </a:t>
            </a:r>
            <a:r>
              <a:rPr lang="es-EC" sz="2800" b="1" i="1" dirty="0" smtClean="0">
                <a:solidFill>
                  <a:schemeClr val="accent2"/>
                </a:solidFill>
                <a:latin typeface="Calibri" panose="020F0502020204030204" pitchFamily="34" charset="0"/>
                <a:ea typeface="+mn-ea"/>
                <a:cs typeface="+mn-cs"/>
              </a:rPr>
              <a:t>ANTECEDENTES</a:t>
            </a:r>
            <a:r>
              <a:rPr lang="es-EC" sz="2800" b="1" i="1" dirty="0">
                <a:solidFill>
                  <a:schemeClr val="accent2"/>
                </a:solidFill>
                <a:latin typeface="Calibri" panose="020F0502020204030204" pitchFamily="34" charset="0"/>
                <a:ea typeface="+mn-ea"/>
                <a:cs typeface="+mn-cs"/>
              </a:rPr>
              <a:t/>
            </a:r>
            <a:br>
              <a:rPr lang="es-EC" sz="2800" b="1" i="1" dirty="0">
                <a:solidFill>
                  <a:schemeClr val="accent2"/>
                </a:solidFill>
                <a:latin typeface="Calibri" panose="020F0502020204030204" pitchFamily="34" charset="0"/>
                <a:ea typeface="+mn-ea"/>
                <a:cs typeface="+mn-cs"/>
              </a:rPr>
            </a:br>
            <a:endParaRPr lang="es-EC" sz="2800" b="1" i="1" dirty="0">
              <a:solidFill>
                <a:schemeClr val="accent2"/>
              </a:solidFill>
              <a:latin typeface="Calibri" panose="020F0502020204030204" pitchFamily="34" charset="0"/>
              <a:ea typeface="+mn-ea"/>
              <a:cs typeface="+mn-cs"/>
            </a:endParaRPr>
          </a:p>
        </p:txBody>
      </p:sp>
      <p:graphicFrame>
        <p:nvGraphicFramePr>
          <p:cNvPr id="2" name="Diagrama 1"/>
          <p:cNvGraphicFramePr/>
          <p:nvPr>
            <p:extLst>
              <p:ext uri="{D42A27DB-BD31-4B8C-83A1-F6EECF244321}">
                <p14:modId xmlns:p14="http://schemas.microsoft.com/office/powerpoint/2010/main" val="455555367"/>
              </p:ext>
            </p:extLst>
          </p:nvPr>
        </p:nvGraphicFramePr>
        <p:xfrm>
          <a:off x="848658" y="720729"/>
          <a:ext cx="10333038" cy="594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999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63552" y="1988840"/>
            <a:ext cx="8208912" cy="4493538"/>
          </a:xfrm>
          <a:prstGeom prst="rect">
            <a:avLst/>
          </a:prstGeom>
        </p:spPr>
        <p:txBody>
          <a:bodyPr wrap="square">
            <a:spAutoFit/>
          </a:bodyPr>
          <a:lstStyle/>
          <a:p>
            <a:pPr marL="342900" indent="-342900" algn="just">
              <a:buFont typeface="Wingdings" panose="05000000000000000000" pitchFamily="2" charset="2"/>
              <a:buChar char="ü"/>
            </a:pPr>
            <a:r>
              <a:rPr lang="es-EC" sz="2200" dirty="0" smtClean="0">
                <a:latin typeface="Calibri" panose="020F0502020204030204" pitchFamily="34" charset="0"/>
              </a:rPr>
              <a:t>Integrar el conocimiento de expertos en una herramienta fácil de uso para cualquier tipo de usuario</a:t>
            </a:r>
          </a:p>
          <a:p>
            <a:pPr marL="342900" indent="-342900" algn="just">
              <a:buFont typeface="Wingdings" panose="05000000000000000000" pitchFamily="2" charset="2"/>
              <a:buChar char="ü"/>
            </a:pPr>
            <a:r>
              <a:rPr lang="es-EC" sz="2200" dirty="0" smtClean="0">
                <a:latin typeface="Calibri" panose="020F0502020204030204" pitchFamily="34" charset="0"/>
              </a:rPr>
              <a:t>Utiliza las ventajas de una IDE añadiendo </a:t>
            </a:r>
            <a:r>
              <a:rPr lang="es-EC" sz="2200" smtClean="0">
                <a:latin typeface="Calibri" panose="020F0502020204030204" pitchFamily="34" charset="0"/>
              </a:rPr>
              <a:t>geoprocesamiento</a:t>
            </a:r>
            <a:endParaRPr lang="es-EC" sz="2200" dirty="0" smtClean="0">
              <a:latin typeface="Calibri" panose="020F0502020204030204" pitchFamily="34" charset="0"/>
            </a:endParaRPr>
          </a:p>
          <a:p>
            <a:pPr marL="342900" indent="-342900" algn="just">
              <a:buFont typeface="Wingdings" panose="05000000000000000000" pitchFamily="2" charset="2"/>
              <a:buChar char="ü"/>
            </a:pPr>
            <a:r>
              <a:rPr lang="es-EC" sz="2200" dirty="0" smtClean="0">
                <a:latin typeface="Calibri" panose="020F0502020204030204" pitchFamily="34" charset="0"/>
              </a:rPr>
              <a:t>Agrupar </a:t>
            </a:r>
            <a:r>
              <a:rPr lang="es-EC" sz="2200" dirty="0">
                <a:latin typeface="Calibri" panose="020F0502020204030204" pitchFamily="34" charset="0"/>
              </a:rPr>
              <a:t>herramientas informáticas aplicadas a la planificación y </a:t>
            </a:r>
            <a:r>
              <a:rPr lang="es-EC" sz="2200" spc="-5" dirty="0">
                <a:latin typeface="Calibri" panose="020F0502020204030204" pitchFamily="34" charset="0"/>
                <a:ea typeface="SimSun" panose="02010600030101010101" pitchFamily="2" charset="-122"/>
              </a:rPr>
              <a:t>conseguir de manera </a:t>
            </a:r>
            <a:r>
              <a:rPr lang="es-EC" sz="2200" spc="-5" dirty="0" err="1">
                <a:latin typeface="Calibri" panose="020F0502020204030204" pitchFamily="34" charset="0"/>
                <a:ea typeface="SimSun" panose="02010600030101010101" pitchFamily="2" charset="-122"/>
              </a:rPr>
              <a:t>semi</a:t>
            </a:r>
            <a:r>
              <a:rPr lang="es-EC" sz="2200" spc="-5" dirty="0">
                <a:latin typeface="Calibri" panose="020F0502020204030204" pitchFamily="34" charset="0"/>
                <a:ea typeface="SimSun" panose="02010600030101010101" pitchFamily="2" charset="-122"/>
              </a:rPr>
              <a:t>-automatizada la generación de modelos territoriales y urbanos.</a:t>
            </a:r>
          </a:p>
          <a:p>
            <a:pPr marL="342900" indent="-342900" algn="just">
              <a:buFont typeface="Wingdings" panose="05000000000000000000" pitchFamily="2" charset="2"/>
              <a:buChar char="ü"/>
            </a:pPr>
            <a:r>
              <a:rPr lang="es-EC" sz="2200" spc="-5" dirty="0" smtClean="0">
                <a:latin typeface="Calibri" panose="020F0502020204030204" pitchFamily="34" charset="0"/>
                <a:ea typeface="SimSun" panose="02010600030101010101" pitchFamily="2" charset="-122"/>
              </a:rPr>
              <a:t>Lectura </a:t>
            </a:r>
            <a:r>
              <a:rPr lang="es-EC" sz="2200" spc="-5" dirty="0">
                <a:latin typeface="Calibri" panose="020F0502020204030204" pitchFamily="34" charset="0"/>
                <a:ea typeface="SimSun" panose="02010600030101010101" pitchFamily="2" charset="-122"/>
              </a:rPr>
              <a:t>espacial de la realidad sobre la cual se va a actuar, sus componentes y características.</a:t>
            </a:r>
          </a:p>
          <a:p>
            <a:pPr marL="342900" indent="-342900" algn="just">
              <a:buFont typeface="Wingdings" panose="05000000000000000000" pitchFamily="2" charset="2"/>
              <a:buChar char="ü"/>
            </a:pPr>
            <a:r>
              <a:rPr lang="es-EC" sz="2200" spc="-5" dirty="0" smtClean="0">
                <a:latin typeface="Calibri" panose="020F0502020204030204" pitchFamily="34" charset="0"/>
                <a:ea typeface="SimSun" panose="02010600030101010101" pitchFamily="2" charset="-122"/>
              </a:rPr>
              <a:t>Generar </a:t>
            </a:r>
            <a:r>
              <a:rPr lang="es-EC" sz="2200" spc="-5" dirty="0">
                <a:latin typeface="Calibri" panose="020F0502020204030204" pitchFamily="34" charset="0"/>
                <a:ea typeface="SimSun" panose="02010600030101010101" pitchFamily="2" charset="-122"/>
              </a:rPr>
              <a:t>información estadística y geográfica articulada a la planificación nacional, sectorial y local, para facilitar la toma de decisiones de los procesos de planificación y aplicación de políticas públicas.</a:t>
            </a:r>
          </a:p>
          <a:p>
            <a:pPr algn="just"/>
            <a:endParaRPr lang="es-EC" sz="2200" spc="-5" dirty="0">
              <a:latin typeface="Calibri" panose="020F0502020204030204" pitchFamily="34" charset="0"/>
              <a:ea typeface="SimSun" panose="02010600030101010101" pitchFamily="2" charset="-122"/>
            </a:endParaRPr>
          </a:p>
        </p:txBody>
      </p:sp>
      <p:sp>
        <p:nvSpPr>
          <p:cNvPr id="9" name="Rectángulo 8"/>
          <p:cNvSpPr/>
          <p:nvPr/>
        </p:nvSpPr>
        <p:spPr>
          <a:xfrm>
            <a:off x="2999656" y="1196752"/>
            <a:ext cx="6984776" cy="400110"/>
          </a:xfrm>
          <a:prstGeom prst="rect">
            <a:avLst/>
          </a:prstGeom>
        </p:spPr>
        <p:txBody>
          <a:bodyPr wrap="square">
            <a:spAutoFit/>
          </a:bodyPr>
          <a:lstStyle/>
          <a:p>
            <a:r>
              <a:rPr lang="es-EC" sz="2000" b="1" spc="-5" dirty="0">
                <a:solidFill>
                  <a:schemeClr val="accent2">
                    <a:lumMod val="75000"/>
                  </a:schemeClr>
                </a:solidFill>
                <a:latin typeface="Calibri" panose="020F0502020204030204" pitchFamily="34" charset="0"/>
                <a:ea typeface="SimSun" panose="02010600030101010101" pitchFamily="2" charset="-122"/>
              </a:rPr>
              <a:t>El Laboratorio Virtual de Ciudad y Territorio (</a:t>
            </a:r>
            <a:r>
              <a:rPr lang="es-EC" sz="2000" b="1" spc="-5" dirty="0" err="1">
                <a:solidFill>
                  <a:schemeClr val="accent2">
                    <a:lumMod val="75000"/>
                  </a:schemeClr>
                </a:solidFill>
                <a:latin typeface="Calibri" panose="020F0502020204030204" pitchFamily="34" charset="0"/>
                <a:ea typeface="SimSun" panose="02010600030101010101" pitchFamily="2" charset="-122"/>
              </a:rPr>
              <a:t>LaVCiTe</a:t>
            </a:r>
            <a:r>
              <a:rPr lang="es-EC" sz="2000" b="1" spc="-5" dirty="0">
                <a:solidFill>
                  <a:schemeClr val="accent2">
                    <a:lumMod val="75000"/>
                  </a:schemeClr>
                </a:solidFill>
                <a:latin typeface="Calibri" panose="020F0502020204030204" pitchFamily="34" charset="0"/>
                <a:ea typeface="SimSun" panose="02010600030101010101" pitchFamily="2" charset="-122"/>
              </a:rPr>
              <a:t>), permite:</a:t>
            </a:r>
            <a:endParaRPr lang="es-EC" sz="2000" b="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140865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35560" y="1916833"/>
            <a:ext cx="8280920" cy="4247317"/>
          </a:xfrm>
          <a:prstGeom prst="rect">
            <a:avLst/>
          </a:prstGeom>
        </p:spPr>
        <p:txBody>
          <a:bodyPr wrap="square">
            <a:spAutoFit/>
          </a:bodyPr>
          <a:lstStyle/>
          <a:p>
            <a:pPr marL="342900" indent="-342900" algn="just">
              <a:buFont typeface="Wingdings" panose="05000000000000000000" pitchFamily="2" charset="2"/>
              <a:buChar char="ü"/>
            </a:pPr>
            <a:r>
              <a:rPr lang="es-EC" sz="2200" dirty="0">
                <a:latin typeface="Calibri" panose="020F0502020204030204" pitchFamily="34" charset="0"/>
              </a:rPr>
              <a:t>Incrementar las oportunidades de experimentación sin limitantes de </a:t>
            </a:r>
            <a:r>
              <a:rPr lang="es-EC" sz="2200" b="1" dirty="0">
                <a:latin typeface="Calibri" panose="020F0502020204030204" pitchFamily="34" charset="0"/>
              </a:rPr>
              <a:t>espacio y tiempo.</a:t>
            </a:r>
          </a:p>
          <a:p>
            <a:pPr algn="just"/>
            <a:endParaRPr lang="es-EC" sz="2200" b="1" dirty="0">
              <a:latin typeface="Calibri" panose="020F0502020204030204" pitchFamily="34" charset="0"/>
            </a:endParaRPr>
          </a:p>
          <a:p>
            <a:pPr marL="342900" indent="-342900" algn="just">
              <a:buFont typeface="Wingdings" panose="05000000000000000000" pitchFamily="2" charset="2"/>
              <a:buChar char="ü"/>
            </a:pPr>
            <a:r>
              <a:rPr lang="es-EC" sz="2200" spc="-5" dirty="0">
                <a:latin typeface="Calibri" panose="020F0502020204030204" pitchFamily="34" charset="0"/>
                <a:ea typeface="SimSun" panose="02010600030101010101" pitchFamily="2" charset="-122"/>
              </a:rPr>
              <a:t>La configuración de los modelos puede ser más integral en tanto más información se disponga. Por tanto, los modelos generados, no pretenden ser un producto terminado, sino una iniciativa para conocer y comprender las ciudades y el territorio. </a:t>
            </a:r>
          </a:p>
          <a:p>
            <a:pPr marL="342900" indent="-342900" algn="just">
              <a:buFont typeface="Wingdings" panose="05000000000000000000" pitchFamily="2" charset="2"/>
              <a:buChar char="ü"/>
            </a:pPr>
            <a:endParaRPr lang="es-EC" sz="2200" spc="-5" dirty="0">
              <a:latin typeface="Calibri" panose="020F0502020204030204" pitchFamily="34" charset="0"/>
              <a:ea typeface="SimSun" panose="02010600030101010101" pitchFamily="2" charset="-122"/>
            </a:endParaRPr>
          </a:p>
          <a:p>
            <a:pPr marL="342900" indent="-342900" algn="just">
              <a:buFont typeface="Wingdings" panose="05000000000000000000" pitchFamily="2" charset="2"/>
              <a:buChar char="ü"/>
            </a:pPr>
            <a:r>
              <a:rPr lang="es-EC" sz="2400" dirty="0"/>
              <a:t>La importancia del </a:t>
            </a:r>
            <a:r>
              <a:rPr lang="es-EC" sz="2400" dirty="0" err="1"/>
              <a:t>LaVCiTe</a:t>
            </a:r>
            <a:r>
              <a:rPr lang="es-EC" sz="2400" dirty="0"/>
              <a:t>, radica en su </a:t>
            </a:r>
            <a:r>
              <a:rPr lang="es-EC" sz="2400" b="1" u="sng" dirty="0"/>
              <a:t>contribución, al proceso de democratización, transparencia y libre acceso a la información pública</a:t>
            </a:r>
            <a:r>
              <a:rPr lang="es-EC" sz="2400" dirty="0"/>
              <a:t>.</a:t>
            </a:r>
          </a:p>
          <a:p>
            <a:pPr marL="342900" indent="-342900" algn="just">
              <a:buFont typeface="Wingdings" panose="05000000000000000000" pitchFamily="2" charset="2"/>
              <a:buChar char="ü"/>
            </a:pPr>
            <a:endParaRPr lang="es-EC" sz="2200" spc="-5" dirty="0">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2254318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t="17443" b="19747"/>
          <a:stretch/>
        </p:blipFill>
        <p:spPr>
          <a:xfrm>
            <a:off x="5404716" y="6380702"/>
            <a:ext cx="1370289" cy="476672"/>
          </a:xfrm>
          <a:prstGeom prst="rect">
            <a:avLst/>
          </a:prstGeom>
        </p:spPr>
      </p:pic>
      <p:pic>
        <p:nvPicPr>
          <p:cNvPr id="10" name="Imagen 9"/>
          <p:cNvPicPr>
            <a:picLocks noChangeAspect="1"/>
          </p:cNvPicPr>
          <p:nvPr/>
        </p:nvPicPr>
        <p:blipFill>
          <a:blip r:embed="rId4"/>
          <a:stretch>
            <a:fillRect/>
          </a:stretch>
        </p:blipFill>
        <p:spPr>
          <a:xfrm>
            <a:off x="3244477" y="6219182"/>
            <a:ext cx="511787" cy="638192"/>
          </a:xfrm>
          <a:prstGeom prst="rect">
            <a:avLst/>
          </a:prstGeom>
        </p:spPr>
      </p:pic>
      <p:pic>
        <p:nvPicPr>
          <p:cNvPr id="3" name="Imagen 2"/>
          <p:cNvPicPr>
            <a:picLocks noChangeAspect="1"/>
          </p:cNvPicPr>
          <p:nvPr/>
        </p:nvPicPr>
        <p:blipFill>
          <a:blip r:embed="rId5"/>
          <a:stretch>
            <a:fillRect/>
          </a:stretch>
        </p:blipFill>
        <p:spPr>
          <a:xfrm>
            <a:off x="8141021" y="6380702"/>
            <a:ext cx="1782937" cy="476672"/>
          </a:xfrm>
          <a:prstGeom prst="rect">
            <a:avLst/>
          </a:prstGeom>
        </p:spPr>
      </p:pic>
      <p:sp>
        <p:nvSpPr>
          <p:cNvPr id="4" name="CuadroTexto 3"/>
          <p:cNvSpPr txBox="1"/>
          <p:nvPr/>
        </p:nvSpPr>
        <p:spPr>
          <a:xfrm>
            <a:off x="2924701" y="1805893"/>
            <a:ext cx="6330317" cy="1692771"/>
          </a:xfrm>
          <a:prstGeom prst="rect">
            <a:avLst/>
          </a:prstGeom>
          <a:noFill/>
        </p:spPr>
        <p:txBody>
          <a:bodyPr wrap="square" rtlCol="0">
            <a:spAutoFit/>
          </a:bodyPr>
          <a:lstStyle/>
          <a:p>
            <a:pPr algn="just"/>
            <a:r>
              <a:rPr lang="es-EC" sz="2600" b="1" dirty="0">
                <a:solidFill>
                  <a:schemeClr val="accent2"/>
                </a:solidFill>
              </a:rPr>
              <a:t>El cono­ci­miento geo­grá­fico ayu­da a cons­truir la geo­gra­fía del cono­ci­miento, recons­tru­yendo los con­di­cio­nan­tes socio-espaciales y espacio-temporales.</a:t>
            </a:r>
            <a:endParaRPr lang="es-EC" sz="2600" b="1" dirty="0">
              <a:solidFill>
                <a:schemeClr val="accent2"/>
              </a:solidFill>
              <a:latin typeface="Californian FB" panose="0207040306080B030204" pitchFamily="18" charset="0"/>
            </a:endParaRPr>
          </a:p>
        </p:txBody>
      </p:sp>
      <p:cxnSp>
        <p:nvCxnSpPr>
          <p:cNvPr id="7" name="Conector recto 6"/>
          <p:cNvCxnSpPr/>
          <p:nvPr/>
        </p:nvCxnSpPr>
        <p:spPr>
          <a:xfrm>
            <a:off x="2381685" y="1772816"/>
            <a:ext cx="754227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3003397" y="3786464"/>
            <a:ext cx="6330317" cy="923330"/>
          </a:xfrm>
          <a:prstGeom prst="rect">
            <a:avLst/>
          </a:prstGeom>
          <a:noFill/>
          <a:ln w="38100">
            <a:solidFill>
              <a:schemeClr val="accent3">
                <a:lumMod val="75000"/>
              </a:schemeClr>
            </a:solidFill>
            <a:prstDash val="lgDash"/>
          </a:ln>
        </p:spPr>
        <p:txBody>
          <a:bodyPr wrap="square" rtlCol="0">
            <a:spAutoFit/>
          </a:bodyPr>
          <a:lstStyle/>
          <a:p>
            <a:r>
              <a:rPr lang="es-EC" b="1" dirty="0" smtClean="0">
                <a:solidFill>
                  <a:schemeClr val="accent5">
                    <a:lumMod val="75000"/>
                  </a:schemeClr>
                </a:solidFill>
              </a:rPr>
              <a:t>PÁGINA WEB: lavcite.ucuenca.edu.ec</a:t>
            </a:r>
          </a:p>
          <a:p>
            <a:endParaRPr lang="es-EC" b="1" dirty="0">
              <a:solidFill>
                <a:schemeClr val="accent5">
                  <a:lumMod val="75000"/>
                </a:schemeClr>
              </a:solidFill>
            </a:endParaRPr>
          </a:p>
          <a:p>
            <a:r>
              <a:rPr lang="es-EC" b="1" dirty="0" smtClean="0">
                <a:solidFill>
                  <a:schemeClr val="accent5">
                    <a:lumMod val="75000"/>
                  </a:schemeClr>
                </a:solidFill>
              </a:rPr>
              <a:t>COMENTARIOS: lavcite@ucuenca.edu.ec</a:t>
            </a:r>
            <a:endParaRPr lang="es-EC" b="1" dirty="0">
              <a:solidFill>
                <a:schemeClr val="accent5">
                  <a:lumMod val="75000"/>
                </a:schemeClr>
              </a:solidFill>
            </a:endParaRPr>
          </a:p>
        </p:txBody>
      </p:sp>
      <p:sp>
        <p:nvSpPr>
          <p:cNvPr id="11" name="CuadroTexto 10"/>
          <p:cNvSpPr txBox="1"/>
          <p:nvPr/>
        </p:nvSpPr>
        <p:spPr>
          <a:xfrm>
            <a:off x="2987662" y="4923351"/>
            <a:ext cx="6330317" cy="707886"/>
          </a:xfrm>
          <a:prstGeom prst="rect">
            <a:avLst/>
          </a:prstGeom>
          <a:noFill/>
        </p:spPr>
        <p:txBody>
          <a:bodyPr wrap="square" rtlCol="0">
            <a:spAutoFit/>
          </a:bodyPr>
          <a:lstStyle/>
          <a:p>
            <a:pPr algn="ctr"/>
            <a:r>
              <a:rPr lang="es-EC" sz="4000" dirty="0" smtClean="0">
                <a:solidFill>
                  <a:schemeClr val="accent2">
                    <a:lumMod val="50000"/>
                  </a:schemeClr>
                </a:solidFill>
              </a:rPr>
              <a:t>GRACIAS POR SU ATENCIÓN</a:t>
            </a:r>
            <a:endParaRPr lang="es-EC" sz="4000" dirty="0">
              <a:solidFill>
                <a:schemeClr val="accent2">
                  <a:lumMod val="50000"/>
                </a:schemeClr>
              </a:solidFill>
            </a:endParaRPr>
          </a:p>
        </p:txBody>
      </p:sp>
    </p:spTree>
    <p:extLst>
      <p:ext uri="{BB962C8B-B14F-4D97-AF65-F5344CB8AC3E}">
        <p14:creationId xmlns:p14="http://schemas.microsoft.com/office/powerpoint/2010/main" val="170565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514446" y="4797152"/>
            <a:ext cx="7830026" cy="8993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tx1"/>
                </a:solidFill>
                <a:latin typeface="Calibri" panose="020F0502020204030204" pitchFamily="34" charset="0"/>
              </a:rPr>
              <a:t>Transparencia y acceso a la información: </a:t>
            </a:r>
          </a:p>
          <a:p>
            <a:r>
              <a:rPr lang="es-EC" dirty="0">
                <a:solidFill>
                  <a:schemeClr val="tx1"/>
                </a:solidFill>
                <a:latin typeface="Calibri" panose="020F0502020204030204" pitchFamily="34" charset="0"/>
              </a:rPr>
              <a:t>La información para la construcción de las políticas públicas, es de libre acceso para personas naturales, jurídicas públicas y privadas. </a:t>
            </a:r>
          </a:p>
        </p:txBody>
      </p:sp>
      <p:graphicFrame>
        <p:nvGraphicFramePr>
          <p:cNvPr id="2" name="Diagrama 1"/>
          <p:cNvGraphicFramePr/>
          <p:nvPr>
            <p:extLst>
              <p:ext uri="{D42A27DB-BD31-4B8C-83A1-F6EECF244321}">
                <p14:modId xmlns:p14="http://schemas.microsoft.com/office/powerpoint/2010/main" val="2595386420"/>
              </p:ext>
            </p:extLst>
          </p:nvPr>
        </p:nvGraphicFramePr>
        <p:xfrm>
          <a:off x="1127448" y="476673"/>
          <a:ext cx="921702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357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50714" y="332656"/>
            <a:ext cx="7992888" cy="3139321"/>
          </a:xfrm>
          <a:prstGeom prst="rect">
            <a:avLst/>
          </a:prstGeom>
        </p:spPr>
        <p:txBody>
          <a:bodyPr wrap="square">
            <a:spAutoFit/>
          </a:bodyPr>
          <a:lstStyle/>
          <a:p>
            <a:pPr algn="just"/>
            <a:r>
              <a:rPr lang="es-EC" sz="2200" dirty="0">
                <a:solidFill>
                  <a:schemeClr val="bg2">
                    <a:lumMod val="50000"/>
                  </a:schemeClr>
                </a:solidFill>
                <a:latin typeface="Calibri" panose="020F0502020204030204" pitchFamily="34" charset="0"/>
              </a:rPr>
              <a:t>La SENPLADES, tiene a su cargo el </a:t>
            </a:r>
            <a:r>
              <a:rPr lang="es-EC" sz="2200" b="1" i="1" u="sng" dirty="0">
                <a:solidFill>
                  <a:schemeClr val="bg2">
                    <a:lumMod val="50000"/>
                  </a:schemeClr>
                </a:solidFill>
                <a:latin typeface="Calibri" panose="020F0502020204030204" pitchFamily="34" charset="0"/>
              </a:rPr>
              <a:t>Sistema Nacional de Información (SIN), </a:t>
            </a:r>
            <a:r>
              <a:rPr lang="es-EC" sz="2200" i="1" dirty="0">
                <a:solidFill>
                  <a:schemeClr val="bg2">
                    <a:lumMod val="50000"/>
                  </a:schemeClr>
                </a:solidFill>
                <a:latin typeface="Calibri" panose="020F0502020204030204" pitchFamily="34" charset="0"/>
              </a:rPr>
              <a:t>interacción de actores con el objeto de acceder, recoger almacenar y transformar datos en información relevante para la planificación del desarrollo y las finanzas públicas.</a:t>
            </a:r>
          </a:p>
          <a:p>
            <a:pPr algn="just"/>
            <a:endParaRPr lang="es-MX" sz="2200" i="1" dirty="0">
              <a:solidFill>
                <a:schemeClr val="bg2">
                  <a:lumMod val="50000"/>
                </a:schemeClr>
              </a:solidFill>
              <a:latin typeface="Calibri" panose="020F0502020204030204" pitchFamily="34" charset="0"/>
            </a:endParaRPr>
          </a:p>
          <a:p>
            <a:pPr algn="just"/>
            <a:r>
              <a:rPr lang="es-EC" sz="2200" dirty="0">
                <a:solidFill>
                  <a:srgbClr val="000000"/>
                </a:solidFill>
                <a:latin typeface="Calibri" panose="020F0502020204030204" pitchFamily="34" charset="0"/>
              </a:rPr>
              <a:t>La SENPLADES, define el </a:t>
            </a:r>
            <a:r>
              <a:rPr lang="es-EC" sz="2200" b="1" i="1" dirty="0">
                <a:solidFill>
                  <a:srgbClr val="000000"/>
                </a:solidFill>
                <a:latin typeface="Calibri" panose="020F0502020204030204" pitchFamily="34" charset="0"/>
              </a:rPr>
              <a:t>carácter de oficial de los datos relevantes para la planificación nacional, </a:t>
            </a:r>
            <a:r>
              <a:rPr lang="es-EC" sz="2200" dirty="0">
                <a:solidFill>
                  <a:srgbClr val="000000"/>
                </a:solidFill>
                <a:latin typeface="Calibri" panose="020F0502020204030204" pitchFamily="34" charset="0"/>
              </a:rPr>
              <a:t>y define los lineamientos para la </a:t>
            </a:r>
            <a:r>
              <a:rPr lang="es-EC" sz="2200" b="1" u="sng" dirty="0">
                <a:solidFill>
                  <a:srgbClr val="000000"/>
                </a:solidFill>
                <a:latin typeface="Calibri" panose="020F0502020204030204" pitchFamily="34" charset="0"/>
              </a:rPr>
              <a:t>administración, levantamiento y procesamiento de la información</a:t>
            </a:r>
            <a:r>
              <a:rPr lang="es-EC" sz="2200" dirty="0">
                <a:solidFill>
                  <a:srgbClr val="000000"/>
                </a:solidFill>
                <a:latin typeface="Calibri" panose="020F0502020204030204" pitchFamily="34" charset="0"/>
              </a:rPr>
              <a:t>. </a:t>
            </a:r>
          </a:p>
          <a:p>
            <a:pPr algn="just"/>
            <a:endParaRPr lang="es-EC" sz="2200" i="1" dirty="0">
              <a:solidFill>
                <a:schemeClr val="bg2">
                  <a:lumMod val="50000"/>
                </a:schemeClr>
              </a:solidFill>
              <a:latin typeface="Calibri" panose="020F0502020204030204" pitchFamily="34" charset="0"/>
            </a:endParaRPr>
          </a:p>
        </p:txBody>
      </p:sp>
      <p:sp>
        <p:nvSpPr>
          <p:cNvPr id="4" name="Rectángulo 3"/>
          <p:cNvSpPr/>
          <p:nvPr/>
        </p:nvSpPr>
        <p:spPr>
          <a:xfrm>
            <a:off x="1415480" y="3991929"/>
            <a:ext cx="5253802" cy="1323439"/>
          </a:xfrm>
          <a:prstGeom prst="rect">
            <a:avLst/>
          </a:prstGeom>
          <a:ln w="28575">
            <a:solidFill>
              <a:schemeClr val="accent2"/>
            </a:solidFill>
            <a:prstDash val="sysDash"/>
          </a:ln>
        </p:spPr>
        <p:txBody>
          <a:bodyPr wrap="square">
            <a:spAutoFit/>
          </a:bodyPr>
          <a:lstStyle/>
          <a:p>
            <a:pPr algn="just"/>
            <a:r>
              <a:rPr lang="es-EC" sz="2000" b="1" i="1" dirty="0">
                <a:solidFill>
                  <a:srgbClr val="000000"/>
                </a:solidFill>
                <a:latin typeface="Calibri" panose="020F0502020204030204" pitchFamily="34" charset="0"/>
              </a:rPr>
              <a:t>La información para la planificación, tiene carácter oficial y público, debe generarse y administrarse en función de los instrumentos de planificación. </a:t>
            </a:r>
            <a:endParaRPr lang="es-EC" sz="2000" b="1" i="1" dirty="0">
              <a:latin typeface="Calibri" panose="020F0502020204030204" pitchFamily="34" charset="0"/>
            </a:endParaRPr>
          </a:p>
        </p:txBody>
      </p:sp>
      <p:sp>
        <p:nvSpPr>
          <p:cNvPr id="5" name="CuadroTexto 4"/>
          <p:cNvSpPr txBox="1"/>
          <p:nvPr/>
        </p:nvSpPr>
        <p:spPr>
          <a:xfrm>
            <a:off x="7392143" y="3806190"/>
            <a:ext cx="4003788" cy="2031325"/>
          </a:xfrm>
          <a:prstGeom prst="rect">
            <a:avLst/>
          </a:prstGeom>
          <a:noFill/>
        </p:spPr>
        <p:txBody>
          <a:bodyPr wrap="none" rtlCol="0">
            <a:spAutoFit/>
          </a:bodyPr>
          <a:lstStyle/>
          <a:p>
            <a:pPr marL="171450" indent="-171450">
              <a:buFont typeface="Arial" panose="020B0604020202020204" pitchFamily="34" charset="0"/>
              <a:buChar char="•"/>
            </a:pPr>
            <a:r>
              <a:rPr lang="es-MX" dirty="0">
                <a:latin typeface="Calibri" panose="020F0502020204030204" pitchFamily="34" charset="0"/>
              </a:rPr>
              <a:t>Plan Nacional del Buen Vivir</a:t>
            </a:r>
          </a:p>
          <a:p>
            <a:pPr marL="171450" indent="-171450">
              <a:buFont typeface="Arial" panose="020B0604020202020204" pitchFamily="34" charset="0"/>
              <a:buChar char="•"/>
            </a:pPr>
            <a:r>
              <a:rPr lang="es-MX" dirty="0">
                <a:latin typeface="Calibri" panose="020F0502020204030204" pitchFamily="34" charset="0"/>
              </a:rPr>
              <a:t>Planes sectoriales </a:t>
            </a:r>
          </a:p>
          <a:p>
            <a:pPr marL="171450" indent="-171450">
              <a:buFont typeface="Arial" panose="020B0604020202020204" pitchFamily="34" charset="0"/>
              <a:buChar char="•"/>
            </a:pPr>
            <a:r>
              <a:rPr lang="es-MX" dirty="0">
                <a:latin typeface="Calibri" panose="020F0502020204030204" pitchFamily="34" charset="0"/>
              </a:rPr>
              <a:t>Planes estratégicos Nacionales</a:t>
            </a:r>
          </a:p>
          <a:p>
            <a:pPr marL="171450" indent="-171450">
              <a:buFont typeface="Arial" panose="020B0604020202020204" pitchFamily="34" charset="0"/>
              <a:buChar char="•"/>
            </a:pPr>
            <a:r>
              <a:rPr lang="es-MX" dirty="0">
                <a:latin typeface="Calibri" panose="020F0502020204030204" pitchFamily="34" charset="0"/>
              </a:rPr>
              <a:t>Planes regionales de desarrollo y OT </a:t>
            </a:r>
          </a:p>
          <a:p>
            <a:pPr marL="171450" indent="-171450">
              <a:buFont typeface="Arial" panose="020B0604020202020204" pitchFamily="34" charset="0"/>
              <a:buChar char="•"/>
            </a:pPr>
            <a:r>
              <a:rPr lang="es-MX" dirty="0">
                <a:latin typeface="Calibri" panose="020F0502020204030204" pitchFamily="34" charset="0"/>
              </a:rPr>
              <a:t>Planes provinciales de desarrollo y OT </a:t>
            </a:r>
            <a:endParaRPr lang="es-EC" dirty="0">
              <a:latin typeface="Calibri" panose="020F0502020204030204" pitchFamily="34" charset="0"/>
            </a:endParaRPr>
          </a:p>
          <a:p>
            <a:pPr marL="171450" indent="-171450">
              <a:buFont typeface="Arial" panose="020B0604020202020204" pitchFamily="34" charset="0"/>
              <a:buChar char="•"/>
            </a:pPr>
            <a:r>
              <a:rPr lang="es-MX" dirty="0">
                <a:latin typeface="Calibri" panose="020F0502020204030204" pitchFamily="34" charset="0"/>
              </a:rPr>
              <a:t>Planes cantonales de desarrollo y OT </a:t>
            </a:r>
            <a:endParaRPr lang="es-EC" dirty="0">
              <a:latin typeface="Calibri" panose="020F0502020204030204" pitchFamily="34" charset="0"/>
            </a:endParaRPr>
          </a:p>
          <a:p>
            <a:pPr marL="171450" indent="-171450">
              <a:buFont typeface="Arial" panose="020B0604020202020204" pitchFamily="34" charset="0"/>
              <a:buChar char="•"/>
            </a:pPr>
            <a:r>
              <a:rPr lang="es-MX" dirty="0">
                <a:latin typeface="Calibri" panose="020F0502020204030204" pitchFamily="34" charset="0"/>
              </a:rPr>
              <a:t>Planes parroquiales de desarrollo y OT </a:t>
            </a:r>
            <a:endParaRPr lang="es-EC" dirty="0">
              <a:latin typeface="Calibri" panose="020F0502020204030204" pitchFamily="34" charset="0"/>
            </a:endParaRPr>
          </a:p>
        </p:txBody>
      </p:sp>
      <p:sp>
        <p:nvSpPr>
          <p:cNvPr id="6" name="Abrir llave 5"/>
          <p:cNvSpPr/>
          <p:nvPr/>
        </p:nvSpPr>
        <p:spPr>
          <a:xfrm>
            <a:off x="6870142" y="3910450"/>
            <a:ext cx="522001" cy="1822806"/>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6083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74818" y="2019052"/>
            <a:ext cx="5593790" cy="341632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EC"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Dispersión y fragmentación </a:t>
            </a:r>
            <a:r>
              <a:rPr lang="es-EC"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de los datos.</a:t>
            </a:r>
          </a:p>
          <a:p>
            <a:pPr marL="285750" indent="-285750" algn="just">
              <a:lnSpc>
                <a:spcPct val="150000"/>
              </a:lnSpc>
              <a:buFont typeface="Wingdings" panose="05000000000000000000" pitchFamily="2" charset="2"/>
              <a:buChar char="ü"/>
            </a:pPr>
            <a:r>
              <a:rPr lang="es-EC"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Información geográfica y estadística, limitada.</a:t>
            </a:r>
          </a:p>
          <a:p>
            <a:pPr marL="285750" indent="-285750" algn="just">
              <a:lnSpc>
                <a:spcPct val="150000"/>
              </a:lnSpc>
              <a:buFont typeface="Wingdings" panose="05000000000000000000" pitchFamily="2" charset="2"/>
              <a:buChar char="ü"/>
            </a:pPr>
            <a:r>
              <a:rPr lang="es-EC"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Escasa articulación de la información disponible.</a:t>
            </a:r>
          </a:p>
          <a:p>
            <a:pPr marL="285750" indent="-285750" algn="just">
              <a:lnSpc>
                <a:spcPct val="150000"/>
              </a:lnSpc>
              <a:buFont typeface="Wingdings" panose="05000000000000000000" pitchFamily="2" charset="2"/>
              <a:buChar char="ü"/>
            </a:pPr>
            <a:r>
              <a:rPr lang="es-EC"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Carencia de un sistema que integre datos e información estadística y geográfica relevante.</a:t>
            </a:r>
          </a:p>
          <a:p>
            <a:pPr marL="285750" indent="-285750" algn="just">
              <a:lnSpc>
                <a:spcPct val="150000"/>
              </a:lnSpc>
              <a:buFont typeface="Wingdings" panose="05000000000000000000" pitchFamily="2" charset="2"/>
              <a:buChar char="ü"/>
            </a:pPr>
            <a:r>
              <a:rPr lang="es-EC"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Débiles mecanismos de homologación y estandarización de la información.</a:t>
            </a:r>
          </a:p>
          <a:p>
            <a:pPr marL="285750" indent="-285750" algn="just">
              <a:lnSpc>
                <a:spcPct val="150000"/>
              </a:lnSpc>
              <a:buFont typeface="Wingdings" panose="05000000000000000000" pitchFamily="2" charset="2"/>
              <a:buChar char="ü"/>
            </a:pPr>
            <a:r>
              <a:rPr lang="es-EC"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Automatización incompleta.</a:t>
            </a:r>
          </a:p>
        </p:txBody>
      </p:sp>
      <p:cxnSp>
        <p:nvCxnSpPr>
          <p:cNvPr id="5" name="Conector recto 4"/>
          <p:cNvCxnSpPr/>
          <p:nvPr/>
        </p:nvCxnSpPr>
        <p:spPr>
          <a:xfrm>
            <a:off x="2423592" y="1772816"/>
            <a:ext cx="754227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p:cNvPicPr>
          <p:nvPr/>
        </p:nvPicPr>
        <p:blipFill>
          <a:blip r:embed="rId3"/>
          <a:stretch>
            <a:fillRect/>
          </a:stretch>
        </p:blipFill>
        <p:spPr>
          <a:xfrm>
            <a:off x="2162791" y="1870263"/>
            <a:ext cx="4048779" cy="3472090"/>
          </a:xfrm>
          <a:prstGeom prst="ellipse">
            <a:avLst/>
          </a:prstGeom>
          <a:ln>
            <a:noFill/>
          </a:ln>
          <a:effectLst>
            <a:softEdge rad="112500"/>
          </a:effectLst>
        </p:spPr>
      </p:pic>
      <p:grpSp>
        <p:nvGrpSpPr>
          <p:cNvPr id="7" name="Group 5"/>
          <p:cNvGrpSpPr/>
          <p:nvPr/>
        </p:nvGrpSpPr>
        <p:grpSpPr>
          <a:xfrm>
            <a:off x="1529006" y="1948087"/>
            <a:ext cx="1789172" cy="1828266"/>
            <a:chOff x="4952330" y="4150658"/>
            <a:chExt cx="2438400" cy="2438400"/>
          </a:xfrm>
        </p:grpSpPr>
        <p:pic>
          <p:nvPicPr>
            <p:cNvPr id="8" name="Picture 2" descr="http://icons.iconarchive.com/icons/hopstarter/sleek-xp-basic/256/Zoom-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330" y="415065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6053071" y="4378817"/>
              <a:ext cx="1126587" cy="1477759"/>
            </a:xfrm>
            <a:prstGeom prst="rect">
              <a:avLst/>
            </a:prstGeom>
            <a:noFill/>
          </p:spPr>
          <p:txBody>
            <a:bodyPr wrap="square" rtlCol="0">
              <a:spAutoFit/>
            </a:bodyPr>
            <a:lstStyle/>
            <a:p>
              <a:r>
                <a:rPr lang="es-EC" sz="6600" dirty="0">
                  <a:solidFill>
                    <a:srgbClr val="002060"/>
                  </a:solidFill>
                  <a:latin typeface="Arial Rounded MT Bold" panose="020F0704030504030204" pitchFamily="34" charset="0"/>
                </a:rPr>
                <a:t>?</a:t>
              </a:r>
              <a:endParaRPr lang="en-US" sz="6600" dirty="0">
                <a:solidFill>
                  <a:srgbClr val="002060"/>
                </a:solidFill>
                <a:latin typeface="Arial Rounded MT Bold" panose="020F0704030504030204" pitchFamily="34" charset="0"/>
              </a:endParaRPr>
            </a:p>
          </p:txBody>
        </p:sp>
      </p:grpSp>
      <p:sp>
        <p:nvSpPr>
          <p:cNvPr id="10" name="Rectángulo 9"/>
          <p:cNvSpPr/>
          <p:nvPr/>
        </p:nvSpPr>
        <p:spPr>
          <a:xfrm>
            <a:off x="1986902" y="5288721"/>
            <a:ext cx="9581706" cy="1092607"/>
          </a:xfrm>
          <a:prstGeom prst="rect">
            <a:avLst/>
          </a:prstGeom>
        </p:spPr>
        <p:txBody>
          <a:bodyPr wrap="square">
            <a:spAutoFit/>
          </a:bodyPr>
          <a:lstStyle/>
          <a:p>
            <a:pPr marL="285750" indent="-285750" algn="just">
              <a:lnSpc>
                <a:spcPts val="2600"/>
              </a:lnSpc>
              <a:buFont typeface="Wingdings" panose="05000000000000000000" pitchFamily="2" charset="2"/>
              <a:buChar char="ü"/>
            </a:pPr>
            <a:r>
              <a:rPr lang="es-EC"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Restringido acceso a los datos y pocas son las fuentes oficiales que liberan su información espacial y estadística.</a:t>
            </a:r>
          </a:p>
          <a:p>
            <a:pPr marL="285750" indent="-285750" algn="just">
              <a:lnSpc>
                <a:spcPts val="2600"/>
              </a:lnSpc>
              <a:buFont typeface="Wingdings" panose="05000000000000000000" pitchFamily="2" charset="2"/>
              <a:buChar char="ü"/>
            </a:pPr>
            <a:r>
              <a:rPr lang="es-EC"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Escaso soporte técnico a las pocas fuentes que brindan servicios de información espacial.</a:t>
            </a:r>
          </a:p>
        </p:txBody>
      </p:sp>
      <p:sp>
        <p:nvSpPr>
          <p:cNvPr id="15" name="Rectángulo 14"/>
          <p:cNvSpPr/>
          <p:nvPr/>
        </p:nvSpPr>
        <p:spPr>
          <a:xfrm>
            <a:off x="3163304" y="729597"/>
            <a:ext cx="6642028" cy="523220"/>
          </a:xfrm>
          <a:prstGeom prst="rect">
            <a:avLst/>
          </a:prstGeom>
        </p:spPr>
        <p:txBody>
          <a:bodyPr wrap="square">
            <a:spAutoFit/>
          </a:bodyPr>
          <a:lstStyle/>
          <a:p>
            <a:pPr algn="r"/>
            <a:r>
              <a:rPr lang="es-EC" sz="2800" i="1" dirty="0">
                <a:solidFill>
                  <a:schemeClr val="accent3">
                    <a:lumMod val="75000"/>
                  </a:schemeClr>
                </a:solidFill>
                <a:latin typeface="Calibri" panose="020F0502020204030204" pitchFamily="34" charset="0"/>
              </a:rPr>
              <a:t>Conocer el territorio para tomar decisiones.</a:t>
            </a:r>
          </a:p>
        </p:txBody>
      </p:sp>
    </p:spTree>
    <p:extLst>
      <p:ext uri="{BB962C8B-B14F-4D97-AF65-F5344CB8AC3E}">
        <p14:creationId xmlns:p14="http://schemas.microsoft.com/office/powerpoint/2010/main" val="106655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7277714" y="2351461"/>
            <a:ext cx="4914286" cy="4504762"/>
          </a:xfrm>
          <a:prstGeom prst="rect">
            <a:avLst/>
          </a:prstGeom>
        </p:spPr>
      </p:pic>
      <p:sp>
        <p:nvSpPr>
          <p:cNvPr id="4" name="Rectángulo 3"/>
          <p:cNvSpPr/>
          <p:nvPr/>
        </p:nvSpPr>
        <p:spPr>
          <a:xfrm>
            <a:off x="1199456" y="764704"/>
            <a:ext cx="9937104" cy="646331"/>
          </a:xfrm>
          <a:prstGeom prst="rect">
            <a:avLst/>
          </a:prstGeom>
        </p:spPr>
        <p:txBody>
          <a:bodyPr wrap="square">
            <a:spAutoFit/>
          </a:bodyPr>
          <a:lstStyle/>
          <a:p>
            <a:pPr algn="just">
              <a:lnSpc>
                <a:spcPct val="150000"/>
              </a:lnSpc>
            </a:pPr>
            <a:r>
              <a:rPr lang="es-MX" sz="2400" b="1" dirty="0" err="1">
                <a:solidFill>
                  <a:schemeClr val="accent2"/>
                </a:solidFill>
                <a:latin typeface="Arial" panose="020B0604020202020204" pitchFamily="34" charset="0"/>
                <a:ea typeface="Times New Roman" panose="02020603050405020304" pitchFamily="18" charset="0"/>
                <a:cs typeface="Times New Roman" panose="02020603050405020304" pitchFamily="18" charset="0"/>
              </a:rPr>
              <a:t>LaVCiTe</a:t>
            </a:r>
            <a:r>
              <a:rPr lang="es-MX"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 PARA LA GESTIÓN DE LA INFORMACIÓN TERRITORIAL</a:t>
            </a:r>
            <a:endParaRPr lang="es-EC"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199456" y="2348880"/>
            <a:ext cx="8640960" cy="2677656"/>
          </a:xfrm>
          <a:prstGeom prst="rect">
            <a:avLst/>
          </a:prstGeom>
          <a:solidFill>
            <a:schemeClr val="accent1">
              <a:lumMod val="40000"/>
              <a:lumOff val="60000"/>
            </a:schemeClr>
          </a:solidFill>
          <a:ln>
            <a:solidFill>
              <a:schemeClr val="tx1"/>
            </a:solidFill>
            <a:prstDash val="lgDash"/>
          </a:ln>
        </p:spPr>
        <p:txBody>
          <a:bodyPr wrap="square">
            <a:spAutoFit/>
          </a:bodyPr>
          <a:lstStyle/>
          <a:p>
            <a:pPr algn="just"/>
            <a:r>
              <a:rPr lang="es-MX" sz="2800" dirty="0">
                <a:latin typeface="Arial" panose="020B0604020202020204" pitchFamily="34" charset="0"/>
                <a:ea typeface="Calibri" panose="020F0502020204030204" pitchFamily="34" charset="0"/>
              </a:rPr>
              <a:t>E</a:t>
            </a:r>
            <a:r>
              <a:rPr lang="es-MX" sz="2800" dirty="0" smtClean="0">
                <a:latin typeface="Arial" panose="020B0604020202020204" pitchFamily="34" charset="0"/>
                <a:ea typeface="Calibri" panose="020F0502020204030204" pitchFamily="34" charset="0"/>
              </a:rPr>
              <a:t>spacio </a:t>
            </a:r>
            <a:r>
              <a:rPr lang="es-MX" sz="2800" dirty="0">
                <a:latin typeface="Arial" panose="020B0604020202020204" pitchFamily="34" charset="0"/>
                <a:ea typeface="Calibri" panose="020F0502020204030204" pitchFamily="34" charset="0"/>
              </a:rPr>
              <a:t>electrónico de trabajo concebido para la colaboración y la experimentación a distancia con objeto de investigar o realizar otras actividades creativas, y elaborar y difundir resultados mediante tecnologías difundidas de información y comunicación</a:t>
            </a:r>
            <a:endParaRPr lang="es-EC" sz="2800" dirty="0"/>
          </a:p>
        </p:txBody>
      </p:sp>
    </p:spTree>
    <p:extLst>
      <p:ext uri="{BB962C8B-B14F-4D97-AF65-F5344CB8AC3E}">
        <p14:creationId xmlns:p14="http://schemas.microsoft.com/office/powerpoint/2010/main" val="371041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2850594"/>
              </p:ext>
            </p:extLst>
          </p:nvPr>
        </p:nvGraphicFramePr>
        <p:xfrm>
          <a:off x="479376" y="223662"/>
          <a:ext cx="11303989" cy="663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343472" y="118373"/>
            <a:ext cx="9937104" cy="646331"/>
          </a:xfrm>
          <a:prstGeom prst="rect">
            <a:avLst/>
          </a:prstGeom>
        </p:spPr>
        <p:txBody>
          <a:bodyPr wrap="square">
            <a:spAutoFit/>
          </a:bodyPr>
          <a:lstStyle/>
          <a:p>
            <a:pPr algn="just">
              <a:lnSpc>
                <a:spcPct val="150000"/>
              </a:lnSpc>
            </a:pPr>
            <a:r>
              <a:rPr lang="es-MX" sz="2400" b="1" dirty="0" err="1">
                <a:solidFill>
                  <a:schemeClr val="accent2"/>
                </a:solidFill>
                <a:latin typeface="Arial" panose="020B0604020202020204" pitchFamily="34" charset="0"/>
                <a:ea typeface="Times New Roman" panose="02020603050405020304" pitchFamily="18" charset="0"/>
                <a:cs typeface="Times New Roman" panose="02020603050405020304" pitchFamily="18" charset="0"/>
              </a:rPr>
              <a:t>LaVCiTe</a:t>
            </a:r>
            <a:r>
              <a:rPr lang="es-MX" sz="2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 PARA LA GESTIÓN DE LA INFORMACIÓN TERRITORIAL</a:t>
            </a:r>
            <a:endParaRPr lang="es-EC"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22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645410" y="879761"/>
            <a:ext cx="4665482" cy="1200329"/>
          </a:xfrm>
          <a:prstGeom prst="rect">
            <a:avLst/>
          </a:prstGeom>
        </p:spPr>
        <p:txBody>
          <a:bodyPr wrap="square">
            <a:spAutoFit/>
          </a:bodyPr>
          <a:lstStyle/>
          <a:p>
            <a:pPr algn="just"/>
            <a:r>
              <a:rPr lang="es-EC" sz="2400" dirty="0">
                <a:solidFill>
                  <a:schemeClr val="accent2"/>
                </a:solidFill>
                <a:latin typeface="Calibri" panose="020F0502020204030204" pitchFamily="34" charset="0"/>
                <a:ea typeface="Calibri" panose="020F0502020204030204" pitchFamily="34" charset="0"/>
              </a:rPr>
              <a:t>Transformar los datos en información relevante para la planificación </a:t>
            </a:r>
          </a:p>
        </p:txBody>
      </p:sp>
      <p:sp>
        <p:nvSpPr>
          <p:cNvPr id="26" name="Rectángulo 25"/>
          <p:cNvSpPr/>
          <p:nvPr/>
        </p:nvSpPr>
        <p:spPr>
          <a:xfrm>
            <a:off x="387114" y="2550348"/>
            <a:ext cx="4534673" cy="830997"/>
          </a:xfrm>
          <a:prstGeom prst="rect">
            <a:avLst/>
          </a:prstGeom>
          <a:noFill/>
          <a:ln>
            <a:noFill/>
          </a:ln>
        </p:spPr>
        <p:txBody>
          <a:bodyPr wrap="square">
            <a:spAutoFit/>
          </a:bodyPr>
          <a:lstStyle/>
          <a:p>
            <a:pPr algn="r"/>
            <a:r>
              <a:rPr lang="es-EC" sz="2400" b="1" dirty="0">
                <a:solidFill>
                  <a:schemeClr val="bg2">
                    <a:lumMod val="25000"/>
                  </a:schemeClr>
                </a:solidFill>
                <a:latin typeface="Calibri" panose="020F0502020204030204" pitchFamily="34" charset="0"/>
                <a:ea typeface="Calibri" panose="020F0502020204030204" pitchFamily="34" charset="0"/>
              </a:rPr>
              <a:t>Laboratorio Virtual de Ciudad y Territorio</a:t>
            </a:r>
          </a:p>
        </p:txBody>
      </p:sp>
      <p:sp>
        <p:nvSpPr>
          <p:cNvPr id="28" name="CuadroTexto 27"/>
          <p:cNvSpPr txBox="1"/>
          <p:nvPr/>
        </p:nvSpPr>
        <p:spPr>
          <a:xfrm>
            <a:off x="489317" y="3645024"/>
            <a:ext cx="4531942" cy="2677656"/>
          </a:xfrm>
          <a:prstGeom prst="rect">
            <a:avLst/>
          </a:prstGeom>
          <a:noFill/>
        </p:spPr>
        <p:txBody>
          <a:bodyPr wrap="square" rtlCol="0">
            <a:spAutoFit/>
          </a:bodyPr>
          <a:lstStyle/>
          <a:p>
            <a:pPr marL="285750" indent="-285750" algn="just">
              <a:buFont typeface="Arial" panose="020B0604020202020204" pitchFamily="34" charset="0"/>
              <a:buChar char="•"/>
            </a:pPr>
            <a:r>
              <a:rPr lang="es-MX" sz="2400" b="1" dirty="0"/>
              <a:t>Es un espacio digital colaborativo que permite la </a:t>
            </a:r>
            <a:r>
              <a:rPr lang="es-MX" sz="2400" b="1" i="1" dirty="0"/>
              <a:t>experimentación a distancia </a:t>
            </a:r>
            <a:r>
              <a:rPr lang="es-MX" sz="2400" b="1" dirty="0"/>
              <a:t>y la aplicación </a:t>
            </a:r>
            <a:r>
              <a:rPr lang="es-MX" sz="2400" b="1" i="1" dirty="0"/>
              <a:t>práctica de conocimientos </a:t>
            </a:r>
            <a:r>
              <a:rPr lang="es-MX" sz="2400" b="1" dirty="0"/>
              <a:t>mejorando la </a:t>
            </a:r>
            <a:r>
              <a:rPr lang="es-MX" sz="2400" b="1" i="1" u="sng" dirty="0"/>
              <a:t>comprensión del sistema territorial y urbano. </a:t>
            </a:r>
            <a:endParaRPr lang="es-EC" sz="2400" b="1" i="1" u="sng" dirty="0"/>
          </a:p>
        </p:txBody>
      </p:sp>
      <p:sp>
        <p:nvSpPr>
          <p:cNvPr id="3" name="Flecha a la derecha con bandas 2"/>
          <p:cNvSpPr/>
          <p:nvPr/>
        </p:nvSpPr>
        <p:spPr>
          <a:xfrm rot="5400000">
            <a:off x="2557758" y="1838741"/>
            <a:ext cx="379066" cy="461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a:p>
        </p:txBody>
      </p:sp>
      <p:pic>
        <p:nvPicPr>
          <p:cNvPr id="29" name="Imagen 28"/>
          <p:cNvPicPr>
            <a:picLocks noChangeAspect="1"/>
          </p:cNvPicPr>
          <p:nvPr/>
        </p:nvPicPr>
        <p:blipFill>
          <a:blip r:embed="rId2"/>
          <a:stretch>
            <a:fillRect/>
          </a:stretch>
        </p:blipFill>
        <p:spPr>
          <a:xfrm>
            <a:off x="5860621" y="0"/>
            <a:ext cx="6327802" cy="6858000"/>
          </a:xfrm>
          <a:prstGeom prst="rect">
            <a:avLst/>
          </a:prstGeom>
        </p:spPr>
      </p:pic>
      <p:cxnSp>
        <p:nvCxnSpPr>
          <p:cNvPr id="24" name="Conector recto 23"/>
          <p:cNvCxnSpPr/>
          <p:nvPr/>
        </p:nvCxnSpPr>
        <p:spPr>
          <a:xfrm>
            <a:off x="0" y="2420888"/>
            <a:ext cx="586062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Flecha a la derecha con bandas 29"/>
          <p:cNvSpPr/>
          <p:nvPr/>
        </p:nvSpPr>
        <p:spPr>
          <a:xfrm rot="5400000">
            <a:off x="2234058" y="3309305"/>
            <a:ext cx="379066" cy="461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a:p>
        </p:txBody>
      </p:sp>
    </p:spTree>
    <p:extLst>
      <p:ext uri="{BB962C8B-B14F-4D97-AF65-F5344CB8AC3E}">
        <p14:creationId xmlns:p14="http://schemas.microsoft.com/office/powerpoint/2010/main" val="3582707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22626" y="404664"/>
            <a:ext cx="5720643" cy="954107"/>
          </a:xfrm>
          <a:prstGeom prst="rect">
            <a:avLst/>
          </a:prstGeom>
        </p:spPr>
        <p:txBody>
          <a:bodyPr wrap="square">
            <a:spAutoFit/>
          </a:bodyPr>
          <a:lstStyle/>
          <a:p>
            <a:pPr algn="r"/>
            <a:r>
              <a:rPr lang="es-EC" sz="2800" b="1" dirty="0" smtClean="0">
                <a:solidFill>
                  <a:schemeClr val="accent2"/>
                </a:solidFill>
                <a:latin typeface="Arial" panose="020B0604020202020204" pitchFamily="34" charset="0"/>
                <a:ea typeface="Calibri" panose="020F0502020204030204" pitchFamily="34" charset="0"/>
              </a:rPr>
              <a:t>2. Arquitectura </a:t>
            </a:r>
            <a:r>
              <a:rPr lang="es-EC" sz="2800" b="1" dirty="0">
                <a:solidFill>
                  <a:schemeClr val="accent2"/>
                </a:solidFill>
                <a:latin typeface="Arial" panose="020B0604020202020204" pitchFamily="34" charset="0"/>
                <a:ea typeface="Calibri" panose="020F0502020204030204" pitchFamily="34" charset="0"/>
              </a:rPr>
              <a:t>de la plataforma del </a:t>
            </a:r>
            <a:r>
              <a:rPr lang="es-EC" sz="2800" b="1" dirty="0" err="1">
                <a:solidFill>
                  <a:schemeClr val="accent2"/>
                </a:solidFill>
                <a:latin typeface="Arial" panose="020B0604020202020204" pitchFamily="34" charset="0"/>
                <a:ea typeface="Calibri" panose="020F0502020204030204" pitchFamily="34" charset="0"/>
              </a:rPr>
              <a:t>LaVCiTe</a:t>
            </a:r>
            <a:endParaRPr lang="es-EC" sz="2800" b="1" dirty="0">
              <a:solidFill>
                <a:schemeClr val="accent2"/>
              </a:solidFill>
              <a:latin typeface="Arial" panose="020B0604020202020204" pitchFamily="34" charset="0"/>
              <a:ea typeface="Calibri" panose="020F0502020204030204" pitchFamily="34" charset="0"/>
            </a:endParaRPr>
          </a:p>
        </p:txBody>
      </p:sp>
      <p:pic>
        <p:nvPicPr>
          <p:cNvPr id="52" name="Imagen 51"/>
          <p:cNvPicPr>
            <a:picLocks noChangeAspect="1"/>
          </p:cNvPicPr>
          <p:nvPr/>
        </p:nvPicPr>
        <p:blipFill>
          <a:blip r:embed="rId2"/>
          <a:stretch>
            <a:fillRect/>
          </a:stretch>
        </p:blipFill>
        <p:spPr>
          <a:xfrm>
            <a:off x="686098" y="1763396"/>
            <a:ext cx="10597401" cy="3831368"/>
          </a:xfrm>
          <a:prstGeom prst="rect">
            <a:avLst/>
          </a:prstGeom>
        </p:spPr>
      </p:pic>
      <p:sp>
        <p:nvSpPr>
          <p:cNvPr id="6" name="Rectángulo 5">
            <a:hlinkClick r:id="rId3"/>
          </p:cNvPr>
          <p:cNvSpPr/>
          <p:nvPr/>
        </p:nvSpPr>
        <p:spPr>
          <a:xfrm>
            <a:off x="8041069" y="5657044"/>
            <a:ext cx="2162605" cy="342345"/>
          </a:xfrm>
          <a:prstGeom prst="rect">
            <a:avLst/>
          </a:prstGeom>
          <a:solidFill>
            <a:schemeClr val="accent5"/>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50" dirty="0">
                <a:solidFill>
                  <a:schemeClr val="tx1"/>
                </a:solidFill>
              </a:rPr>
              <a:t>LINK PLATAFORMA</a:t>
            </a:r>
          </a:p>
        </p:txBody>
      </p:sp>
      <p:sp>
        <p:nvSpPr>
          <p:cNvPr id="7" name="Rectángulo 6"/>
          <p:cNvSpPr/>
          <p:nvPr/>
        </p:nvSpPr>
        <p:spPr>
          <a:xfrm>
            <a:off x="7873157" y="5996989"/>
            <a:ext cx="2632259" cy="338554"/>
          </a:xfrm>
          <a:prstGeom prst="rect">
            <a:avLst/>
          </a:prstGeom>
        </p:spPr>
        <p:txBody>
          <a:bodyPr wrap="none">
            <a:spAutoFit/>
          </a:bodyPr>
          <a:lstStyle/>
          <a:p>
            <a:r>
              <a:rPr lang="es-EC" sz="1600" dirty="0"/>
              <a:t>http://</a:t>
            </a:r>
            <a:r>
              <a:rPr lang="es-EC" sz="1600" dirty="0" smtClean="0"/>
              <a:t>lavcite.ucuenca.edu.ec</a:t>
            </a:r>
            <a:endParaRPr lang="es-EC" sz="1600" dirty="0"/>
          </a:p>
        </p:txBody>
      </p:sp>
      <p:sp>
        <p:nvSpPr>
          <p:cNvPr id="3" name="CuadroTexto 2"/>
          <p:cNvSpPr txBox="1"/>
          <p:nvPr/>
        </p:nvSpPr>
        <p:spPr>
          <a:xfrm>
            <a:off x="2481757" y="2615426"/>
            <a:ext cx="743473" cy="307777"/>
          </a:xfrm>
          <a:prstGeom prst="rect">
            <a:avLst/>
          </a:prstGeom>
          <a:noFill/>
        </p:spPr>
        <p:txBody>
          <a:bodyPr wrap="none" rtlCol="0">
            <a:spAutoFit/>
          </a:bodyPr>
          <a:lstStyle/>
          <a:p>
            <a:r>
              <a:rPr lang="es-MX" sz="1400" b="1" dirty="0">
                <a:latin typeface="Calibri" panose="020F0502020204030204" pitchFamily="34" charset="0"/>
              </a:rPr>
              <a:t>Cliente </a:t>
            </a:r>
            <a:endParaRPr lang="es-EC" sz="1400" b="1" dirty="0">
              <a:latin typeface="Calibri" panose="020F0502020204030204" pitchFamily="34" charset="0"/>
            </a:endParaRPr>
          </a:p>
        </p:txBody>
      </p:sp>
      <p:sp>
        <p:nvSpPr>
          <p:cNvPr id="10" name="CuadroTexto 9"/>
          <p:cNvSpPr txBox="1"/>
          <p:nvPr/>
        </p:nvSpPr>
        <p:spPr>
          <a:xfrm>
            <a:off x="3827742" y="2512989"/>
            <a:ext cx="811441" cy="307777"/>
          </a:xfrm>
          <a:prstGeom prst="rect">
            <a:avLst/>
          </a:prstGeom>
          <a:noFill/>
        </p:spPr>
        <p:txBody>
          <a:bodyPr wrap="none" rtlCol="0">
            <a:spAutoFit/>
          </a:bodyPr>
          <a:lstStyle/>
          <a:p>
            <a:r>
              <a:rPr lang="es-MX" sz="1400" b="1" dirty="0">
                <a:latin typeface="Calibri" panose="020F0502020204030204" pitchFamily="34" charset="0"/>
              </a:rPr>
              <a:t>Servidor</a:t>
            </a:r>
            <a:endParaRPr lang="es-EC" sz="1400" b="1" dirty="0">
              <a:latin typeface="Calibri" panose="020F0502020204030204" pitchFamily="34" charset="0"/>
            </a:endParaRPr>
          </a:p>
        </p:txBody>
      </p:sp>
      <p:sp>
        <p:nvSpPr>
          <p:cNvPr id="11" name="CuadroTexto 10"/>
          <p:cNvSpPr txBox="1"/>
          <p:nvPr/>
        </p:nvSpPr>
        <p:spPr>
          <a:xfrm>
            <a:off x="2424013" y="4302423"/>
            <a:ext cx="1602433" cy="523220"/>
          </a:xfrm>
          <a:prstGeom prst="rect">
            <a:avLst/>
          </a:prstGeom>
          <a:noFill/>
        </p:spPr>
        <p:txBody>
          <a:bodyPr wrap="square" rtlCol="0">
            <a:spAutoFit/>
          </a:bodyPr>
          <a:lstStyle/>
          <a:p>
            <a:r>
              <a:rPr lang="es-MX" sz="1400" b="1" dirty="0">
                <a:latin typeface="Calibri" panose="020F0502020204030204" pitchFamily="34" charset="0"/>
              </a:rPr>
              <a:t>Servicios externos de mapas </a:t>
            </a:r>
            <a:endParaRPr lang="es-EC" sz="1400" b="1" dirty="0">
              <a:latin typeface="Calibri" panose="020F0502020204030204" pitchFamily="34" charset="0"/>
            </a:endParaRPr>
          </a:p>
        </p:txBody>
      </p:sp>
      <p:sp>
        <p:nvSpPr>
          <p:cNvPr id="4" name="Rectángulo 3"/>
          <p:cNvSpPr/>
          <p:nvPr/>
        </p:nvSpPr>
        <p:spPr>
          <a:xfrm>
            <a:off x="3855558" y="1337746"/>
            <a:ext cx="4352795" cy="400110"/>
          </a:xfrm>
          <a:prstGeom prst="rect">
            <a:avLst/>
          </a:prstGeom>
        </p:spPr>
        <p:txBody>
          <a:bodyPr wrap="none">
            <a:spAutoFit/>
          </a:bodyPr>
          <a:lstStyle/>
          <a:p>
            <a:r>
              <a:rPr lang="es-MX" sz="2000" spc="-5" dirty="0">
                <a:solidFill>
                  <a:schemeClr val="accent1">
                    <a:lumMod val="60000"/>
                    <a:lumOff val="40000"/>
                  </a:schemeClr>
                </a:solidFill>
                <a:latin typeface="Arial" panose="020B0604020202020204" pitchFamily="34" charset="0"/>
                <a:ea typeface="Calibri" panose="020F0502020204030204" pitchFamily="34" charset="0"/>
              </a:rPr>
              <a:t>A</a:t>
            </a:r>
            <a:r>
              <a:rPr lang="es-MX" sz="2000" spc="-5" dirty="0" smtClean="0">
                <a:solidFill>
                  <a:schemeClr val="accent1">
                    <a:lumMod val="60000"/>
                    <a:lumOff val="40000"/>
                  </a:schemeClr>
                </a:solidFill>
                <a:latin typeface="Arial" panose="020B0604020202020204" pitchFamily="34" charset="0"/>
                <a:ea typeface="Calibri" panose="020F0502020204030204" pitchFamily="34" charset="0"/>
              </a:rPr>
              <a:t>plicación </a:t>
            </a:r>
            <a:r>
              <a:rPr lang="es-MX" sz="2000" spc="-5" dirty="0">
                <a:solidFill>
                  <a:schemeClr val="accent1">
                    <a:lumMod val="60000"/>
                    <a:lumOff val="40000"/>
                  </a:schemeClr>
                </a:solidFill>
                <a:latin typeface="Arial" panose="020B0604020202020204" pitchFamily="34" charset="0"/>
                <a:ea typeface="Calibri" panose="020F0502020204030204" pitchFamily="34" charset="0"/>
              </a:rPr>
              <a:t>web accesible vía internet</a:t>
            </a:r>
            <a:endParaRPr lang="es-EC" sz="2000" dirty="0">
              <a:solidFill>
                <a:schemeClr val="accent1">
                  <a:lumMod val="60000"/>
                  <a:lumOff val="40000"/>
                </a:schemeClr>
              </a:solidFill>
            </a:endParaRPr>
          </a:p>
        </p:txBody>
      </p:sp>
    </p:spTree>
    <p:extLst>
      <p:ext uri="{BB962C8B-B14F-4D97-AF65-F5344CB8AC3E}">
        <p14:creationId xmlns:p14="http://schemas.microsoft.com/office/powerpoint/2010/main" val="5228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2509</TotalTime>
  <Words>1951</Words>
  <Application>Microsoft Office PowerPoint</Application>
  <PresentationFormat>Panorámica</PresentationFormat>
  <Paragraphs>170</Paragraphs>
  <Slides>22</Slides>
  <Notes>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SimSun</vt:lpstr>
      <vt:lpstr>Arial</vt:lpstr>
      <vt:lpstr>Arial Rounded MT Bold</vt:lpstr>
      <vt:lpstr>Calibri</vt:lpstr>
      <vt:lpstr>Calibri Light</vt:lpstr>
      <vt:lpstr>Californian FB</vt:lpstr>
      <vt:lpstr>Symbol</vt:lpstr>
      <vt:lpstr>Times New Roman</vt:lpstr>
      <vt:lpstr>Wingdings</vt:lpstr>
      <vt:lpstr>Retrospección</vt:lpstr>
      <vt:lpstr>Presentación de PowerPoint</vt:lpstr>
      <vt:lpstr>1. ANTECEDENTES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 Regina Vivanco Cruz</dc:creator>
  <cp:lastModifiedBy>USUARIO</cp:lastModifiedBy>
  <cp:revision>674</cp:revision>
  <dcterms:created xsi:type="dcterms:W3CDTF">2014-03-11T01:32:34Z</dcterms:created>
  <dcterms:modified xsi:type="dcterms:W3CDTF">2016-09-21T20:27:32Z</dcterms:modified>
</cp:coreProperties>
</file>