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89" r:id="rId2"/>
    <p:sldId id="395" r:id="rId3"/>
    <p:sldId id="401" r:id="rId4"/>
    <p:sldId id="412" r:id="rId5"/>
    <p:sldId id="411" r:id="rId6"/>
    <p:sldId id="403" r:id="rId7"/>
    <p:sldId id="404" r:id="rId8"/>
    <p:sldId id="386" r:id="rId9"/>
    <p:sldId id="387" r:id="rId10"/>
    <p:sldId id="405" r:id="rId11"/>
    <p:sldId id="400" r:id="rId12"/>
    <p:sldId id="388" r:id="rId13"/>
    <p:sldId id="383" r:id="rId14"/>
    <p:sldId id="390" r:id="rId15"/>
    <p:sldId id="391" r:id="rId16"/>
    <p:sldId id="406" r:id="rId17"/>
    <p:sldId id="376" r:id="rId18"/>
    <p:sldId id="407" r:id="rId19"/>
    <p:sldId id="408" r:id="rId20"/>
    <p:sldId id="409" r:id="rId21"/>
    <p:sldId id="399" r:id="rId22"/>
    <p:sldId id="413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9547-2B03-4DEB-98FB-B1CF2973A4F9}" type="datetimeFigureOut">
              <a:rPr lang="es-EC" smtClean="0"/>
              <a:t>02/10/2018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3A7F3-A827-432E-8F00-A72202D198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495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3E3A-DD7E-4F19-89C5-2BC199B979C4}" type="datetimeFigureOut">
              <a:rPr lang="es-EC" smtClean="0"/>
              <a:t>02/10/2018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err="1" smtClean="0"/>
              <a:t>jjjjjjjjjjjjjjjjjjjjjjjjjjjjjjjjjjjjjjjjjjjj</a:t>
            </a:r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696B-0DB5-4278-A394-D6C1955187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75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gggggggggggggggggggggggggggggggggggggggggggggj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696B-0DB5-4278-A394-D6C195518768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600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65997-473B-7342-A5A5-AE7850363B3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4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7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8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0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5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D63F18-358E-C44B-BFBB-48D83F944E2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02/10/2018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BBD1EBA-6103-1C46-931E-F5E7A82E428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35091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chemeClr val="tx2">
                    <a:lumMod val="75000"/>
                  </a:schemeClr>
                </a:solidFill>
              </a:rPr>
              <a:t>EL DESARROLLO </a:t>
            </a: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</a:rPr>
              <a:t>SOSTENIBLE</a:t>
            </a:r>
          </a:p>
          <a:p>
            <a:pPr algn="ctr"/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</a:rPr>
              <a:t>Y </a:t>
            </a:r>
            <a:r>
              <a:rPr lang="es-ES_tradnl" sz="3600" b="1" dirty="0">
                <a:solidFill>
                  <a:schemeClr val="tx2">
                    <a:lumMod val="75000"/>
                  </a:schemeClr>
                </a:solidFill>
              </a:rPr>
              <a:t>LOS PLANES DE DESARROLLO Y ORDENAMIENTO TERRITORIAL, USO Y GESTIÓN DE SUELO</a:t>
            </a:r>
            <a:endParaRPr lang="es-EC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5452" y="2996952"/>
            <a:ext cx="7848872" cy="2592288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Uso </a:t>
            </a: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Sostenible de los recursos naturales, 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acuerdo con la capacidad de carga de los ecosistemas.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EC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Ecoeficiencia</a:t>
            </a: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como la aceptación del reto del desarrollo sostenible y oportunidad de negocio.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Responsabilidad compartida de los diferentes agentes sociales, con la implicación de todos los elementos sociales.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Cohesión y participación social, en la medida en que se fomenta la sensibilización y participación de la población poniendo la información a disposición de todos.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Cautela ante las amenazas de daños contra el medio ambiente, impulsando actuaciones preventivas e impulsando una cultura ambiental en la </a:t>
            </a:r>
            <a:r>
              <a:rPr lang="es-EC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población.</a:t>
            </a:r>
            <a:endParaRPr lang="es-EC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FUENTE.- Tomado del Documento “Estrategia de Desarrollo Sostenible de La Rioja”. </a:t>
            </a:r>
            <a:r>
              <a:rPr lang="es-EC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larioja</a:t>
            </a:r>
            <a:r>
              <a:rPr lang="es-EC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C" sz="9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</a:t>
            </a:r>
            <a:r>
              <a:rPr lang="es-EC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El Gobierno de la Rioja en Internet.</a:t>
            </a:r>
          </a:p>
          <a:p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Como tendencia, la </a:t>
            </a:r>
            <a:r>
              <a:rPr lang="es-EC" dirty="0" err="1"/>
              <a:t>ecoeficiencia</a:t>
            </a:r>
            <a:r>
              <a:rPr lang="es-EC" dirty="0"/>
              <a:t> no es un imposible, sino un </a:t>
            </a:r>
            <a:r>
              <a:rPr lang="es-EC" i="1" dirty="0" err="1"/>
              <a:t>desideratum</a:t>
            </a:r>
            <a:r>
              <a:rPr lang="es-EC" dirty="0"/>
              <a:t>, (Deseo o aspiración que aún no se ha cumplido), algo a lo que se debe llegar cuando se quiere respetar el entorno.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87624" y="1270501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Problemas </a:t>
            </a:r>
            <a:r>
              <a:rPr lang="es-EC" b="1" dirty="0"/>
              <a:t>ambientales que deben enfrentarse en las áreas de atmósfera, biodiversidad, bosques, área urbana, agua, suelo y </a:t>
            </a:r>
            <a:r>
              <a:rPr lang="es-EC" b="1" dirty="0" smtClean="0"/>
              <a:t>residuos.</a:t>
            </a:r>
            <a:endParaRPr lang="es-EC" b="1" dirty="0"/>
          </a:p>
        </p:txBody>
      </p:sp>
      <p:sp>
        <p:nvSpPr>
          <p:cNvPr id="7" name="6 Flecha abajo"/>
          <p:cNvSpPr/>
          <p:nvPr/>
        </p:nvSpPr>
        <p:spPr>
          <a:xfrm>
            <a:off x="3851920" y="2744924"/>
            <a:ext cx="2088232" cy="18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2627784" y="1990581"/>
            <a:ext cx="453650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POLITICAS</a:t>
            </a:r>
            <a:r>
              <a:rPr lang="es-EC" b="1" dirty="0" smtClean="0"/>
              <a:t>, ESTRATEGIAS, METAS, PLANES, PROGRMAS Y PROYECTOS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8365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abajo"/>
          <p:cNvSpPr/>
          <p:nvPr/>
        </p:nvSpPr>
        <p:spPr>
          <a:xfrm rot="16200000">
            <a:off x="2465767" y="3374995"/>
            <a:ext cx="720950" cy="25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79512" y="3142710"/>
            <a:ext cx="239383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s-EC" b="1" dirty="0" smtClean="0"/>
              <a:t>LAS MUNICIPALIDADES EN LA PLANIFICACIÓN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87824" y="2852937"/>
            <a:ext cx="14401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HACIA UN NUEVO MODELO DE DESARROLLO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2852936"/>
            <a:ext cx="183533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s-EC"/>
            </a:defPPr>
          </a:lstStyle>
          <a:p>
            <a:r>
              <a:rPr lang="es-EC" dirty="0"/>
              <a:t>CIMENTADO EN PRINCIPIOS PARA PRECAUTELAR EL AMBIENTE</a:t>
            </a:r>
          </a:p>
        </p:txBody>
      </p:sp>
      <p:sp>
        <p:nvSpPr>
          <p:cNvPr id="12" name="11 Flecha abajo"/>
          <p:cNvSpPr/>
          <p:nvPr/>
        </p:nvSpPr>
        <p:spPr>
          <a:xfrm rot="16200000">
            <a:off x="4265967" y="3302987"/>
            <a:ext cx="720950" cy="25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 rot="16200000">
            <a:off x="6461339" y="3302987"/>
            <a:ext cx="720950" cy="25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7092280" y="2924945"/>
            <a:ext cx="1944216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>
              <a:defRPr b="1"/>
            </a:lvl1pPr>
          </a:lstStyle>
          <a:p>
            <a:r>
              <a:rPr lang="es-EC" dirty="0"/>
              <a:t>LEGADO A LAS FUTURAS GENERACIONES</a:t>
            </a:r>
          </a:p>
        </p:txBody>
      </p:sp>
      <p:sp>
        <p:nvSpPr>
          <p:cNvPr id="15" name="14 Flecha abajo"/>
          <p:cNvSpPr/>
          <p:nvPr/>
        </p:nvSpPr>
        <p:spPr>
          <a:xfrm rot="16200000">
            <a:off x="4265272" y="674000"/>
            <a:ext cx="469440" cy="7488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C" dirty="0" smtClean="0"/>
              <a:t>DESARROLLO SOSTENIBLE CON UNA NUEVA VISIÓN DE DESARROLLO</a:t>
            </a:r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179512" y="966494"/>
            <a:ext cx="30603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LA PLANIFICACIÓN ACTUAL</a:t>
            </a:r>
            <a:endParaRPr lang="es-EC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3" t="41493" r="16202" b="41964"/>
          <a:stretch/>
        </p:blipFill>
        <p:spPr bwMode="auto">
          <a:xfrm>
            <a:off x="3491880" y="764704"/>
            <a:ext cx="44290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7950714" cy="86409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ts val="1600"/>
              </a:lnSpc>
            </a:pPr>
            <a:r>
              <a:rPr lang="es-EC" sz="1600" b="1" dirty="0" smtClean="0">
                <a:solidFill>
                  <a:schemeClr val="tx1"/>
                </a:solidFill>
              </a:rPr>
              <a:t>VIALIDAD ACTUAL = </a:t>
            </a:r>
            <a:r>
              <a:rPr lang="es-EC" sz="1600" dirty="0" smtClean="0">
                <a:solidFill>
                  <a:schemeClr val="tx1"/>
                </a:solidFill>
              </a:rPr>
              <a:t>	1. PEDAZOS DE CARRETERA.</a:t>
            </a:r>
          </a:p>
          <a:p>
            <a:pPr algn="just">
              <a:lnSpc>
                <a:spcPts val="1600"/>
              </a:lnSpc>
            </a:pPr>
            <a:r>
              <a:rPr lang="es-EC" sz="1600" dirty="0" smtClean="0">
                <a:solidFill>
                  <a:schemeClr val="tx1"/>
                </a:solidFill>
              </a:rPr>
              <a:t>				2. VÍAS DESARTICULADAS. </a:t>
            </a:r>
          </a:p>
          <a:p>
            <a:pPr algn="just">
              <a:lnSpc>
                <a:spcPts val="1600"/>
              </a:lnSpc>
            </a:pPr>
            <a:r>
              <a:rPr lang="es-EC" sz="1600" dirty="0">
                <a:solidFill>
                  <a:schemeClr val="tx1"/>
                </a:solidFill>
              </a:rPr>
              <a:t>	</a:t>
            </a:r>
            <a:r>
              <a:rPr lang="es-EC" sz="1600" dirty="0" smtClean="0">
                <a:solidFill>
                  <a:schemeClr val="tx1"/>
                </a:solidFill>
              </a:rPr>
              <a:t>			3. COMUNICAN CENTROS POBLADOS Y NO ZONAS DE PRODUCCIÓN.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6867255" y="2708920"/>
            <a:ext cx="918102" cy="121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467544" y="1062766"/>
            <a:ext cx="28004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USO Y GESTIÓN DEL </a:t>
            </a:r>
            <a:r>
              <a:rPr lang="es-EC" dirty="0" smtClean="0"/>
              <a:t>SUELO:</a:t>
            </a:r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4139952" y="1561435"/>
            <a:ext cx="4824536" cy="1077218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POTENCIAR LA PRODUCCIÓN.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GARANTIZAR UN MANEJO EFICIENTE DEL AMBIENTE PARA SU CONSERVACIÓN.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PROPONER UN HÁBITAT SANO EFICIENTE Y SEGURO.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688124" y="2916233"/>
            <a:ext cx="327636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/>
              <a:t>DESARROLLO DE LAS ACTIVIDADES HUMANAS CON CALIDAD.</a:t>
            </a:r>
            <a:endParaRPr lang="es-EC" sz="1600" b="1" dirty="0"/>
          </a:p>
        </p:txBody>
      </p:sp>
      <p:sp>
        <p:nvSpPr>
          <p:cNvPr id="13" name="12 Rectángulo"/>
          <p:cNvSpPr/>
          <p:nvPr/>
        </p:nvSpPr>
        <p:spPr>
          <a:xfrm>
            <a:off x="467544" y="1692519"/>
            <a:ext cx="2880320" cy="92333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s-EC" dirty="0" smtClean="0"/>
              <a:t>DEFINIR EL USO Y GESTIÓN DEL SUELO DEL TERRITORIO INTEGRALMENTE </a:t>
            </a:r>
            <a:endParaRPr lang="es-EC" dirty="0"/>
          </a:p>
        </p:txBody>
      </p:sp>
      <p:sp>
        <p:nvSpPr>
          <p:cNvPr id="14" name="13 Flecha abajo"/>
          <p:cNvSpPr/>
          <p:nvPr/>
        </p:nvSpPr>
        <p:spPr>
          <a:xfrm rot="16200000">
            <a:off x="3176142" y="1901285"/>
            <a:ext cx="1133791" cy="505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3347864" y="3429000"/>
            <a:ext cx="172030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/>
            </a:lvl1pPr>
          </a:lstStyle>
          <a:p>
            <a:r>
              <a:rPr lang="es-EC" dirty="0"/>
              <a:t>AREA RURAL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75686" y="4883676"/>
            <a:ext cx="794257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 smtClean="0"/>
              <a:t>Complementar </a:t>
            </a:r>
            <a:r>
              <a:rPr lang="es-EC" sz="1600" b="1" dirty="0"/>
              <a:t>y </a:t>
            </a:r>
            <a:r>
              <a:rPr lang="es-EC" sz="1600" b="1" dirty="0" smtClean="0"/>
              <a:t>entrelazarlas mediante </a:t>
            </a:r>
            <a:r>
              <a:rPr lang="es-EC" sz="1600" b="1" dirty="0"/>
              <a:t>anillos </a:t>
            </a:r>
            <a:r>
              <a:rPr lang="es-EC" sz="1600" b="1" dirty="0" smtClean="0"/>
              <a:t>viales.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 smtClean="0"/>
              <a:t>Dotar </a:t>
            </a:r>
            <a:r>
              <a:rPr lang="es-EC" sz="1600" b="1" dirty="0"/>
              <a:t>de los servicios </a:t>
            </a:r>
            <a:r>
              <a:rPr lang="es-EC" sz="1600" b="1" dirty="0" smtClean="0"/>
              <a:t>básicos: </a:t>
            </a:r>
            <a:r>
              <a:rPr lang="es-EC" sz="1600" b="1" dirty="0"/>
              <a:t>población </a:t>
            </a:r>
            <a:r>
              <a:rPr lang="es-EC" sz="1600" b="1" dirty="0" smtClean="0"/>
              <a:t>con </a:t>
            </a:r>
            <a:r>
              <a:rPr lang="es-EC" sz="1600" b="1" dirty="0"/>
              <a:t>mejor nivel de </a:t>
            </a:r>
            <a:r>
              <a:rPr lang="es-EC" sz="1600" b="1" dirty="0" smtClean="0"/>
              <a:t>vida, </a:t>
            </a:r>
          </a:p>
          <a:p>
            <a:pPr algn="just"/>
            <a:r>
              <a:rPr lang="es-EC" sz="1600" b="1" dirty="0"/>
              <a:t> </a:t>
            </a:r>
            <a:r>
              <a:rPr lang="es-EC" sz="1600" b="1" dirty="0" smtClean="0"/>
              <a:t>     desestimula </a:t>
            </a:r>
            <a:r>
              <a:rPr lang="es-EC" sz="1600" b="1" dirty="0"/>
              <a:t>la migración campo </a:t>
            </a:r>
            <a:r>
              <a:rPr lang="es-EC" sz="1600" b="1" dirty="0" smtClean="0"/>
              <a:t>ciudad.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 smtClean="0"/>
              <a:t>En </a:t>
            </a:r>
            <a:r>
              <a:rPr lang="es-EC" sz="1600" b="1" dirty="0"/>
              <a:t>lo productivo dotar de </a:t>
            </a:r>
            <a:r>
              <a:rPr lang="es-EC" sz="1600" b="1" dirty="0" smtClean="0"/>
              <a:t>insumos a </a:t>
            </a:r>
            <a:r>
              <a:rPr lang="es-EC" sz="1600" b="1" dirty="0"/>
              <a:t>través de asistencia técnica, capacitación, incentivos tributarios y créditos </a:t>
            </a:r>
            <a:r>
              <a:rPr lang="es-EC" sz="1600" b="1" dirty="0" smtClean="0"/>
              <a:t>blandos.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b="1" dirty="0" smtClean="0"/>
              <a:t>Impulsar </a:t>
            </a:r>
            <a:r>
              <a:rPr lang="es-EC" sz="1600" b="1" dirty="0"/>
              <a:t>la producción orgánica con la incorporación de valor agregado.</a:t>
            </a:r>
            <a:endParaRPr lang="es-EC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346878" y="1062766"/>
            <a:ext cx="185958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/>
              <a:t>NIVEL CANTONAL</a:t>
            </a:r>
            <a:endParaRPr lang="es-EC" b="1" dirty="0"/>
          </a:p>
        </p:txBody>
      </p:sp>
      <p:sp>
        <p:nvSpPr>
          <p:cNvPr id="19" name="18 Flecha curvada hacia la izquierda"/>
          <p:cNvSpPr/>
          <p:nvPr/>
        </p:nvSpPr>
        <p:spPr>
          <a:xfrm>
            <a:off x="8460432" y="4581128"/>
            <a:ext cx="504056" cy="1296144"/>
          </a:xfrm>
          <a:prstGeom prst="curvedLeftArrow">
            <a:avLst>
              <a:gd name="adj1" fmla="val 30090"/>
              <a:gd name="adj2" fmla="val 50000"/>
              <a:gd name="adj3" fmla="val 448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3419708"/>
            <a:ext cx="28004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USO Y GESTIÓN DEL </a:t>
            </a:r>
            <a:r>
              <a:rPr lang="es-EC" dirty="0" smtClean="0"/>
              <a:t>SUELO: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11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1385481"/>
            <a:ext cx="828092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/>
              <a:t>EN LA ACTUALIDAD, EL 54 % DE LA POBLACIÓN MUNDIAL VIVE EN ZONAS URBANAS.</a:t>
            </a:r>
          </a:p>
          <a:p>
            <a:pPr algn="just"/>
            <a:endParaRPr lang="es-EC" sz="1600" b="1" dirty="0" smtClean="0"/>
          </a:p>
          <a:p>
            <a:pPr algn="just"/>
            <a:r>
              <a:rPr lang="es-EC" sz="1600" b="1" dirty="0" smtClean="0"/>
              <a:t>LA CANTIDAD DE HABITANTES EN LAS CIUDADES AUMENTARÁ 1,5 VECES HASTA LLEGAR A 6000 MILLONES DE HABITANTES EN 2045, ES ADICIONAR 2000 MILLONES DE RESIDENTES URBANOS.</a:t>
            </a:r>
            <a:endParaRPr lang="es-EC" sz="1600" b="1" dirty="0"/>
          </a:p>
        </p:txBody>
      </p:sp>
      <p:sp>
        <p:nvSpPr>
          <p:cNvPr id="6" name="5 Rectángulo"/>
          <p:cNvSpPr/>
          <p:nvPr/>
        </p:nvSpPr>
        <p:spPr>
          <a:xfrm>
            <a:off x="395536" y="3330858"/>
            <a:ext cx="3456384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sz="1600" b="1" dirty="0"/>
              <a:t>MÁS DEL 80 % DEL PIB MUNDIAL SE GENERA EN LAS CIUDADES, LA URBANIZACIÓN </a:t>
            </a:r>
            <a:r>
              <a:rPr lang="es-EC" sz="1600" b="1" dirty="0" smtClean="0"/>
              <a:t>PROMOVERÁ </a:t>
            </a:r>
            <a:r>
              <a:rPr lang="es-EC" sz="1600" b="1" dirty="0"/>
              <a:t>EL CRECIMIENTO SOSTENIBLE </a:t>
            </a:r>
            <a:r>
              <a:rPr lang="es-EC" sz="1600" b="1" dirty="0" smtClean="0"/>
              <a:t>POR EL </a:t>
            </a:r>
            <a:r>
              <a:rPr lang="es-EC" sz="1600" b="1" dirty="0"/>
              <a:t>AUMENTO DE LA PRODUCTIVIDAD Y </a:t>
            </a:r>
            <a:r>
              <a:rPr lang="es-EC" sz="1600" b="1" dirty="0" smtClean="0"/>
              <a:t>SURGIMIENTO </a:t>
            </a:r>
            <a:r>
              <a:rPr lang="es-EC" sz="1600" b="1" dirty="0"/>
              <a:t>DE IDEAS INNOVADORAS.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27984" y="2885162"/>
            <a:ext cx="4248472" cy="24160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dirty="0" smtClean="0"/>
              <a:t>LA RAPIDEZ Y MAGNITUD DEL PROCESO DE URBANIZACIÓN PLANTEA ENORMES DESAFÍOS: </a:t>
            </a:r>
          </a:p>
          <a:p>
            <a:endParaRPr lang="es-EC" sz="1100" b="1" dirty="0" smtClean="0"/>
          </a:p>
          <a:p>
            <a:pPr marL="342900" indent="-342900">
              <a:buAutoNum type="arabicPeriod"/>
            </a:pPr>
            <a:r>
              <a:rPr lang="es-EC" sz="1600" dirty="0"/>
              <a:t>S</a:t>
            </a:r>
            <a:r>
              <a:rPr lang="es-EC" sz="1600" dirty="0" smtClean="0"/>
              <a:t>atisfacer </a:t>
            </a:r>
            <a:r>
              <a:rPr lang="es-EC" sz="1600" dirty="0"/>
              <a:t>la creciente demanda de viviendas de bajo costo</a:t>
            </a:r>
            <a:r>
              <a:rPr lang="es-EC" sz="1600" dirty="0" smtClean="0"/>
              <a:t>.</a:t>
            </a:r>
          </a:p>
          <a:p>
            <a:pPr marL="342900" indent="-342900">
              <a:buAutoNum type="arabicPeriod"/>
            </a:pPr>
            <a:endParaRPr lang="es-EC" sz="1400" dirty="0"/>
          </a:p>
          <a:p>
            <a:pPr marL="342900" indent="-342900">
              <a:buAutoNum type="arabicPeriod"/>
            </a:pPr>
            <a:r>
              <a:rPr lang="es-EC" sz="1600" dirty="0"/>
              <a:t>S</a:t>
            </a:r>
            <a:r>
              <a:rPr lang="es-EC" sz="1600" dirty="0" smtClean="0"/>
              <a:t>istemas </a:t>
            </a:r>
            <a:r>
              <a:rPr lang="es-EC" sz="1600" dirty="0"/>
              <a:t>de transporte bien conectados</a:t>
            </a:r>
            <a:r>
              <a:rPr lang="es-EC" sz="1600" dirty="0" smtClean="0"/>
              <a:t>.</a:t>
            </a:r>
          </a:p>
          <a:p>
            <a:pPr marL="342900" indent="-342900">
              <a:buAutoNum type="arabicPeriod"/>
            </a:pPr>
            <a:endParaRPr lang="es-EC" sz="1400" dirty="0"/>
          </a:p>
          <a:p>
            <a:pPr marL="342900" indent="-342900">
              <a:buAutoNum type="arabicPeriod"/>
            </a:pPr>
            <a:r>
              <a:rPr lang="es-EC" sz="1600" dirty="0" smtClean="0"/>
              <a:t>Otro </a:t>
            </a:r>
            <a:r>
              <a:rPr lang="es-EC" sz="1600" dirty="0"/>
              <a:t>tipo de infraestructuras, servicios básicos y </a:t>
            </a:r>
            <a:r>
              <a:rPr lang="es-EC" sz="1600" dirty="0" smtClean="0"/>
              <a:t>empleos</a:t>
            </a:r>
            <a:r>
              <a:rPr lang="es-EC" sz="1600" dirty="0"/>
              <a:t>.</a:t>
            </a:r>
            <a:endParaRPr lang="es-EC" sz="1600" b="1" dirty="0"/>
          </a:p>
        </p:txBody>
      </p:sp>
      <p:sp>
        <p:nvSpPr>
          <p:cNvPr id="9" name="8 Flecha abajo"/>
          <p:cNvSpPr/>
          <p:nvPr/>
        </p:nvSpPr>
        <p:spPr>
          <a:xfrm rot="16200000">
            <a:off x="3553058" y="4092808"/>
            <a:ext cx="1169839" cy="291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 rot="5400000">
            <a:off x="1979712" y="2152576"/>
            <a:ext cx="288032" cy="1544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05414" y="5550331"/>
            <a:ext cx="4850661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bg1"/>
                </a:solidFill>
              </a:rPr>
              <a:t>P</a:t>
            </a:r>
            <a:r>
              <a:rPr lang="es-EC" sz="1600" b="1" dirty="0" smtClean="0">
                <a:solidFill>
                  <a:schemeClr val="bg1"/>
                </a:solidFill>
              </a:rPr>
              <a:t>ara  </a:t>
            </a:r>
            <a:r>
              <a:rPr lang="es-EC" sz="1600" b="1" dirty="0">
                <a:solidFill>
                  <a:schemeClr val="bg1"/>
                </a:solidFill>
              </a:rPr>
              <a:t>1000 millones de pobres que viven en asentamientos urbanos informales con el fin de acercarlos a los centros donde existen oportunidades.</a:t>
            </a:r>
          </a:p>
        </p:txBody>
      </p:sp>
      <p:sp>
        <p:nvSpPr>
          <p:cNvPr id="13" name="12 Flecha doblada"/>
          <p:cNvSpPr/>
          <p:nvPr/>
        </p:nvSpPr>
        <p:spPr>
          <a:xfrm flipH="1" flipV="1">
            <a:off x="5390596" y="5445223"/>
            <a:ext cx="1413652" cy="831868"/>
          </a:xfrm>
          <a:prstGeom prst="bentArrow">
            <a:avLst/>
          </a:prstGeom>
          <a:gradFill>
            <a:gsLst>
              <a:gs pos="200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75856" y="899428"/>
            <a:ext cx="172030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/>
            </a:lvl1pPr>
          </a:lstStyle>
          <a:p>
            <a:r>
              <a:rPr lang="es-EC" dirty="0"/>
              <a:t>AREA </a:t>
            </a:r>
            <a:r>
              <a:rPr lang="es-EC" dirty="0" smtClean="0"/>
              <a:t>URBANA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5536" y="890136"/>
            <a:ext cx="28004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USO Y GESTIÓN DEL </a:t>
            </a:r>
            <a:r>
              <a:rPr lang="es-EC" dirty="0" smtClean="0"/>
              <a:t>SUELO: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29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60241"/>
            <a:ext cx="2602632" cy="146875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sz="2000" b="1" dirty="0" smtClean="0"/>
              <a:t>CONSTRUIR CIUDADES QUE FUNCIONEN Y QUE SEAN INCLUSIVAS, SEGURAS, RESILIENTES Y SOSTENIBLES</a:t>
            </a:r>
            <a:endParaRPr lang="es-EC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4788024" y="2049275"/>
            <a:ext cx="3672408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/>
              <a:t>ALTO NIVEL DE COORDINACIÓN NORMATIVA</a:t>
            </a:r>
          </a:p>
          <a:p>
            <a:pPr marL="342900" indent="-342900">
              <a:buFont typeface="+mj-lt"/>
              <a:buAutoNum type="arabicPeriod"/>
            </a:pPr>
            <a:endParaRPr lang="es-EC" dirty="0" smtClean="0"/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OPORTUNIDADES DE INVERSIÓN. </a:t>
            </a:r>
            <a:endParaRPr lang="es-EC" dirty="0"/>
          </a:p>
        </p:txBody>
      </p:sp>
      <p:sp>
        <p:nvSpPr>
          <p:cNvPr id="5" name="4 Flecha abajo"/>
          <p:cNvSpPr/>
          <p:nvPr/>
        </p:nvSpPr>
        <p:spPr>
          <a:xfrm rot="16200000">
            <a:off x="3357903" y="1951094"/>
            <a:ext cx="1133791" cy="1441901"/>
          </a:xfrm>
          <a:prstGeom prst="downArrow">
            <a:avLst>
              <a:gd name="adj1" fmla="val 50000"/>
              <a:gd name="adj2" fmla="val 23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/>
          </a:bodyPr>
          <a:lstStyle/>
          <a:p>
            <a:pPr algn="ctr"/>
            <a:r>
              <a:rPr lang="es-EC" sz="1200" b="1" dirty="0" smtClean="0"/>
              <a:t>REQUERIMIENTOS</a:t>
            </a:r>
            <a:endParaRPr lang="es-EC" sz="1200" b="1" dirty="0"/>
          </a:p>
        </p:txBody>
      </p:sp>
      <p:sp>
        <p:nvSpPr>
          <p:cNvPr id="7" name="6 Rectángulo"/>
          <p:cNvSpPr/>
          <p:nvPr/>
        </p:nvSpPr>
        <p:spPr>
          <a:xfrm>
            <a:off x="502090" y="4221088"/>
            <a:ext cx="2557742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</a:pPr>
            <a:r>
              <a:rPr lang="es-EC" sz="2000" b="1" dirty="0"/>
              <a:t>CONSTRUIDA, LA ESTRUCTURA FÍSICA Y LOS PATRONES DE USO DEL SUELO DE UNA CIUDAD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851920" y="4388911"/>
            <a:ext cx="457200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es-EC" dirty="0" smtClean="0"/>
              <a:t>PUEDEN SER IMPOSIBLES MODIFICARLOS DURANTE GENERACIONES.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 rot="16200000">
            <a:off x="2832382" y="4743727"/>
            <a:ext cx="1174983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3347864" y="1062028"/>
            <a:ext cx="172030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/>
            </a:lvl1pPr>
          </a:lstStyle>
          <a:p>
            <a:r>
              <a:rPr lang="es-EC" dirty="0"/>
              <a:t>AREA </a:t>
            </a:r>
            <a:r>
              <a:rPr lang="es-EC" dirty="0" smtClean="0"/>
              <a:t>URBANA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1052736"/>
            <a:ext cx="28004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USO Y GESTIÓN DEL </a:t>
            </a:r>
            <a:r>
              <a:rPr lang="es-EC" dirty="0" smtClean="0"/>
              <a:t>SUELO: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3851920" y="5157192"/>
            <a:ext cx="457200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DA LUGAR A UNA EXPANSIÓN INSOSTENIBLE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2376264" cy="1800200"/>
          </a:xfrm>
          <a:solidFill>
            <a:schemeClr val="tx2">
              <a:lumMod val="5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C" sz="4000" b="1" dirty="0" smtClean="0">
                <a:solidFill>
                  <a:schemeClr val="bg1"/>
                </a:solidFill>
              </a:rPr>
              <a:t>IDENTIFICAR:</a:t>
            </a:r>
          </a:p>
          <a:p>
            <a:pPr marL="0" indent="0">
              <a:buNone/>
            </a:pPr>
            <a:endParaRPr lang="es-EC" sz="4000" b="1" dirty="0">
              <a:solidFill>
                <a:schemeClr val="bg1"/>
              </a:solidFill>
            </a:endParaRPr>
          </a:p>
          <a:p>
            <a:r>
              <a:rPr lang="es-EC" sz="4000" b="1" dirty="0">
                <a:solidFill>
                  <a:schemeClr val="bg1"/>
                </a:solidFill>
              </a:rPr>
              <a:t>E</a:t>
            </a:r>
            <a:r>
              <a:rPr lang="es-EC" sz="4000" b="1" dirty="0" smtClean="0">
                <a:solidFill>
                  <a:schemeClr val="bg1"/>
                </a:solidFill>
              </a:rPr>
              <a:t>l </a:t>
            </a:r>
            <a:r>
              <a:rPr lang="es-EC" sz="4000" b="1" dirty="0">
                <a:solidFill>
                  <a:schemeClr val="bg1"/>
                </a:solidFill>
              </a:rPr>
              <a:t>límite </a:t>
            </a:r>
            <a:r>
              <a:rPr lang="es-EC" sz="4000" b="1" dirty="0" smtClean="0">
                <a:solidFill>
                  <a:schemeClr val="bg1"/>
                </a:solidFill>
              </a:rPr>
              <a:t>urbano.</a:t>
            </a:r>
          </a:p>
          <a:p>
            <a:r>
              <a:rPr lang="es-EC" sz="4000" b="1" dirty="0" smtClean="0">
                <a:solidFill>
                  <a:schemeClr val="bg1"/>
                </a:solidFill>
              </a:rPr>
              <a:t>La </a:t>
            </a:r>
            <a:r>
              <a:rPr lang="es-EC" sz="4000" b="1" dirty="0">
                <a:solidFill>
                  <a:schemeClr val="bg1"/>
                </a:solidFill>
              </a:rPr>
              <a:t>trama </a:t>
            </a:r>
            <a:r>
              <a:rPr lang="es-EC" sz="4000" b="1" dirty="0" smtClean="0">
                <a:solidFill>
                  <a:schemeClr val="bg1"/>
                </a:solidFill>
              </a:rPr>
              <a:t>urbana.</a:t>
            </a:r>
          </a:p>
          <a:p>
            <a:r>
              <a:rPr lang="es-EC" sz="4000" b="1" dirty="0" smtClean="0">
                <a:solidFill>
                  <a:schemeClr val="bg1"/>
                </a:solidFill>
              </a:rPr>
              <a:t>Uso actual del suelo.</a:t>
            </a:r>
          </a:p>
          <a:p>
            <a:r>
              <a:rPr lang="es-EC" sz="4000" b="1" dirty="0">
                <a:solidFill>
                  <a:schemeClr val="bg1"/>
                </a:solidFill>
              </a:rPr>
              <a:t>R</a:t>
            </a:r>
            <a:r>
              <a:rPr lang="es-EC" sz="4000" b="1" dirty="0" smtClean="0">
                <a:solidFill>
                  <a:schemeClr val="bg1"/>
                </a:solidFill>
              </a:rPr>
              <a:t>ed </a:t>
            </a:r>
            <a:r>
              <a:rPr lang="es-EC" sz="4000" b="1" dirty="0">
                <a:solidFill>
                  <a:schemeClr val="bg1"/>
                </a:solidFill>
              </a:rPr>
              <a:t>vial </a:t>
            </a:r>
            <a:r>
              <a:rPr lang="es-EC" sz="4000" b="1" dirty="0" smtClean="0">
                <a:solidFill>
                  <a:schemeClr val="bg1"/>
                </a:solidFill>
              </a:rPr>
              <a:t>jerarquizada.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5004048" y="5013176"/>
            <a:ext cx="2088232" cy="252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 smtClean="0">
                <a:solidFill>
                  <a:schemeClr val="bg1"/>
                </a:solidFill>
              </a:rPr>
              <a:t>PERMITE</a:t>
            </a:r>
            <a:endParaRPr lang="es-EC" sz="10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47864" y="1062028"/>
            <a:ext cx="172030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b="1"/>
            </a:lvl1pPr>
          </a:lstStyle>
          <a:p>
            <a:r>
              <a:rPr lang="es-EC" dirty="0"/>
              <a:t>AREA </a:t>
            </a:r>
            <a:r>
              <a:rPr lang="es-EC" dirty="0" smtClean="0"/>
              <a:t>URBANA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1052736"/>
            <a:ext cx="28004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USO Y GESTIÓN DEL </a:t>
            </a:r>
            <a:r>
              <a:rPr lang="es-EC" dirty="0" smtClean="0"/>
              <a:t>SUELO:</a:t>
            </a:r>
            <a:endParaRPr lang="es-EC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347864" y="1700808"/>
            <a:ext cx="5616624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C" sz="1600" b="1" dirty="0" smtClean="0"/>
              <a:t>PROPONER:</a:t>
            </a:r>
          </a:p>
          <a:p>
            <a:pPr marL="0" indent="0">
              <a:buFont typeface="Arial"/>
              <a:buNone/>
            </a:pPr>
            <a:r>
              <a:rPr lang="es-EC" sz="1600" dirty="0" smtClean="0"/>
              <a:t>1.- Red vial futura sobre la que se desarrolle la ciudad.</a:t>
            </a:r>
          </a:p>
          <a:p>
            <a:pPr marL="0" indent="0">
              <a:buFont typeface="Arial"/>
              <a:buNone/>
            </a:pPr>
            <a:r>
              <a:rPr lang="es-EC" sz="1600" dirty="0" smtClean="0"/>
              <a:t>2.- Zonificación definida por los factores fundamentales del </a:t>
            </a:r>
          </a:p>
          <a:p>
            <a:pPr marL="0" indent="0">
              <a:buFont typeface="Arial"/>
              <a:buNone/>
            </a:pPr>
            <a:r>
              <a:rPr lang="es-EC" sz="1600" dirty="0"/>
              <a:t> </a:t>
            </a:r>
            <a:r>
              <a:rPr lang="es-EC" sz="1600" dirty="0" smtClean="0"/>
              <a:t>     ordenamiento urbano.</a:t>
            </a:r>
          </a:p>
          <a:p>
            <a:pPr marL="0" indent="0">
              <a:buFont typeface="Arial"/>
              <a:buNone/>
            </a:pPr>
            <a:r>
              <a:rPr lang="es-EC" sz="1600" dirty="0" smtClean="0"/>
              <a:t>3.- Uso y gestión del suelo con usos compatibles.</a:t>
            </a:r>
          </a:p>
          <a:p>
            <a:pPr marL="0" indent="0">
              <a:buFont typeface="Arial"/>
              <a:buNone/>
            </a:pPr>
            <a:r>
              <a:rPr lang="es-EC" sz="1600" dirty="0" smtClean="0"/>
              <a:t>4.- Servicios públicos eficientes.</a:t>
            </a:r>
          </a:p>
          <a:p>
            <a:pPr marL="0" indent="0">
              <a:buFont typeface="Arial"/>
              <a:buNone/>
            </a:pPr>
            <a:r>
              <a:rPr lang="es-EC" sz="1600" dirty="0" smtClean="0"/>
              <a:t>5.- Consolidar y densificar el área urbana y cerrar el límite urbano </a:t>
            </a:r>
          </a:p>
          <a:p>
            <a:pPr marL="0" indent="0">
              <a:buFont typeface="Arial"/>
              <a:buNone/>
            </a:pPr>
            <a:r>
              <a:rPr lang="es-EC" sz="1600" dirty="0"/>
              <a:t> </a:t>
            </a:r>
            <a:r>
              <a:rPr lang="es-EC" sz="1600" dirty="0" smtClean="0"/>
              <a:t>     con áreas de expansión urbana mínimas.</a:t>
            </a:r>
            <a:r>
              <a:rPr lang="es-EC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s-EC" sz="1600" dirty="0" smtClean="0"/>
              <a:t>6.- Áreas verdes y equipamientos establecidos jerárquicamente, </a:t>
            </a:r>
          </a:p>
          <a:p>
            <a:pPr marL="0" indent="0">
              <a:buFont typeface="Arial"/>
              <a:buNone/>
            </a:pPr>
            <a:r>
              <a:rPr lang="es-EC" sz="1600" dirty="0"/>
              <a:t> </a:t>
            </a:r>
            <a:r>
              <a:rPr lang="es-EC" sz="1600" dirty="0" smtClean="0"/>
              <a:t>     en función de las potencialidades que definen los principales </a:t>
            </a:r>
          </a:p>
          <a:p>
            <a:pPr marL="0" indent="0">
              <a:buFont typeface="Arial"/>
              <a:buNone/>
            </a:pPr>
            <a:r>
              <a:rPr lang="es-EC" sz="1600" dirty="0"/>
              <a:t> </a:t>
            </a:r>
            <a:r>
              <a:rPr lang="es-EC" sz="1600" dirty="0" smtClean="0"/>
              <a:t>     roles del territorio. </a:t>
            </a:r>
            <a:endParaRPr lang="es-EC" sz="1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915816" y="2296296"/>
            <a:ext cx="384272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5376118"/>
            <a:ext cx="8496943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solidFill>
                  <a:schemeClr val="tx2">
                    <a:lumMod val="50000"/>
                  </a:schemeClr>
                </a:solidFill>
              </a:rPr>
              <a:t>- POTENCIAR EL NIVEL DE CONFORT DEL ASENTAMIENTO CON UN PAISAJE NATURAL Y URBANO ARMÓNICO.</a:t>
            </a:r>
          </a:p>
          <a:p>
            <a:pPr algn="just">
              <a:buFontTx/>
              <a:buChar char="-"/>
            </a:pPr>
            <a:r>
              <a:rPr lang="es-EC" sz="1600" b="1" dirty="0">
                <a:solidFill>
                  <a:schemeClr val="tx2">
                    <a:lumMod val="50000"/>
                  </a:schemeClr>
                </a:solidFill>
              </a:rPr>
              <a:t>EVITAR LA REDUCCIÓN DE LAS ÁREAS DE PROTECCIÓN Y LAS ZONAS PRODUCTIVAS, PARA GARANTIZAR LA SEGURIDAD ALIMENTARIA PRESENTE Y FUTURA DE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507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00201"/>
            <a:ext cx="2818656" cy="11087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C" sz="2400" b="1" dirty="0" smtClean="0"/>
              <a:t>DEPENDENCIA DE LOS MUNICIPIOS CON EL GOBIERNO CENTRAL</a:t>
            </a:r>
            <a:endParaRPr lang="es-EC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908720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FINANZAS MUNICIPALES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83568" y="3573016"/>
            <a:ext cx="7704856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/>
              <a:t>GENERAR PROCESOS DE SANEAMIENTO Y FORTALECIMIENTO DE LAS FINANZAS MUNICIPALES.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MEJORAR LA CALIDAD DEL GASTO. 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ACTUALIZAR NORMATIVA E INSTRUMENTOS TÉCNICOS DE RECAUDACIÓN TRIBUTARIA DE LOS IMPUESTOS Y TASAS MUNICIPALES.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5148064" y="1340768"/>
            <a:ext cx="324036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INCIDE </a:t>
            </a:r>
            <a:r>
              <a:rPr lang="es-EC" dirty="0"/>
              <a:t>EN LA </a:t>
            </a:r>
            <a:r>
              <a:rPr lang="es-EC" dirty="0" smtClean="0"/>
              <a:t>CONFIABILIDAD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OPORTUNIDAD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dirty="0" smtClean="0"/>
              <a:t>AUTONOMÍA </a:t>
            </a:r>
            <a:r>
              <a:rPr lang="es-EC" dirty="0"/>
              <a:t>DE LA PLANIFICACIÓN TERRITORIAL MUNICIPAL. </a:t>
            </a:r>
          </a:p>
        </p:txBody>
      </p:sp>
      <p:sp>
        <p:nvSpPr>
          <p:cNvPr id="7" name="6 Flecha abajo"/>
          <p:cNvSpPr/>
          <p:nvPr/>
        </p:nvSpPr>
        <p:spPr>
          <a:xfrm rot="16200000">
            <a:off x="3825083" y="1673971"/>
            <a:ext cx="1133791" cy="79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C" sz="1200" b="1" dirty="0" smtClean="0"/>
              <a:t>INCIDE</a:t>
            </a:r>
            <a:endParaRPr lang="es-EC" b="1" dirty="0"/>
          </a:p>
        </p:txBody>
      </p:sp>
      <p:sp>
        <p:nvSpPr>
          <p:cNvPr id="9" name="8 Flecha derecha"/>
          <p:cNvSpPr/>
          <p:nvPr/>
        </p:nvSpPr>
        <p:spPr>
          <a:xfrm rot="5400000">
            <a:off x="6643948" y="2044564"/>
            <a:ext cx="432048" cy="2336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C" sz="1200" b="1" dirty="0" smtClean="0"/>
              <a:t>PROPONER</a:t>
            </a:r>
            <a:endParaRPr lang="es-EC" sz="1200" b="1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5733256"/>
            <a:ext cx="676875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PROCESOS QUE CONTRIBUYEN A LA CONSTRUCCIÓN DE INSTITUCIONES AUTOSUFICIENTES Y TERRITORIOS SOSTENIBLES. </a:t>
            </a:r>
          </a:p>
        </p:txBody>
      </p:sp>
      <p:sp>
        <p:nvSpPr>
          <p:cNvPr id="11" name="10 Flecha derecha"/>
          <p:cNvSpPr/>
          <p:nvPr/>
        </p:nvSpPr>
        <p:spPr>
          <a:xfrm rot="16200000">
            <a:off x="4267684" y="4204805"/>
            <a:ext cx="432048" cy="23368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29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62880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Cuenca</a:t>
            </a:r>
            <a:r>
              <a:rPr lang="es-EC" b="1" dirty="0"/>
              <a:t>:</a:t>
            </a:r>
            <a:r>
              <a:rPr lang="es-EC" dirty="0"/>
              <a:t> 	</a:t>
            </a:r>
            <a:r>
              <a:rPr lang="es-EC" b="1" dirty="0"/>
              <a:t>1.-</a:t>
            </a:r>
            <a:r>
              <a:rPr lang="es-EC" dirty="0"/>
              <a:t> Recuperación </a:t>
            </a:r>
            <a:r>
              <a:rPr lang="es-EC" dirty="0" smtClean="0"/>
              <a:t>de los 4 ríos de Cuenca y río Cuenca.</a:t>
            </a:r>
          </a:p>
          <a:p>
            <a:pPr lvl="0"/>
            <a:endParaRPr lang="es-EC" dirty="0"/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Construcción de colectores marginales al río </a:t>
            </a:r>
          </a:p>
          <a:p>
            <a:pPr lvl="0"/>
            <a:r>
              <a:rPr lang="es-EC" dirty="0" smtClean="0"/>
              <a:t>Cuenca.</a:t>
            </a:r>
          </a:p>
          <a:p>
            <a:pPr lvl="0"/>
            <a:endParaRPr lang="es-EC" dirty="0"/>
          </a:p>
          <a:p>
            <a:pPr lvl="0"/>
            <a:r>
              <a:rPr lang="es-EC" dirty="0" smtClean="0"/>
              <a:t>Construcción de plantas de tratamiento de</a:t>
            </a:r>
          </a:p>
          <a:p>
            <a:pPr lvl="0"/>
            <a:r>
              <a:rPr lang="es-EC" dirty="0" smtClean="0"/>
              <a:t>Aguas servidas, </a:t>
            </a:r>
            <a:r>
              <a:rPr lang="es-EC" dirty="0" err="1" smtClean="0"/>
              <a:t>Ucubamba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1475656" y="26064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</a:rPr>
              <a:t>. BUENAS </a:t>
            </a:r>
            <a:r>
              <a:rPr lang="es-ES" sz="2600" b="1" dirty="0">
                <a:solidFill>
                  <a:schemeClr val="tx2">
                    <a:lumMod val="50000"/>
                  </a:schemeClr>
                </a:solidFill>
              </a:rPr>
              <a:t>PRACTICAS DE DESARROLLO SOSTENIBLE 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r>
              <a:rPr lang="es-ES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</a:rPr>
              <a:t>    IMPLEMENTADAS </a:t>
            </a:r>
            <a:r>
              <a:rPr lang="es-ES" sz="2600" b="1" dirty="0">
                <a:solidFill>
                  <a:schemeClr val="tx2">
                    <a:lumMod val="50000"/>
                  </a:schemeClr>
                </a:solidFill>
              </a:rPr>
              <a:t>EN MUNICIPIOS DEL ECUADOR</a:t>
            </a:r>
            <a:endParaRPr lang="es-EC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4 Imagen" descr="Descripción: Resultado de imagen para fotos de ciudades con Desarrollo Urbano de ecuad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955801" cy="1969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12474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Loja:</a:t>
            </a:r>
            <a:r>
              <a:rPr lang="es-EC" dirty="0" smtClean="0"/>
              <a:t> </a:t>
            </a:r>
          </a:p>
          <a:p>
            <a:pPr lvl="0"/>
            <a:r>
              <a:rPr lang="es-EC" b="1" dirty="0" smtClean="0"/>
              <a:t>1.</a:t>
            </a:r>
            <a:r>
              <a:rPr lang="es-EC" dirty="0" smtClean="0"/>
              <a:t>- Energía eólica. (Parque Eólico Villonaco).</a:t>
            </a:r>
          </a:p>
          <a:p>
            <a:pPr lvl="0"/>
            <a:endParaRPr lang="es-EC" dirty="0"/>
          </a:p>
          <a:p>
            <a:pPr lvl="0"/>
            <a:r>
              <a:rPr lang="es-EC" dirty="0" smtClean="0"/>
              <a:t>Generación eléctrica alternativa: eólica.</a:t>
            </a:r>
          </a:p>
          <a:p>
            <a:pPr lvl="0"/>
            <a:endParaRPr lang="es-EC" dirty="0"/>
          </a:p>
          <a:p>
            <a:pPr lvl="0"/>
            <a:endParaRPr lang="es-EC" dirty="0" smtClean="0"/>
          </a:p>
          <a:p>
            <a:pPr lvl="0"/>
            <a:endParaRPr lang="es-EC" dirty="0"/>
          </a:p>
          <a:p>
            <a:pPr lvl="0"/>
            <a:endParaRPr lang="es-EC" dirty="0" smtClean="0"/>
          </a:p>
          <a:p>
            <a:endParaRPr lang="es-EC" b="1" dirty="0" smtClean="0"/>
          </a:p>
          <a:p>
            <a:r>
              <a:rPr lang="es-EC" b="1" dirty="0" smtClean="0"/>
              <a:t>2.</a:t>
            </a:r>
            <a:r>
              <a:rPr lang="es-EC" dirty="0" smtClean="0"/>
              <a:t>- Manejo de la contaminación vehicular: Proyecto de bicicleta.</a:t>
            </a:r>
          </a:p>
          <a:p>
            <a:r>
              <a:rPr lang="es-EC" b="1" dirty="0" smtClean="0"/>
              <a:t>3.</a:t>
            </a:r>
            <a:r>
              <a:rPr lang="es-EC" dirty="0" smtClean="0"/>
              <a:t>- Erradicación de Vehículos de combustión interna: </a:t>
            </a:r>
            <a:r>
              <a:rPr lang="es-EC" b="1" dirty="0" smtClean="0"/>
              <a:t>Taxis eléctricos.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Reducir el consumo de hidrocarburos fósiles ,</a:t>
            </a:r>
          </a:p>
          <a:p>
            <a:r>
              <a:rPr lang="es-EC" dirty="0" smtClean="0"/>
              <a:t>altamente </a:t>
            </a:r>
            <a:r>
              <a:rPr lang="es-EC" dirty="0"/>
              <a:t>contaminantes.</a:t>
            </a:r>
          </a:p>
          <a:p>
            <a:r>
              <a:rPr lang="es-EC" dirty="0" smtClean="0"/>
              <a:t>Y bajar los niveles de contaminación del aire.</a:t>
            </a:r>
          </a:p>
        </p:txBody>
      </p:sp>
      <p:pic>
        <p:nvPicPr>
          <p:cNvPr id="1026" name="Picture 2" descr="Resultado de imagen para fotos parque nacional villona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76620"/>
            <a:ext cx="3118979" cy="17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509120"/>
            <a:ext cx="3209191" cy="14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Lago Agrio:</a:t>
            </a:r>
            <a:r>
              <a:rPr lang="es-EC" dirty="0" smtClean="0"/>
              <a:t> </a:t>
            </a:r>
          </a:p>
          <a:p>
            <a:pPr lvl="0"/>
            <a:endParaRPr lang="es-EC" dirty="0"/>
          </a:p>
          <a:p>
            <a:pPr lvl="0"/>
            <a:r>
              <a:rPr lang="es-EC" b="1" dirty="0" smtClean="0"/>
              <a:t>1.-</a:t>
            </a:r>
            <a:r>
              <a:rPr lang="es-EC" dirty="0" smtClean="0"/>
              <a:t> Producción agrícola orgánica (cero químicos): Defensa de la </a:t>
            </a:r>
          </a:p>
          <a:p>
            <a:r>
              <a:rPr lang="es-EC" dirty="0"/>
              <a:t> </a:t>
            </a:r>
            <a:r>
              <a:rPr lang="es-EC" dirty="0" smtClean="0"/>
              <a:t>     Biodiversidad.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Producción sin químicos e incorporación </a:t>
            </a:r>
          </a:p>
          <a:p>
            <a:r>
              <a:rPr lang="es-EC" dirty="0" smtClean="0"/>
              <a:t>de valor agregado a la producción.</a:t>
            </a:r>
          </a:p>
          <a:p>
            <a:endParaRPr lang="es-EC" dirty="0"/>
          </a:p>
          <a:p>
            <a:r>
              <a:rPr lang="es-EC" dirty="0" smtClean="0"/>
              <a:t>Evita las fumigaciones aéreas, uso de fungicidas</a:t>
            </a:r>
          </a:p>
          <a:p>
            <a:r>
              <a:rPr lang="es-EC" dirty="0" smtClean="0"/>
              <a:t>Y pesticidas y la contaminación del suelo, </a:t>
            </a:r>
          </a:p>
          <a:p>
            <a:r>
              <a:rPr lang="es-EC" dirty="0" smtClean="0"/>
              <a:t>del aire y del agua.</a:t>
            </a:r>
          </a:p>
        </p:txBody>
      </p:sp>
      <p:sp>
        <p:nvSpPr>
          <p:cNvPr id="2" name="AutoShape 2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155575" y="-1279525"/>
            <a:ext cx="41243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307975" y="-1127125"/>
            <a:ext cx="41243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11" y="2492896"/>
            <a:ext cx="2613274" cy="173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5" descr="Resultado de imagen para fotos producción orgánica en lago agri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11" y="4417625"/>
            <a:ext cx="2613274" cy="196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04685" y="1357373"/>
            <a:ext cx="3102042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</a:rPr>
              <a:t>MODELO ACTUAL DE DESARROLLO </a:t>
            </a:r>
            <a:r>
              <a:rPr lang="es-EC" sz="2400" b="1" dirty="0" smtClean="0">
                <a:solidFill>
                  <a:schemeClr val="bg1"/>
                </a:solidFill>
              </a:rPr>
              <a:t> </a:t>
            </a:r>
            <a:r>
              <a:rPr lang="es-EC" sz="2400" b="1" dirty="0" smtClean="0">
                <a:solidFill>
                  <a:schemeClr val="bg1"/>
                </a:solidFill>
              </a:rPr>
              <a:t>INSOSTENIBLE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190549" y="1414283"/>
            <a:ext cx="43635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/>
              <a:t>El desarrollo está hoy principalmente motivado por la obtención de mayores ganancias y beneficios  sin interesarle el respeto a la naturaleza y al ser humano.</a:t>
            </a:r>
            <a:endParaRPr lang="es-EC" b="1" dirty="0"/>
          </a:p>
        </p:txBody>
      </p:sp>
      <p:sp>
        <p:nvSpPr>
          <p:cNvPr id="12" name="11 Rectángulo"/>
          <p:cNvSpPr/>
          <p:nvPr/>
        </p:nvSpPr>
        <p:spPr>
          <a:xfrm>
            <a:off x="4942717" y="2740711"/>
            <a:ext cx="3611348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/>
              <a:t>Genera deterioro y crisis de las condiciones de sostenibilidad de la  naturaleza.</a:t>
            </a:r>
            <a:endParaRPr lang="es-EC" b="1" dirty="0"/>
          </a:p>
        </p:txBody>
      </p:sp>
      <p:sp>
        <p:nvSpPr>
          <p:cNvPr id="14" name="13 Rectángulo"/>
          <p:cNvSpPr/>
          <p:nvPr/>
        </p:nvSpPr>
        <p:spPr>
          <a:xfrm>
            <a:off x="4942717" y="3833038"/>
            <a:ext cx="361134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/>
              <a:t>Genera  desigualdades sociales, pobreza , desmejoramiento de las condiciones de salud, de alimentación.</a:t>
            </a:r>
            <a:endParaRPr lang="es-EC" b="1" dirty="0"/>
          </a:p>
        </p:txBody>
      </p:sp>
      <p:sp>
        <p:nvSpPr>
          <p:cNvPr id="17" name="16 Flecha derecha"/>
          <p:cNvSpPr/>
          <p:nvPr/>
        </p:nvSpPr>
        <p:spPr>
          <a:xfrm>
            <a:off x="3783341" y="1624749"/>
            <a:ext cx="368710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3" name="2 Conector angular"/>
          <p:cNvCxnSpPr/>
          <p:nvPr/>
        </p:nvCxnSpPr>
        <p:spPr>
          <a:xfrm rot="16200000" flipH="1">
            <a:off x="4375204" y="2645463"/>
            <a:ext cx="618830" cy="51619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endCxn id="14" idx="1"/>
          </p:cNvCxnSpPr>
          <p:nvPr/>
        </p:nvCxnSpPr>
        <p:spPr>
          <a:xfrm rot="16200000" flipH="1">
            <a:off x="3915458" y="3405944"/>
            <a:ext cx="1538322" cy="51619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755575" y="5498068"/>
            <a:ext cx="7798489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POR ELLO ES NECESARIO </a:t>
            </a:r>
            <a:r>
              <a:rPr lang="es-EC" sz="2800" b="1" dirty="0" smtClean="0">
                <a:solidFill>
                  <a:schemeClr val="bg1"/>
                </a:solidFill>
              </a:rPr>
              <a:t> UN NUEVO DESARROLLO</a:t>
            </a:r>
            <a:endParaRPr lang="es-EC" sz="28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63688" y="11663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1.- </a:t>
            </a:r>
            <a:r>
              <a:rPr lang="es-EC" sz="2800" b="1" dirty="0">
                <a:solidFill>
                  <a:schemeClr val="tx2">
                    <a:lumMod val="50000"/>
                  </a:schemeClr>
                </a:solidFill>
              </a:rPr>
              <a:t>PROBLEMATIZACIÓN DEL DESARROLLO Y TERRITORIOS SOSTENIBLES</a:t>
            </a:r>
            <a:endParaRPr lang="es-E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62880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Portoviejo: </a:t>
            </a:r>
          </a:p>
          <a:p>
            <a:pPr lvl="0"/>
            <a:r>
              <a:rPr lang="es-EC" b="1" dirty="0" smtClean="0"/>
              <a:t>1.- </a:t>
            </a:r>
            <a:r>
              <a:rPr lang="es-EC" dirty="0" smtClean="0"/>
              <a:t>Fomento de la resiliencia.</a:t>
            </a:r>
          </a:p>
          <a:p>
            <a:pPr lvl="0"/>
            <a:endParaRPr lang="es-EC" dirty="0"/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Reconstrucción de Equipamientos,</a:t>
            </a:r>
          </a:p>
          <a:p>
            <a:pPr lvl="0"/>
            <a:r>
              <a:rPr lang="es-EC" dirty="0" smtClean="0"/>
              <a:t>Calles y avenidas.</a:t>
            </a:r>
          </a:p>
          <a:p>
            <a:pPr lvl="0"/>
            <a:endParaRPr lang="es-EC" dirty="0"/>
          </a:p>
          <a:p>
            <a:pPr lvl="0"/>
            <a:r>
              <a:rPr lang="es-EC" dirty="0" smtClean="0"/>
              <a:t>Reconstrucción de edificios </a:t>
            </a:r>
          </a:p>
          <a:p>
            <a:pPr lvl="0"/>
            <a:r>
              <a:rPr lang="es-EC" dirty="0" smtClean="0"/>
              <a:t>públicos y privados.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Generación de nuevos </a:t>
            </a:r>
          </a:p>
          <a:p>
            <a:pPr lvl="0"/>
            <a:r>
              <a:rPr lang="es-EC" dirty="0" smtClean="0"/>
              <a:t>emprendimientos. </a:t>
            </a:r>
          </a:p>
        </p:txBody>
      </p:sp>
      <p:pic>
        <p:nvPicPr>
          <p:cNvPr id="3074" name="Picture 2" descr="Resultado de imagen para fotos reconstrucción de portovie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83" y="2221655"/>
            <a:ext cx="41243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221739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CONCLUSIONES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111945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ES" b="1" dirty="0"/>
              <a:t>Un ambiente sano con acceso a servicios básicos para que la gente viva saludable y libre de contaminación</a:t>
            </a:r>
            <a:r>
              <a:rPr lang="es-ES" b="1" dirty="0" smtClean="0"/>
              <a:t>. Y garantizar territorios conservados para beneficio de las futuras generaciones.</a:t>
            </a:r>
          </a:p>
          <a:p>
            <a:pPr marL="457200" lvl="0" indent="-457200" algn="just">
              <a:buFont typeface="+mj-lt"/>
              <a:buAutoNum type="arabicPeriod"/>
            </a:pPr>
            <a:endParaRPr lang="es-ES" b="1" dirty="0" smtClean="0"/>
          </a:p>
          <a:p>
            <a:pPr marL="457200" lvl="0" indent="-457200" algn="just">
              <a:buFont typeface="+mj-lt"/>
              <a:buAutoNum type="arabicPeriod" startAt="2"/>
            </a:pPr>
            <a:r>
              <a:rPr lang="es-ES" b="1" dirty="0" smtClean="0"/>
              <a:t>Un </a:t>
            </a:r>
            <a:r>
              <a:rPr lang="es-ES" b="1" dirty="0"/>
              <a:t>desarrollo económico local para que la gente mejore sus ingresos y tenga acceso a fuentes de </a:t>
            </a:r>
            <a:r>
              <a:rPr lang="es-ES" b="1" dirty="0" smtClean="0"/>
              <a:t>trabajo, por tanto mejore su nivel de vida. </a:t>
            </a:r>
          </a:p>
          <a:p>
            <a:pPr marL="457200" lvl="0" indent="-457200" algn="just">
              <a:buFont typeface="+mj-lt"/>
              <a:buAutoNum type="arabicPeriod" startAt="2"/>
            </a:pPr>
            <a:endParaRPr lang="es-ES" b="1" dirty="0" smtClean="0"/>
          </a:p>
          <a:p>
            <a:pPr marL="457200" lvl="0" indent="-457200" algn="just">
              <a:buFont typeface="+mj-lt"/>
              <a:buAutoNum type="arabicPeriod" startAt="3"/>
            </a:pPr>
            <a:r>
              <a:rPr lang="es-ES" b="1" dirty="0" smtClean="0"/>
              <a:t>Un </a:t>
            </a:r>
            <a:r>
              <a:rPr lang="es-ES" b="1" dirty="0"/>
              <a:t>eje social fortalecido, para que la población tenga acceso a los servicios sociales de forma inclusiva y </a:t>
            </a:r>
            <a:r>
              <a:rPr lang="es-ES" b="1" dirty="0" smtClean="0"/>
              <a:t>justa con cobertura total.</a:t>
            </a:r>
          </a:p>
          <a:p>
            <a:pPr marL="457200" lvl="0" indent="-457200" algn="just">
              <a:buFont typeface="+mj-lt"/>
              <a:buAutoNum type="arabicPeriod" startAt="3"/>
            </a:pPr>
            <a:endParaRPr lang="es-ES" b="1" dirty="0" smtClean="0"/>
          </a:p>
          <a:p>
            <a:pPr marL="457200" lvl="0" indent="-457200" algn="just">
              <a:buFont typeface="+mj-lt"/>
              <a:buAutoNum type="arabicPeriod" startAt="4"/>
            </a:pPr>
            <a:r>
              <a:rPr lang="es-ES" b="1" dirty="0" smtClean="0"/>
              <a:t>Una </a:t>
            </a:r>
            <a:r>
              <a:rPr lang="es-ES" b="1" dirty="0"/>
              <a:t>institucionalidad planificada y con un modelo de gestión eficaz, para encarar los retos del desarrollo con el carácter de sostenibilidad real, en todos los ámbitos,  de forma participativa con la población beneficiada.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467544" y="1261789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GENERAR TERRITORIOS SOSTENIBLES:</a:t>
            </a:r>
            <a:endParaRPr lang="es-EC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5976" y="4509120"/>
            <a:ext cx="4330824" cy="11430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MUCHAS GRACIAS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82879" y="2213815"/>
            <a:ext cx="2770497" cy="230832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sz="2400" b="1" dirty="0" smtClean="0">
                <a:solidFill>
                  <a:schemeClr val="bg1"/>
                </a:solidFill>
              </a:rPr>
              <a:t>SE PREVE UNA CRISIS  DE SOSTENIBILIDAD  ECOLÓGICA , ENERGÉTICA Y ALIMENTARIA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29899" y="2532673"/>
            <a:ext cx="569402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/>
              <a:t>Implica un complejo desafío para los municipios en el ejercicio de la competencia de la planificación y control del uso, ocupación y gestión del suelo,  en  el apoyo a </a:t>
            </a:r>
            <a:r>
              <a:rPr lang="es-EC" sz="1600" b="1" dirty="0"/>
              <a:t> </a:t>
            </a:r>
            <a:r>
              <a:rPr lang="es-EC" sz="1600" b="1" dirty="0" smtClean="0"/>
              <a:t>una adecuada gestión ambiental y en la prestación de servicios básicos  justos y equitativos.</a:t>
            </a:r>
            <a:endParaRPr lang="es-EC" sz="1600" b="1" dirty="0"/>
          </a:p>
        </p:txBody>
      </p:sp>
      <p:sp>
        <p:nvSpPr>
          <p:cNvPr id="13" name="12 Rectángulo"/>
          <p:cNvSpPr/>
          <p:nvPr/>
        </p:nvSpPr>
        <p:spPr>
          <a:xfrm>
            <a:off x="3229897" y="898616"/>
            <a:ext cx="5806599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600" b="1" dirty="0" smtClean="0"/>
              <a:t>Reducción de tierras productivas</a:t>
            </a:r>
            <a:r>
              <a:rPr lang="es-EC" sz="1600" b="1" dirty="0"/>
              <a:t>.</a:t>
            </a:r>
            <a:endParaRPr lang="es-EC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 smtClean="0"/>
              <a:t>Incremento de sequias</a:t>
            </a:r>
            <a:r>
              <a:rPr lang="es-EC" sz="1600" b="1" dirty="0"/>
              <a:t> </a:t>
            </a:r>
            <a:r>
              <a:rPr lang="es-EC" sz="1600" b="1" dirty="0" smtClean="0"/>
              <a:t>e  inundaciones.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/>
              <a:t>C</a:t>
            </a:r>
            <a:r>
              <a:rPr lang="es-EC" sz="1600" b="1" dirty="0" smtClean="0"/>
              <a:t>onstante pérdida de la biodiversidad.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/>
              <a:t>C</a:t>
            </a:r>
            <a:r>
              <a:rPr lang="es-EC" sz="1600" b="1" dirty="0" smtClean="0"/>
              <a:t>ambios en la dieta y cultura alimentaria.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/>
              <a:t>I</a:t>
            </a:r>
            <a:r>
              <a:rPr lang="es-EC" sz="1600" b="1" dirty="0" smtClean="0"/>
              <a:t>ncremento de la producción agrícola destinada para vehículos.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 smtClean="0"/>
              <a:t>Crecimiento de la población y área urbana.</a:t>
            </a:r>
            <a:endParaRPr lang="es-EC" sz="1600" b="1" dirty="0"/>
          </a:p>
        </p:txBody>
      </p:sp>
      <p:sp>
        <p:nvSpPr>
          <p:cNvPr id="14" name="13 Rectángulo"/>
          <p:cNvSpPr/>
          <p:nvPr/>
        </p:nvSpPr>
        <p:spPr>
          <a:xfrm>
            <a:off x="3229896" y="4480702"/>
            <a:ext cx="2315649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Reto: Enfrentar esta crisis con nueva lógica de desarrollo justa, incluyente y sostenible. </a:t>
            </a:r>
            <a:endParaRPr lang="es-EC" b="1" dirty="0"/>
          </a:p>
        </p:txBody>
      </p:sp>
      <p:sp>
        <p:nvSpPr>
          <p:cNvPr id="16" name="Rectángulo 7"/>
          <p:cNvSpPr/>
          <p:nvPr/>
        </p:nvSpPr>
        <p:spPr>
          <a:xfrm>
            <a:off x="1568128" y="205190"/>
            <a:ext cx="7355790" cy="4875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chemeClr val="tx2">
                    <a:lumMod val="50000"/>
                  </a:schemeClr>
                </a:solidFill>
              </a:rPr>
              <a:t>CRISIS DE SOSTENIBILIDAD Y RETOS DE LOS MUNICIPIOS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678129" y="4071893"/>
            <a:ext cx="323347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/>
              <a:t>Reservar  y conservar territorios  con biodiversidad: Banco de suelo.</a:t>
            </a:r>
            <a:endParaRPr lang="es-EC" sz="1600" b="1" dirty="0"/>
          </a:p>
        </p:txBody>
      </p:sp>
      <p:sp>
        <p:nvSpPr>
          <p:cNvPr id="18" name="17 Rectángulo"/>
          <p:cNvSpPr/>
          <p:nvPr/>
        </p:nvSpPr>
        <p:spPr>
          <a:xfrm>
            <a:off x="5690440" y="4754696"/>
            <a:ext cx="323347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/>
              <a:t>Preservar bosques, páramos, playas y ríos.</a:t>
            </a:r>
            <a:endParaRPr lang="es-EC" sz="1600" b="1" dirty="0"/>
          </a:p>
        </p:txBody>
      </p:sp>
      <p:sp>
        <p:nvSpPr>
          <p:cNvPr id="19" name="18 Rectángulo"/>
          <p:cNvSpPr/>
          <p:nvPr/>
        </p:nvSpPr>
        <p:spPr>
          <a:xfrm>
            <a:off x="5724128" y="5417080"/>
            <a:ext cx="322165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/>
              <a:t>Mantener las tierras destinadas a la producción destinada al consumo humano.</a:t>
            </a:r>
            <a:endParaRPr lang="es-EC" sz="1600" b="1" dirty="0"/>
          </a:p>
        </p:txBody>
      </p:sp>
      <p:sp>
        <p:nvSpPr>
          <p:cNvPr id="22" name="21 Flecha derecha"/>
          <p:cNvSpPr/>
          <p:nvPr/>
        </p:nvSpPr>
        <p:spPr>
          <a:xfrm>
            <a:off x="3013598" y="2883345"/>
            <a:ext cx="184355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" name="1 Flecha doblada"/>
          <p:cNvSpPr/>
          <p:nvPr/>
        </p:nvSpPr>
        <p:spPr>
          <a:xfrm>
            <a:off x="2536649" y="1340768"/>
            <a:ext cx="648072" cy="792088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b="1">
              <a:solidFill>
                <a:schemeClr val="tx1"/>
              </a:solidFill>
            </a:endParaRPr>
          </a:p>
        </p:txBody>
      </p:sp>
      <p:sp>
        <p:nvSpPr>
          <p:cNvPr id="15" name="14 Flecha doblada"/>
          <p:cNvSpPr/>
          <p:nvPr/>
        </p:nvSpPr>
        <p:spPr>
          <a:xfrm flipV="1">
            <a:off x="2536649" y="4581128"/>
            <a:ext cx="648072" cy="735387"/>
          </a:xfrm>
          <a:prstGeom prst="ben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07194" y="1418245"/>
            <a:ext cx="4619501" cy="92333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SATISFACER LAS NECESIDADES DE LA GENERACI</a:t>
            </a:r>
            <a:r>
              <a:rPr lang="es-EC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ACTUAL SIN AFECTAR LAS NECESIDADES FUTURAS</a:t>
            </a:r>
            <a:endParaRPr lang="es-EC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95536" y="3799157"/>
            <a:ext cx="2636822" cy="127785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DIMENSIONES DEL DESARROLLO SOSTENIBLE </a:t>
            </a:r>
            <a:endParaRPr lang="es-EC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19784" y="1412776"/>
            <a:ext cx="2824861" cy="88267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SOSTENIBLE</a:t>
            </a:r>
            <a:endParaRPr lang="es-EC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73326" y="2855949"/>
            <a:ext cx="2199766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sz="2000" b="1" dirty="0"/>
              <a:t>T</a:t>
            </a:r>
            <a:r>
              <a:rPr lang="es-EC" sz="2000" b="1" dirty="0" smtClean="0"/>
              <a:t>iempo</a:t>
            </a:r>
            <a:endParaRPr lang="es-EC" sz="2000" b="1" dirty="0"/>
          </a:p>
        </p:txBody>
      </p:sp>
      <p:sp>
        <p:nvSpPr>
          <p:cNvPr id="12" name="11 Rectángulo"/>
          <p:cNvSpPr/>
          <p:nvPr/>
        </p:nvSpPr>
        <p:spPr>
          <a:xfrm>
            <a:off x="3347425" y="4593322"/>
            <a:ext cx="219976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sz="2000" b="1" spc="-150" dirty="0"/>
              <a:t>D</a:t>
            </a:r>
            <a:r>
              <a:rPr lang="es-EC" sz="2000" b="1" spc="-150" dirty="0" smtClean="0"/>
              <a:t>esarrollo tecnológico y científico</a:t>
            </a:r>
            <a:endParaRPr lang="es-EC" sz="2000" b="1" spc="-150" dirty="0"/>
          </a:p>
        </p:txBody>
      </p:sp>
      <p:sp>
        <p:nvSpPr>
          <p:cNvPr id="14" name="13 Rectángulo"/>
          <p:cNvSpPr/>
          <p:nvPr/>
        </p:nvSpPr>
        <p:spPr>
          <a:xfrm>
            <a:off x="3373326" y="3562707"/>
            <a:ext cx="2199766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sz="2000" b="1" dirty="0"/>
              <a:t>R</a:t>
            </a:r>
            <a:r>
              <a:rPr lang="es-EC" sz="2000" b="1" dirty="0" smtClean="0"/>
              <a:t>elación hombre naturaleza</a:t>
            </a:r>
            <a:endParaRPr lang="es-EC" sz="2000" b="1" dirty="0"/>
          </a:p>
        </p:txBody>
      </p:sp>
      <p:sp>
        <p:nvSpPr>
          <p:cNvPr id="15" name="14 Rectángulo"/>
          <p:cNvSpPr/>
          <p:nvPr/>
        </p:nvSpPr>
        <p:spPr>
          <a:xfrm>
            <a:off x="3376714" y="5426220"/>
            <a:ext cx="215393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C" sz="2000" b="1" dirty="0"/>
              <a:t>R</a:t>
            </a:r>
            <a:r>
              <a:rPr lang="es-EC" sz="2000" b="1" dirty="0" smtClean="0"/>
              <a:t>edistribución y justicia social</a:t>
            </a:r>
            <a:endParaRPr lang="es-EC" sz="2000" b="1" dirty="0"/>
          </a:p>
        </p:txBody>
      </p:sp>
      <p:sp>
        <p:nvSpPr>
          <p:cNvPr id="17" name="16 Rectángulo"/>
          <p:cNvSpPr/>
          <p:nvPr/>
        </p:nvSpPr>
        <p:spPr>
          <a:xfrm>
            <a:off x="5938646" y="2733657"/>
            <a:ext cx="2985271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C" sz="1700" b="1" dirty="0" smtClean="0"/>
              <a:t>Satisfacción de las necesidades actuales sin afectar las  necesidades futuras.</a:t>
            </a:r>
            <a:endParaRPr lang="es-EC" sz="1700" b="1" dirty="0"/>
          </a:p>
        </p:txBody>
      </p:sp>
      <p:sp>
        <p:nvSpPr>
          <p:cNvPr id="18" name="17 Rectángulo"/>
          <p:cNvSpPr/>
          <p:nvPr/>
        </p:nvSpPr>
        <p:spPr>
          <a:xfrm>
            <a:off x="5938646" y="3685818"/>
            <a:ext cx="2985271" cy="6155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C" sz="1700" b="1" dirty="0" smtClean="0"/>
              <a:t>Respeto a la conservación de la naturaleza.</a:t>
            </a:r>
            <a:endParaRPr lang="es-EC" sz="1700" b="1" dirty="0"/>
          </a:p>
        </p:txBody>
      </p:sp>
      <p:sp>
        <p:nvSpPr>
          <p:cNvPr id="19" name="18 Rectángulo"/>
          <p:cNvSpPr/>
          <p:nvPr/>
        </p:nvSpPr>
        <p:spPr>
          <a:xfrm>
            <a:off x="5938648" y="4438082"/>
            <a:ext cx="2985270" cy="8771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C" sz="1700" b="1" dirty="0" smtClean="0"/>
              <a:t>El progreso y modernización compatible con el desarrollo humano.</a:t>
            </a:r>
            <a:endParaRPr lang="es-EC" sz="1700" b="1" dirty="0"/>
          </a:p>
        </p:txBody>
      </p:sp>
      <p:sp>
        <p:nvSpPr>
          <p:cNvPr id="20" name="19 Rectángulo"/>
          <p:cNvSpPr/>
          <p:nvPr/>
        </p:nvSpPr>
        <p:spPr>
          <a:xfrm>
            <a:off x="5938647" y="5426220"/>
            <a:ext cx="2985270" cy="6155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EC" sz="1700" b="1" dirty="0" smtClean="0"/>
              <a:t>Desarrollo solidario, austero y equilibrado.</a:t>
            </a:r>
            <a:endParaRPr lang="es-EC" sz="1700" b="1" dirty="0"/>
          </a:p>
        </p:txBody>
      </p:sp>
      <p:sp>
        <p:nvSpPr>
          <p:cNvPr id="6" name="5 Flecha derecha"/>
          <p:cNvSpPr/>
          <p:nvPr/>
        </p:nvSpPr>
        <p:spPr>
          <a:xfrm>
            <a:off x="3555218" y="1576216"/>
            <a:ext cx="368710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Flecha derecha"/>
          <p:cNvSpPr/>
          <p:nvPr/>
        </p:nvSpPr>
        <p:spPr>
          <a:xfrm>
            <a:off x="5588255" y="2813688"/>
            <a:ext cx="394792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9" name="8 Conector recto de flecha"/>
          <p:cNvCxnSpPr>
            <a:stCxn id="38" idx="3"/>
            <a:endCxn id="3" idx="1"/>
          </p:cNvCxnSpPr>
          <p:nvPr/>
        </p:nvCxnSpPr>
        <p:spPr>
          <a:xfrm flipV="1">
            <a:off x="3032358" y="3056004"/>
            <a:ext cx="340968" cy="1382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38" idx="3"/>
            <a:endCxn id="15" idx="1"/>
          </p:cNvCxnSpPr>
          <p:nvPr/>
        </p:nvCxnSpPr>
        <p:spPr>
          <a:xfrm>
            <a:off x="3032358" y="4438082"/>
            <a:ext cx="344356" cy="1342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2945179"/>
            <a:ext cx="2880320" cy="3148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479877" y="1125197"/>
            <a:ext cx="2795979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ALTERNATIVAS PARA EL  DESARROLLO SOSTENIBLE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563888" y="1263697"/>
            <a:ext cx="536003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CAMBIO ESTRUCTURAL GLOBAL: Producir más y mejor pero adaptado a valores sociales equitativos, justos y respetuosos de la naturaleza.</a:t>
            </a:r>
            <a:endParaRPr lang="es-EC" b="1" dirty="0"/>
          </a:p>
        </p:txBody>
      </p:sp>
      <p:sp>
        <p:nvSpPr>
          <p:cNvPr id="25" name="24 Rectángulo"/>
          <p:cNvSpPr/>
          <p:nvPr/>
        </p:nvSpPr>
        <p:spPr>
          <a:xfrm>
            <a:off x="4355976" y="2442945"/>
            <a:ext cx="4567944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Abandonar el modelo de crecimiento basado en crecer por crecer.</a:t>
            </a:r>
            <a:endParaRPr lang="es-EC" b="1" dirty="0"/>
          </a:p>
        </p:txBody>
      </p:sp>
      <p:sp>
        <p:nvSpPr>
          <p:cNvPr id="26" name="25 Rectángulo"/>
          <p:cNvSpPr/>
          <p:nvPr/>
        </p:nvSpPr>
        <p:spPr>
          <a:xfrm>
            <a:off x="4355976" y="3273149"/>
            <a:ext cx="459455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b="1" dirty="0" smtClean="0"/>
              <a:t>Abandonar la producción destinada al consumo no necesario y ostentoso.</a:t>
            </a:r>
            <a:endParaRPr lang="es-EC" b="1" dirty="0"/>
          </a:p>
        </p:txBody>
      </p:sp>
      <p:sp>
        <p:nvSpPr>
          <p:cNvPr id="27" name="26 Rectángulo"/>
          <p:cNvSpPr/>
          <p:nvPr/>
        </p:nvSpPr>
        <p:spPr>
          <a:xfrm>
            <a:off x="4355976" y="4031150"/>
            <a:ext cx="46085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Fortalecer la reutilización,  reducción y reciclaje</a:t>
            </a:r>
            <a:r>
              <a:rPr lang="es-EC" b="1" dirty="0"/>
              <a:t>.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355976" y="4627931"/>
            <a:ext cx="460851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Nueva propuesta de uso y ocupación del suelo en función del desarrollo sostenible.</a:t>
            </a:r>
            <a:endParaRPr lang="es-EC" b="1" dirty="0"/>
          </a:p>
        </p:txBody>
      </p:sp>
      <p:sp>
        <p:nvSpPr>
          <p:cNvPr id="30" name="29 Rectángulo"/>
          <p:cNvSpPr/>
          <p:nvPr/>
        </p:nvSpPr>
        <p:spPr>
          <a:xfrm>
            <a:off x="4355976" y="5495860"/>
            <a:ext cx="4608512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Incorporar en el diseño urbano y arquitectónico para lograr territorios sostenibles y construcciones sostenibles.</a:t>
            </a:r>
            <a:endParaRPr lang="es-EC" b="1" dirty="0"/>
          </a:p>
        </p:txBody>
      </p:sp>
      <p:cxnSp>
        <p:nvCxnSpPr>
          <p:cNvPr id="32" name="31 Conector angular"/>
          <p:cNvCxnSpPr>
            <a:endCxn id="25" idx="1"/>
          </p:cNvCxnSpPr>
          <p:nvPr/>
        </p:nvCxnSpPr>
        <p:spPr>
          <a:xfrm rot="16200000" flipH="1">
            <a:off x="3809267" y="2219402"/>
            <a:ext cx="579086" cy="514332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angular"/>
          <p:cNvCxnSpPr>
            <a:endCxn id="26" idx="1"/>
          </p:cNvCxnSpPr>
          <p:nvPr/>
        </p:nvCxnSpPr>
        <p:spPr>
          <a:xfrm rot="16200000" flipH="1">
            <a:off x="3688846" y="2929185"/>
            <a:ext cx="830204" cy="50405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angular"/>
          <p:cNvCxnSpPr>
            <a:endCxn id="30" idx="1"/>
          </p:cNvCxnSpPr>
          <p:nvPr/>
        </p:nvCxnSpPr>
        <p:spPr>
          <a:xfrm rot="16200000" flipH="1">
            <a:off x="2923341" y="4524890"/>
            <a:ext cx="2361214" cy="504055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46 Flecha derecha"/>
          <p:cNvSpPr/>
          <p:nvPr/>
        </p:nvSpPr>
        <p:spPr>
          <a:xfrm>
            <a:off x="3347864" y="1483046"/>
            <a:ext cx="184355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63688" y="4462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2.- </a:t>
            </a:r>
            <a:r>
              <a:rPr lang="es-EC" sz="2800" b="1" dirty="0">
                <a:solidFill>
                  <a:schemeClr val="tx2">
                    <a:lumMod val="50000"/>
                  </a:schemeClr>
                </a:solidFill>
              </a:rPr>
              <a:t>VISION DE UN TERRITORIO Y/O CIUDADES </a:t>
            </a:r>
            <a:r>
              <a:rPr lang="es-EC" sz="2800" b="1" dirty="0" smtClean="0">
                <a:solidFill>
                  <a:schemeClr val="tx2">
                    <a:lumMod val="50000"/>
                  </a:schemeClr>
                </a:solidFill>
              </a:rPr>
              <a:t>SOSTENIBLES</a:t>
            </a:r>
            <a:endParaRPr lang="es-EC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 rot="16200000">
            <a:off x="1658186" y="2060532"/>
            <a:ext cx="387062" cy="105373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78499" y="3158098"/>
            <a:ext cx="1377277" cy="6309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s-EC"/>
            </a:defPPr>
          </a:lstStyle>
          <a:p>
            <a:pPr algn="ctr">
              <a:lnSpc>
                <a:spcPts val="1400"/>
              </a:lnSpc>
            </a:pPr>
            <a:r>
              <a:rPr lang="es-EC" sz="1400" b="1" dirty="0" smtClean="0"/>
              <a:t>ODS</a:t>
            </a:r>
          </a:p>
          <a:p>
            <a:pPr algn="ctr">
              <a:lnSpc>
                <a:spcPts val="1400"/>
              </a:lnSpc>
            </a:pPr>
            <a:endParaRPr lang="es-EC" sz="1400" b="1" dirty="0"/>
          </a:p>
          <a:p>
            <a:pPr algn="ctr">
              <a:lnSpc>
                <a:spcPts val="1400"/>
              </a:lnSpc>
            </a:pPr>
            <a:r>
              <a:rPr lang="es-EC" sz="1400" b="1" dirty="0"/>
              <a:t>AGENDA 20-30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71600" y="4166210"/>
            <a:ext cx="1800200" cy="6309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s-EC"/>
            </a:defPPr>
          </a:lstStyle>
          <a:p>
            <a:pPr algn="ctr">
              <a:lnSpc>
                <a:spcPts val="1400"/>
              </a:lnSpc>
            </a:pPr>
            <a:r>
              <a:rPr lang="es-EC" sz="1400" b="1" dirty="0" smtClean="0"/>
              <a:t>ACUERDO DE PARÍS</a:t>
            </a:r>
          </a:p>
          <a:p>
            <a:pPr algn="ctr">
              <a:lnSpc>
                <a:spcPts val="1400"/>
              </a:lnSpc>
            </a:pPr>
            <a:endParaRPr lang="es-EC" sz="1400" b="1" dirty="0"/>
          </a:p>
          <a:p>
            <a:pPr algn="ctr">
              <a:lnSpc>
                <a:spcPts val="1400"/>
              </a:lnSpc>
            </a:pPr>
            <a:r>
              <a:rPr lang="es-EC" sz="1400" b="1" dirty="0" smtClean="0"/>
              <a:t>CAMBIO CLIMÁTICO </a:t>
            </a:r>
            <a:endParaRPr lang="es-EC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55576" y="5157192"/>
            <a:ext cx="2219915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s-EC"/>
            </a:defPPr>
          </a:lstStyle>
          <a:p>
            <a:pPr algn="ctr"/>
            <a:r>
              <a:rPr lang="es-EC" sz="1400" b="1" dirty="0" smtClean="0"/>
              <a:t>MARCO DE SENDAI REDUCCIÓN DEL RIESGO DE DESASTRES  15-30</a:t>
            </a:r>
            <a:endParaRPr lang="es-EC" sz="1400" b="1" dirty="0"/>
          </a:p>
        </p:txBody>
      </p:sp>
      <p:cxnSp>
        <p:nvCxnSpPr>
          <p:cNvPr id="21" name="20 Conector angular"/>
          <p:cNvCxnSpPr/>
          <p:nvPr/>
        </p:nvCxnSpPr>
        <p:spPr>
          <a:xfrm rot="16200000" flipH="1">
            <a:off x="3688846" y="3664082"/>
            <a:ext cx="830204" cy="50405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angular"/>
          <p:cNvCxnSpPr/>
          <p:nvPr/>
        </p:nvCxnSpPr>
        <p:spPr>
          <a:xfrm rot="16200000" flipH="1">
            <a:off x="3688846" y="4274038"/>
            <a:ext cx="830204" cy="50405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4129543" y="1585251"/>
            <a:ext cx="44736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N</a:t>
            </a:r>
            <a:r>
              <a:rPr lang="es-EC" b="1" dirty="0" smtClean="0"/>
              <a:t>ueva organización  de gobierno por niveles en el territorio con las siguientes características:</a:t>
            </a:r>
            <a:endParaRPr lang="es-EC" b="1" dirty="0"/>
          </a:p>
        </p:txBody>
      </p:sp>
      <p:sp>
        <p:nvSpPr>
          <p:cNvPr id="21" name="20 Rectángulo"/>
          <p:cNvSpPr/>
          <p:nvPr/>
        </p:nvSpPr>
        <p:spPr>
          <a:xfrm>
            <a:off x="501441" y="1585251"/>
            <a:ext cx="3038172" cy="230832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CREACIÓN DE  CAPACIDADES Y CONDICIONES PARA UN NUEVO DESARROLLO SOSTENIBLE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19478" y="3218752"/>
            <a:ext cx="39251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Descentralización</a:t>
            </a:r>
            <a:endParaRPr lang="es-EC" b="1" dirty="0"/>
          </a:p>
        </p:txBody>
      </p:sp>
      <p:sp>
        <p:nvSpPr>
          <p:cNvPr id="22" name="21 Rectángulo"/>
          <p:cNvSpPr/>
          <p:nvPr/>
        </p:nvSpPr>
        <p:spPr>
          <a:xfrm>
            <a:off x="4719479" y="3846998"/>
            <a:ext cx="39251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Autónomos</a:t>
            </a:r>
            <a:endParaRPr lang="es-EC" b="1" dirty="0"/>
          </a:p>
        </p:txBody>
      </p:sp>
      <p:sp>
        <p:nvSpPr>
          <p:cNvPr id="24" name="23 Rectángulo"/>
          <p:cNvSpPr/>
          <p:nvPr/>
        </p:nvSpPr>
        <p:spPr>
          <a:xfrm>
            <a:off x="4747907" y="4365104"/>
            <a:ext cx="38967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Participación social</a:t>
            </a:r>
            <a:endParaRPr lang="es-EC" b="1" dirty="0"/>
          </a:p>
        </p:txBody>
      </p:sp>
      <p:sp>
        <p:nvSpPr>
          <p:cNvPr id="25" name="24 Rectángulo"/>
          <p:cNvSpPr/>
          <p:nvPr/>
        </p:nvSpPr>
        <p:spPr>
          <a:xfrm>
            <a:off x="4747907" y="5101353"/>
            <a:ext cx="385531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Nueva normativa sobre ambiente, ordenamiento territorial, riesgos.</a:t>
            </a:r>
            <a:endParaRPr lang="es-EC" b="1" dirty="0"/>
          </a:p>
        </p:txBody>
      </p:sp>
      <p:sp>
        <p:nvSpPr>
          <p:cNvPr id="27" name="Rectángulo 7"/>
          <p:cNvSpPr/>
          <p:nvPr/>
        </p:nvSpPr>
        <p:spPr>
          <a:xfrm>
            <a:off x="1403648" y="205190"/>
            <a:ext cx="7740352" cy="4875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chemeClr val="tx2">
                    <a:lumMod val="50000"/>
                  </a:schemeClr>
                </a:solidFill>
              </a:rPr>
              <a:t>AVANCES EN ECUADOR HACIA EL DESARROLLO SOSTENIBLE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3635896" y="1804600"/>
            <a:ext cx="384272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29" name="28 Conector angular"/>
          <p:cNvCxnSpPr/>
          <p:nvPr/>
        </p:nvCxnSpPr>
        <p:spPr>
          <a:xfrm rot="16200000" flipH="1">
            <a:off x="4083081" y="2781475"/>
            <a:ext cx="894837" cy="349047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/>
          <p:nvPr/>
        </p:nvCxnSpPr>
        <p:spPr>
          <a:xfrm rot="16200000" flipH="1">
            <a:off x="4216377" y="3543019"/>
            <a:ext cx="628244" cy="34904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/>
          <p:nvPr/>
        </p:nvCxnSpPr>
        <p:spPr>
          <a:xfrm rot="16200000" flipH="1">
            <a:off x="3466347" y="4157414"/>
            <a:ext cx="2156734" cy="377476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rot="16200000" flipH="1">
            <a:off x="4083081" y="3959186"/>
            <a:ext cx="894837" cy="349047"/>
          </a:xfrm>
          <a:prstGeom prst="bentConnector2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47375" y="1168152"/>
            <a:ext cx="3477491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NECESIDAD DE CAMBIAR LA VISIÓN DE LA RELACIÓN  ENTRE LO GLOBAL Y LO LOCAL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28655" y="1168152"/>
            <a:ext cx="459971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P</a:t>
            </a:r>
            <a:r>
              <a:rPr lang="es-EC" b="1" dirty="0" smtClean="0"/>
              <a:t>ensar que las decisiones y acciones que se toman en lo local tienen consecuencias futuras directas sobre lo global lo planetario y en la naturaleza.</a:t>
            </a:r>
            <a:endParaRPr lang="es-EC" b="1" dirty="0"/>
          </a:p>
        </p:txBody>
      </p:sp>
      <p:sp>
        <p:nvSpPr>
          <p:cNvPr id="16" name="15 Rectángulo"/>
          <p:cNvSpPr/>
          <p:nvPr/>
        </p:nvSpPr>
        <p:spPr>
          <a:xfrm>
            <a:off x="4634749" y="2495320"/>
            <a:ext cx="408194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/>
              <a:t>Lo global nos alerta sobre nuestra responsabilidad en lo local</a:t>
            </a:r>
            <a:endParaRPr lang="es-EC" sz="1600" b="1" dirty="0"/>
          </a:p>
        </p:txBody>
      </p:sp>
      <p:sp>
        <p:nvSpPr>
          <p:cNvPr id="5" name="15 Rectángulo"/>
          <p:cNvSpPr/>
          <p:nvPr/>
        </p:nvSpPr>
        <p:spPr>
          <a:xfrm>
            <a:off x="4634748" y="3233464"/>
            <a:ext cx="408194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/>
              <a:t>Lo local  mide  el impacto y avance concreto de nuestras decisiones y acciones</a:t>
            </a:r>
            <a:endParaRPr lang="es-EC" sz="1600" b="1" dirty="0"/>
          </a:p>
        </p:txBody>
      </p:sp>
      <p:sp>
        <p:nvSpPr>
          <p:cNvPr id="15" name="14 Rectángulo"/>
          <p:cNvSpPr/>
          <p:nvPr/>
        </p:nvSpPr>
        <p:spPr>
          <a:xfrm>
            <a:off x="447376" y="4180315"/>
            <a:ext cx="3477490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NECESIDAD DE APORTAR EN EL CUMPLIMIENTO DE LOS GRANDES OBJETIVOS MUNDIALES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7" name="9 Rectángulo"/>
          <p:cNvSpPr/>
          <p:nvPr/>
        </p:nvSpPr>
        <p:spPr>
          <a:xfrm>
            <a:off x="4128656" y="4203151"/>
            <a:ext cx="4599709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Aportar a los planteado en </a:t>
            </a:r>
            <a:r>
              <a:rPr lang="es-EC" b="1" smtClean="0"/>
              <a:t>distintos acuerdos, convenios </a:t>
            </a:r>
            <a:r>
              <a:rPr lang="es-EC" b="1" dirty="0" smtClean="0"/>
              <a:t>e  instrumentos mundiales: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128656" y="5035853"/>
            <a:ext cx="4599711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1600" b="1" dirty="0" smtClean="0"/>
              <a:t>Agenda 2030 </a:t>
            </a:r>
          </a:p>
          <a:p>
            <a:r>
              <a:rPr lang="es-EC" sz="1600" b="1" dirty="0" err="1" smtClean="0"/>
              <a:t>Habitat</a:t>
            </a:r>
            <a:r>
              <a:rPr lang="es-EC" sz="1600" b="1" dirty="0" smtClean="0"/>
              <a:t> III</a:t>
            </a:r>
          </a:p>
          <a:p>
            <a:r>
              <a:rPr lang="es-EC" sz="1600" b="1" dirty="0" smtClean="0"/>
              <a:t>Consenso </a:t>
            </a:r>
            <a:r>
              <a:rPr lang="es-EC" sz="1600" b="1" dirty="0"/>
              <a:t>de </a:t>
            </a:r>
            <a:r>
              <a:rPr lang="es-EC" sz="1600" b="1" dirty="0" smtClean="0"/>
              <a:t>Montevideo</a:t>
            </a:r>
          </a:p>
          <a:p>
            <a:r>
              <a:rPr lang="es-EC" sz="1600" b="1" dirty="0" smtClean="0"/>
              <a:t>Marco </a:t>
            </a:r>
            <a:r>
              <a:rPr lang="es-EC" sz="1600" b="1" dirty="0"/>
              <a:t>de </a:t>
            </a:r>
            <a:r>
              <a:rPr lang="es-EC" sz="1600" b="1" dirty="0" smtClean="0"/>
              <a:t>Sendai</a:t>
            </a:r>
            <a:endParaRPr lang="es-EC" sz="1600" dirty="0"/>
          </a:p>
        </p:txBody>
      </p:sp>
      <p:sp>
        <p:nvSpPr>
          <p:cNvPr id="20" name="Rectángulo 7"/>
          <p:cNvSpPr/>
          <p:nvPr/>
        </p:nvSpPr>
        <p:spPr>
          <a:xfrm>
            <a:off x="1619673" y="205190"/>
            <a:ext cx="7304246" cy="4875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chemeClr val="tx2">
                    <a:lumMod val="50000"/>
                  </a:schemeClr>
                </a:solidFill>
              </a:rPr>
              <a:t>RETOS PARA LOGRAR </a:t>
            </a:r>
            <a:r>
              <a:rPr lang="es-EC" sz="2400" b="1" dirty="0" smtClean="0">
                <a:solidFill>
                  <a:schemeClr val="tx2">
                    <a:lumMod val="50000"/>
                  </a:schemeClr>
                </a:solidFill>
              </a:rPr>
              <a:t>DESARROLLO </a:t>
            </a:r>
            <a:r>
              <a:rPr lang="es-EC" sz="2400" b="1" dirty="0">
                <a:solidFill>
                  <a:schemeClr val="tx2">
                    <a:lumMod val="50000"/>
                  </a:schemeClr>
                </a:solidFill>
              </a:rPr>
              <a:t>SOSTENIBLE</a:t>
            </a:r>
          </a:p>
        </p:txBody>
      </p:sp>
    </p:spTree>
    <p:extLst>
      <p:ext uri="{BB962C8B-B14F-4D97-AF65-F5344CB8AC3E}">
        <p14:creationId xmlns:p14="http://schemas.microsoft.com/office/powerpoint/2010/main" val="1895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127648" y="2912171"/>
            <a:ext cx="3727123" cy="361317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Elipse"/>
          <p:cNvSpPr/>
          <p:nvPr/>
        </p:nvSpPr>
        <p:spPr>
          <a:xfrm>
            <a:off x="4896303" y="4044244"/>
            <a:ext cx="1809829" cy="2207338"/>
          </a:xfrm>
          <a:custGeom>
            <a:avLst/>
            <a:gdLst>
              <a:gd name="connsiteX0" fmla="*/ 0 w 1726513"/>
              <a:gd name="connsiteY0" fmla="*/ 1059668 h 2119336"/>
              <a:gd name="connsiteX1" fmla="*/ 863257 w 1726513"/>
              <a:gd name="connsiteY1" fmla="*/ 0 h 2119336"/>
              <a:gd name="connsiteX2" fmla="*/ 1726514 w 1726513"/>
              <a:gd name="connsiteY2" fmla="*/ 1059668 h 2119336"/>
              <a:gd name="connsiteX3" fmla="*/ 863257 w 1726513"/>
              <a:gd name="connsiteY3" fmla="*/ 2119336 h 2119336"/>
              <a:gd name="connsiteX4" fmla="*/ 0 w 1726513"/>
              <a:gd name="connsiteY4" fmla="*/ 1059668 h 2119336"/>
              <a:gd name="connsiteX0" fmla="*/ 0 w 1747153"/>
              <a:gd name="connsiteY0" fmla="*/ 1059668 h 2137113"/>
              <a:gd name="connsiteX1" fmla="*/ 863257 w 1747153"/>
              <a:gd name="connsiteY1" fmla="*/ 0 h 2137113"/>
              <a:gd name="connsiteX2" fmla="*/ 1726514 w 1747153"/>
              <a:gd name="connsiteY2" fmla="*/ 1059668 h 2137113"/>
              <a:gd name="connsiteX3" fmla="*/ 1378320 w 1747153"/>
              <a:gd name="connsiteY3" fmla="*/ 1676524 h 2137113"/>
              <a:gd name="connsiteX4" fmla="*/ 863257 w 1747153"/>
              <a:gd name="connsiteY4" fmla="*/ 2119336 h 2137113"/>
              <a:gd name="connsiteX5" fmla="*/ 0 w 1747153"/>
              <a:gd name="connsiteY5" fmla="*/ 1059668 h 2137113"/>
              <a:gd name="connsiteX0" fmla="*/ 5883 w 1753036"/>
              <a:gd name="connsiteY0" fmla="*/ 1059668 h 2127383"/>
              <a:gd name="connsiteX1" fmla="*/ 869140 w 1753036"/>
              <a:gd name="connsiteY1" fmla="*/ 0 h 2127383"/>
              <a:gd name="connsiteX2" fmla="*/ 1732397 w 1753036"/>
              <a:gd name="connsiteY2" fmla="*/ 1059668 h 2127383"/>
              <a:gd name="connsiteX3" fmla="*/ 1384203 w 1753036"/>
              <a:gd name="connsiteY3" fmla="*/ 1676524 h 2127383"/>
              <a:gd name="connsiteX4" fmla="*/ 869140 w 1753036"/>
              <a:gd name="connsiteY4" fmla="*/ 2119336 h 2127383"/>
              <a:gd name="connsiteX5" fmla="*/ 507903 w 1753036"/>
              <a:gd name="connsiteY5" fmla="*/ 1892424 h 2127383"/>
              <a:gd name="connsiteX6" fmla="*/ 5883 w 1753036"/>
              <a:gd name="connsiteY6" fmla="*/ 1059668 h 2127383"/>
              <a:gd name="connsiteX0" fmla="*/ 8548 w 1755701"/>
              <a:gd name="connsiteY0" fmla="*/ 1059668 h 2124207"/>
              <a:gd name="connsiteX1" fmla="*/ 871805 w 1755701"/>
              <a:gd name="connsiteY1" fmla="*/ 0 h 2124207"/>
              <a:gd name="connsiteX2" fmla="*/ 1735062 w 1755701"/>
              <a:gd name="connsiteY2" fmla="*/ 1059668 h 2124207"/>
              <a:gd name="connsiteX3" fmla="*/ 1386868 w 1755701"/>
              <a:gd name="connsiteY3" fmla="*/ 1676524 h 2124207"/>
              <a:gd name="connsiteX4" fmla="*/ 871805 w 1755701"/>
              <a:gd name="connsiteY4" fmla="*/ 2119336 h 2124207"/>
              <a:gd name="connsiteX5" fmla="*/ 510568 w 1755701"/>
              <a:gd name="connsiteY5" fmla="*/ 1892424 h 2124207"/>
              <a:gd name="connsiteX6" fmla="*/ 434368 w 1755701"/>
              <a:gd name="connsiteY6" fmla="*/ 1511424 h 2124207"/>
              <a:gd name="connsiteX7" fmla="*/ 8548 w 1755701"/>
              <a:gd name="connsiteY7" fmla="*/ 1059668 h 2124207"/>
              <a:gd name="connsiteX0" fmla="*/ 8989 w 1756142"/>
              <a:gd name="connsiteY0" fmla="*/ 1059668 h 2124207"/>
              <a:gd name="connsiteX1" fmla="*/ 872246 w 1756142"/>
              <a:gd name="connsiteY1" fmla="*/ 0 h 2124207"/>
              <a:gd name="connsiteX2" fmla="*/ 1735503 w 1756142"/>
              <a:gd name="connsiteY2" fmla="*/ 1059668 h 2124207"/>
              <a:gd name="connsiteX3" fmla="*/ 1387309 w 1756142"/>
              <a:gd name="connsiteY3" fmla="*/ 1676524 h 2124207"/>
              <a:gd name="connsiteX4" fmla="*/ 872246 w 1756142"/>
              <a:gd name="connsiteY4" fmla="*/ 2119336 h 2124207"/>
              <a:gd name="connsiteX5" fmla="*/ 511009 w 1756142"/>
              <a:gd name="connsiteY5" fmla="*/ 1892424 h 2124207"/>
              <a:gd name="connsiteX6" fmla="*/ 434809 w 1756142"/>
              <a:gd name="connsiteY6" fmla="*/ 1511424 h 2124207"/>
              <a:gd name="connsiteX7" fmla="*/ 422110 w 1756142"/>
              <a:gd name="connsiteY7" fmla="*/ 939924 h 2124207"/>
              <a:gd name="connsiteX8" fmla="*/ 8989 w 1756142"/>
              <a:gd name="connsiteY8" fmla="*/ 1059668 h 2124207"/>
              <a:gd name="connsiteX0" fmla="*/ 8989 w 1756142"/>
              <a:gd name="connsiteY0" fmla="*/ 1059668 h 2124207"/>
              <a:gd name="connsiteX1" fmla="*/ 872246 w 1756142"/>
              <a:gd name="connsiteY1" fmla="*/ 0 h 2124207"/>
              <a:gd name="connsiteX2" fmla="*/ 1735503 w 1756142"/>
              <a:gd name="connsiteY2" fmla="*/ 1059668 h 2124207"/>
              <a:gd name="connsiteX3" fmla="*/ 1387309 w 1756142"/>
              <a:gd name="connsiteY3" fmla="*/ 1676524 h 2124207"/>
              <a:gd name="connsiteX4" fmla="*/ 872246 w 1756142"/>
              <a:gd name="connsiteY4" fmla="*/ 2119336 h 2124207"/>
              <a:gd name="connsiteX5" fmla="*/ 511009 w 1756142"/>
              <a:gd name="connsiteY5" fmla="*/ 1892424 h 2124207"/>
              <a:gd name="connsiteX6" fmla="*/ 396709 w 1756142"/>
              <a:gd name="connsiteY6" fmla="*/ 1498724 h 2124207"/>
              <a:gd name="connsiteX7" fmla="*/ 422110 w 1756142"/>
              <a:gd name="connsiteY7" fmla="*/ 939924 h 2124207"/>
              <a:gd name="connsiteX8" fmla="*/ 8989 w 1756142"/>
              <a:gd name="connsiteY8" fmla="*/ 1059668 h 2124207"/>
              <a:gd name="connsiteX0" fmla="*/ 8989 w 1756142"/>
              <a:gd name="connsiteY0" fmla="*/ 1059668 h 2124207"/>
              <a:gd name="connsiteX1" fmla="*/ 872246 w 1756142"/>
              <a:gd name="connsiteY1" fmla="*/ 0 h 2124207"/>
              <a:gd name="connsiteX2" fmla="*/ 1735503 w 1756142"/>
              <a:gd name="connsiteY2" fmla="*/ 1059668 h 2124207"/>
              <a:gd name="connsiteX3" fmla="*/ 1387309 w 1756142"/>
              <a:gd name="connsiteY3" fmla="*/ 1676524 h 2124207"/>
              <a:gd name="connsiteX4" fmla="*/ 872246 w 1756142"/>
              <a:gd name="connsiteY4" fmla="*/ 2119336 h 2124207"/>
              <a:gd name="connsiteX5" fmla="*/ 511009 w 1756142"/>
              <a:gd name="connsiteY5" fmla="*/ 1892424 h 2124207"/>
              <a:gd name="connsiteX6" fmla="*/ 460209 w 1756142"/>
              <a:gd name="connsiteY6" fmla="*/ 1511424 h 2124207"/>
              <a:gd name="connsiteX7" fmla="*/ 422110 w 1756142"/>
              <a:gd name="connsiteY7" fmla="*/ 939924 h 2124207"/>
              <a:gd name="connsiteX8" fmla="*/ 8989 w 1756142"/>
              <a:gd name="connsiteY8" fmla="*/ 1059668 h 2124207"/>
              <a:gd name="connsiteX0" fmla="*/ 8989 w 1756142"/>
              <a:gd name="connsiteY0" fmla="*/ 1059668 h 2124207"/>
              <a:gd name="connsiteX1" fmla="*/ 872246 w 1756142"/>
              <a:gd name="connsiteY1" fmla="*/ 0 h 2124207"/>
              <a:gd name="connsiteX2" fmla="*/ 1735503 w 1756142"/>
              <a:gd name="connsiteY2" fmla="*/ 1059668 h 2124207"/>
              <a:gd name="connsiteX3" fmla="*/ 1387309 w 1756142"/>
              <a:gd name="connsiteY3" fmla="*/ 1676524 h 2124207"/>
              <a:gd name="connsiteX4" fmla="*/ 872246 w 1756142"/>
              <a:gd name="connsiteY4" fmla="*/ 2119336 h 2124207"/>
              <a:gd name="connsiteX5" fmla="*/ 511009 w 1756142"/>
              <a:gd name="connsiteY5" fmla="*/ 1892424 h 2124207"/>
              <a:gd name="connsiteX6" fmla="*/ 460209 w 1756142"/>
              <a:gd name="connsiteY6" fmla="*/ 1511424 h 2124207"/>
              <a:gd name="connsiteX7" fmla="*/ 765010 w 1756142"/>
              <a:gd name="connsiteY7" fmla="*/ 1206624 h 2124207"/>
              <a:gd name="connsiteX8" fmla="*/ 422110 w 1756142"/>
              <a:gd name="connsiteY8" fmla="*/ 939924 h 2124207"/>
              <a:gd name="connsiteX9" fmla="*/ 8989 w 1756142"/>
              <a:gd name="connsiteY9" fmla="*/ 1059668 h 2124207"/>
              <a:gd name="connsiteX0" fmla="*/ 8989 w 1756142"/>
              <a:gd name="connsiteY0" fmla="*/ 1059668 h 2124207"/>
              <a:gd name="connsiteX1" fmla="*/ 872246 w 1756142"/>
              <a:gd name="connsiteY1" fmla="*/ 0 h 2124207"/>
              <a:gd name="connsiteX2" fmla="*/ 1735503 w 1756142"/>
              <a:gd name="connsiteY2" fmla="*/ 1059668 h 2124207"/>
              <a:gd name="connsiteX3" fmla="*/ 1387309 w 1756142"/>
              <a:gd name="connsiteY3" fmla="*/ 1676524 h 2124207"/>
              <a:gd name="connsiteX4" fmla="*/ 872246 w 1756142"/>
              <a:gd name="connsiteY4" fmla="*/ 2119336 h 2124207"/>
              <a:gd name="connsiteX5" fmla="*/ 511009 w 1756142"/>
              <a:gd name="connsiteY5" fmla="*/ 1892424 h 2124207"/>
              <a:gd name="connsiteX6" fmla="*/ 460209 w 1756142"/>
              <a:gd name="connsiteY6" fmla="*/ 1511424 h 2124207"/>
              <a:gd name="connsiteX7" fmla="*/ 765010 w 1756142"/>
              <a:gd name="connsiteY7" fmla="*/ 1206624 h 2124207"/>
              <a:gd name="connsiteX8" fmla="*/ 790410 w 1756142"/>
              <a:gd name="connsiteY8" fmla="*/ 952624 h 2124207"/>
              <a:gd name="connsiteX9" fmla="*/ 422110 w 1756142"/>
              <a:gd name="connsiteY9" fmla="*/ 939924 h 2124207"/>
              <a:gd name="connsiteX10" fmla="*/ 8989 w 1756142"/>
              <a:gd name="connsiteY10" fmla="*/ 1059668 h 2124207"/>
              <a:gd name="connsiteX0" fmla="*/ 6049 w 1753202"/>
              <a:gd name="connsiteY0" fmla="*/ 1059668 h 2124207"/>
              <a:gd name="connsiteX1" fmla="*/ 869306 w 1753202"/>
              <a:gd name="connsiteY1" fmla="*/ 0 h 2124207"/>
              <a:gd name="connsiteX2" fmla="*/ 1732563 w 1753202"/>
              <a:gd name="connsiteY2" fmla="*/ 1059668 h 2124207"/>
              <a:gd name="connsiteX3" fmla="*/ 1384369 w 1753202"/>
              <a:gd name="connsiteY3" fmla="*/ 1676524 h 2124207"/>
              <a:gd name="connsiteX4" fmla="*/ 869306 w 1753202"/>
              <a:gd name="connsiteY4" fmla="*/ 2119336 h 2124207"/>
              <a:gd name="connsiteX5" fmla="*/ 508069 w 1753202"/>
              <a:gd name="connsiteY5" fmla="*/ 1892424 h 2124207"/>
              <a:gd name="connsiteX6" fmla="*/ 457269 w 1753202"/>
              <a:gd name="connsiteY6" fmla="*/ 1511424 h 2124207"/>
              <a:gd name="connsiteX7" fmla="*/ 762070 w 1753202"/>
              <a:gd name="connsiteY7" fmla="*/ 1206624 h 2124207"/>
              <a:gd name="connsiteX8" fmla="*/ 787470 w 1753202"/>
              <a:gd name="connsiteY8" fmla="*/ 952624 h 2124207"/>
              <a:gd name="connsiteX9" fmla="*/ 482670 w 1753202"/>
              <a:gd name="connsiteY9" fmla="*/ 800224 h 2124207"/>
              <a:gd name="connsiteX10" fmla="*/ 6049 w 1753202"/>
              <a:gd name="connsiteY10" fmla="*/ 1059668 h 2124207"/>
              <a:gd name="connsiteX0" fmla="*/ 6049 w 1753202"/>
              <a:gd name="connsiteY0" fmla="*/ 1059668 h 2124207"/>
              <a:gd name="connsiteX1" fmla="*/ 869306 w 1753202"/>
              <a:gd name="connsiteY1" fmla="*/ 0 h 2124207"/>
              <a:gd name="connsiteX2" fmla="*/ 1732563 w 1753202"/>
              <a:gd name="connsiteY2" fmla="*/ 1059668 h 2124207"/>
              <a:gd name="connsiteX3" fmla="*/ 1384369 w 1753202"/>
              <a:gd name="connsiteY3" fmla="*/ 1676524 h 2124207"/>
              <a:gd name="connsiteX4" fmla="*/ 869306 w 1753202"/>
              <a:gd name="connsiteY4" fmla="*/ 2119336 h 2124207"/>
              <a:gd name="connsiteX5" fmla="*/ 508069 w 1753202"/>
              <a:gd name="connsiteY5" fmla="*/ 1892424 h 2124207"/>
              <a:gd name="connsiteX6" fmla="*/ 457269 w 1753202"/>
              <a:gd name="connsiteY6" fmla="*/ 1511424 h 2124207"/>
              <a:gd name="connsiteX7" fmla="*/ 762070 w 1753202"/>
              <a:gd name="connsiteY7" fmla="*/ 1206624 h 2124207"/>
              <a:gd name="connsiteX8" fmla="*/ 787470 w 1753202"/>
              <a:gd name="connsiteY8" fmla="*/ 952624 h 2124207"/>
              <a:gd name="connsiteX9" fmla="*/ 482670 w 1753202"/>
              <a:gd name="connsiteY9" fmla="*/ 800224 h 2124207"/>
              <a:gd name="connsiteX10" fmla="*/ 6049 w 1753202"/>
              <a:gd name="connsiteY10" fmla="*/ 1059668 h 2124207"/>
              <a:gd name="connsiteX0" fmla="*/ 24282 w 1377735"/>
              <a:gd name="connsiteY0" fmla="*/ 419183 h 2144122"/>
              <a:gd name="connsiteX1" fmla="*/ 493839 w 1377735"/>
              <a:gd name="connsiteY1" fmla="*/ 19915 h 2144122"/>
              <a:gd name="connsiteX2" fmla="*/ 1357096 w 1377735"/>
              <a:gd name="connsiteY2" fmla="*/ 1079583 h 2144122"/>
              <a:gd name="connsiteX3" fmla="*/ 1008902 w 1377735"/>
              <a:gd name="connsiteY3" fmla="*/ 1696439 h 2144122"/>
              <a:gd name="connsiteX4" fmla="*/ 493839 w 1377735"/>
              <a:gd name="connsiteY4" fmla="*/ 2139251 h 2144122"/>
              <a:gd name="connsiteX5" fmla="*/ 132602 w 1377735"/>
              <a:gd name="connsiteY5" fmla="*/ 1912339 h 2144122"/>
              <a:gd name="connsiteX6" fmla="*/ 81802 w 1377735"/>
              <a:gd name="connsiteY6" fmla="*/ 1531339 h 2144122"/>
              <a:gd name="connsiteX7" fmla="*/ 386603 w 1377735"/>
              <a:gd name="connsiteY7" fmla="*/ 1226539 h 2144122"/>
              <a:gd name="connsiteX8" fmla="*/ 412003 w 1377735"/>
              <a:gd name="connsiteY8" fmla="*/ 972539 h 2144122"/>
              <a:gd name="connsiteX9" fmla="*/ 107203 w 1377735"/>
              <a:gd name="connsiteY9" fmla="*/ 820139 h 2144122"/>
              <a:gd name="connsiteX10" fmla="*/ 24282 w 1377735"/>
              <a:gd name="connsiteY10" fmla="*/ 419183 h 2144122"/>
              <a:gd name="connsiteX0" fmla="*/ 21360 w 1374813"/>
              <a:gd name="connsiteY0" fmla="*/ 418843 h 2143782"/>
              <a:gd name="connsiteX1" fmla="*/ 490917 w 1374813"/>
              <a:gd name="connsiteY1" fmla="*/ 19575 h 2143782"/>
              <a:gd name="connsiteX2" fmla="*/ 1354174 w 1374813"/>
              <a:gd name="connsiteY2" fmla="*/ 1079243 h 2143782"/>
              <a:gd name="connsiteX3" fmla="*/ 1005980 w 1374813"/>
              <a:gd name="connsiteY3" fmla="*/ 1696099 h 2143782"/>
              <a:gd name="connsiteX4" fmla="*/ 490917 w 1374813"/>
              <a:gd name="connsiteY4" fmla="*/ 2138911 h 2143782"/>
              <a:gd name="connsiteX5" fmla="*/ 129680 w 1374813"/>
              <a:gd name="connsiteY5" fmla="*/ 1911999 h 2143782"/>
              <a:gd name="connsiteX6" fmla="*/ 78880 w 1374813"/>
              <a:gd name="connsiteY6" fmla="*/ 1530999 h 2143782"/>
              <a:gd name="connsiteX7" fmla="*/ 383681 w 1374813"/>
              <a:gd name="connsiteY7" fmla="*/ 1226199 h 2143782"/>
              <a:gd name="connsiteX8" fmla="*/ 409081 w 1374813"/>
              <a:gd name="connsiteY8" fmla="*/ 972199 h 2143782"/>
              <a:gd name="connsiteX9" fmla="*/ 116981 w 1374813"/>
              <a:gd name="connsiteY9" fmla="*/ 768999 h 2143782"/>
              <a:gd name="connsiteX10" fmla="*/ 21360 w 1374813"/>
              <a:gd name="connsiteY10" fmla="*/ 418843 h 2143782"/>
              <a:gd name="connsiteX0" fmla="*/ 18165 w 1397018"/>
              <a:gd name="connsiteY0" fmla="*/ 395815 h 2146154"/>
              <a:gd name="connsiteX1" fmla="*/ 513122 w 1397018"/>
              <a:gd name="connsiteY1" fmla="*/ 21947 h 2146154"/>
              <a:gd name="connsiteX2" fmla="*/ 1376379 w 1397018"/>
              <a:gd name="connsiteY2" fmla="*/ 1081615 h 2146154"/>
              <a:gd name="connsiteX3" fmla="*/ 1028185 w 1397018"/>
              <a:gd name="connsiteY3" fmla="*/ 1698471 h 2146154"/>
              <a:gd name="connsiteX4" fmla="*/ 513122 w 1397018"/>
              <a:gd name="connsiteY4" fmla="*/ 2141283 h 2146154"/>
              <a:gd name="connsiteX5" fmla="*/ 151885 w 1397018"/>
              <a:gd name="connsiteY5" fmla="*/ 1914371 h 2146154"/>
              <a:gd name="connsiteX6" fmla="*/ 101085 w 1397018"/>
              <a:gd name="connsiteY6" fmla="*/ 1533371 h 2146154"/>
              <a:gd name="connsiteX7" fmla="*/ 405886 w 1397018"/>
              <a:gd name="connsiteY7" fmla="*/ 1228571 h 2146154"/>
              <a:gd name="connsiteX8" fmla="*/ 431286 w 1397018"/>
              <a:gd name="connsiteY8" fmla="*/ 974571 h 2146154"/>
              <a:gd name="connsiteX9" fmla="*/ 139186 w 1397018"/>
              <a:gd name="connsiteY9" fmla="*/ 771371 h 2146154"/>
              <a:gd name="connsiteX10" fmla="*/ 18165 w 1397018"/>
              <a:gd name="connsiteY10" fmla="*/ 395815 h 2146154"/>
              <a:gd name="connsiteX0" fmla="*/ 143585 w 1522438"/>
              <a:gd name="connsiteY0" fmla="*/ 388594 h 2138933"/>
              <a:gd name="connsiteX1" fmla="*/ 638542 w 1522438"/>
              <a:gd name="connsiteY1" fmla="*/ 14726 h 2138933"/>
              <a:gd name="connsiteX2" fmla="*/ 1501799 w 1522438"/>
              <a:gd name="connsiteY2" fmla="*/ 1074394 h 2138933"/>
              <a:gd name="connsiteX3" fmla="*/ 1153605 w 1522438"/>
              <a:gd name="connsiteY3" fmla="*/ 1691250 h 2138933"/>
              <a:gd name="connsiteX4" fmla="*/ 638542 w 1522438"/>
              <a:gd name="connsiteY4" fmla="*/ 2134062 h 2138933"/>
              <a:gd name="connsiteX5" fmla="*/ 277305 w 1522438"/>
              <a:gd name="connsiteY5" fmla="*/ 1907150 h 2138933"/>
              <a:gd name="connsiteX6" fmla="*/ 226505 w 1522438"/>
              <a:gd name="connsiteY6" fmla="*/ 1526150 h 2138933"/>
              <a:gd name="connsiteX7" fmla="*/ 531306 w 1522438"/>
              <a:gd name="connsiteY7" fmla="*/ 1221350 h 2138933"/>
              <a:gd name="connsiteX8" fmla="*/ 556706 w 1522438"/>
              <a:gd name="connsiteY8" fmla="*/ 967350 h 2138933"/>
              <a:gd name="connsiteX9" fmla="*/ 264606 w 1522438"/>
              <a:gd name="connsiteY9" fmla="*/ 764150 h 2138933"/>
              <a:gd name="connsiteX10" fmla="*/ 143585 w 1522438"/>
              <a:gd name="connsiteY10" fmla="*/ 388594 h 2138933"/>
              <a:gd name="connsiteX0" fmla="*/ 261768 w 1640621"/>
              <a:gd name="connsiteY0" fmla="*/ 392841 h 2143180"/>
              <a:gd name="connsiteX1" fmla="*/ 756725 w 1640621"/>
              <a:gd name="connsiteY1" fmla="*/ 18973 h 2143180"/>
              <a:gd name="connsiteX2" fmla="*/ 1619982 w 1640621"/>
              <a:gd name="connsiteY2" fmla="*/ 1078641 h 2143180"/>
              <a:gd name="connsiteX3" fmla="*/ 1271788 w 1640621"/>
              <a:gd name="connsiteY3" fmla="*/ 1695497 h 2143180"/>
              <a:gd name="connsiteX4" fmla="*/ 756725 w 1640621"/>
              <a:gd name="connsiteY4" fmla="*/ 2138309 h 2143180"/>
              <a:gd name="connsiteX5" fmla="*/ 395488 w 1640621"/>
              <a:gd name="connsiteY5" fmla="*/ 1911397 h 2143180"/>
              <a:gd name="connsiteX6" fmla="*/ 344688 w 1640621"/>
              <a:gd name="connsiteY6" fmla="*/ 1530397 h 2143180"/>
              <a:gd name="connsiteX7" fmla="*/ 649489 w 1640621"/>
              <a:gd name="connsiteY7" fmla="*/ 1225597 h 2143180"/>
              <a:gd name="connsiteX8" fmla="*/ 674889 w 1640621"/>
              <a:gd name="connsiteY8" fmla="*/ 971597 h 2143180"/>
              <a:gd name="connsiteX9" fmla="*/ 382789 w 1640621"/>
              <a:gd name="connsiteY9" fmla="*/ 768397 h 2143180"/>
              <a:gd name="connsiteX10" fmla="*/ 1789 w 1640621"/>
              <a:gd name="connsiteY10" fmla="*/ 323897 h 2143180"/>
              <a:gd name="connsiteX11" fmla="*/ 261768 w 1640621"/>
              <a:gd name="connsiteY11" fmla="*/ 392841 h 2143180"/>
              <a:gd name="connsiteX0" fmla="*/ 437556 w 1816409"/>
              <a:gd name="connsiteY0" fmla="*/ 392841 h 2143180"/>
              <a:gd name="connsiteX1" fmla="*/ 932513 w 1816409"/>
              <a:gd name="connsiteY1" fmla="*/ 18973 h 2143180"/>
              <a:gd name="connsiteX2" fmla="*/ 1795770 w 1816409"/>
              <a:gd name="connsiteY2" fmla="*/ 1078641 h 2143180"/>
              <a:gd name="connsiteX3" fmla="*/ 1447576 w 1816409"/>
              <a:gd name="connsiteY3" fmla="*/ 1695497 h 2143180"/>
              <a:gd name="connsiteX4" fmla="*/ 932513 w 1816409"/>
              <a:gd name="connsiteY4" fmla="*/ 2138309 h 2143180"/>
              <a:gd name="connsiteX5" fmla="*/ 571276 w 1816409"/>
              <a:gd name="connsiteY5" fmla="*/ 1911397 h 2143180"/>
              <a:gd name="connsiteX6" fmla="*/ 520476 w 1816409"/>
              <a:gd name="connsiteY6" fmla="*/ 1530397 h 2143180"/>
              <a:gd name="connsiteX7" fmla="*/ 825277 w 1816409"/>
              <a:gd name="connsiteY7" fmla="*/ 1225597 h 2143180"/>
              <a:gd name="connsiteX8" fmla="*/ 850677 w 1816409"/>
              <a:gd name="connsiteY8" fmla="*/ 971597 h 2143180"/>
              <a:gd name="connsiteX9" fmla="*/ 558577 w 1816409"/>
              <a:gd name="connsiteY9" fmla="*/ 768397 h 2143180"/>
              <a:gd name="connsiteX10" fmla="*/ 12478 w 1816409"/>
              <a:gd name="connsiteY10" fmla="*/ 311197 h 2143180"/>
              <a:gd name="connsiteX11" fmla="*/ 177577 w 1816409"/>
              <a:gd name="connsiteY11" fmla="*/ 323897 h 2143180"/>
              <a:gd name="connsiteX12" fmla="*/ 437556 w 1816409"/>
              <a:gd name="connsiteY12" fmla="*/ 392841 h 2143180"/>
              <a:gd name="connsiteX0" fmla="*/ 426396 w 1805249"/>
              <a:gd name="connsiteY0" fmla="*/ 392841 h 2143180"/>
              <a:gd name="connsiteX1" fmla="*/ 921353 w 1805249"/>
              <a:gd name="connsiteY1" fmla="*/ 18973 h 2143180"/>
              <a:gd name="connsiteX2" fmla="*/ 1784610 w 1805249"/>
              <a:gd name="connsiteY2" fmla="*/ 1078641 h 2143180"/>
              <a:gd name="connsiteX3" fmla="*/ 1436416 w 1805249"/>
              <a:gd name="connsiteY3" fmla="*/ 1695497 h 2143180"/>
              <a:gd name="connsiteX4" fmla="*/ 921353 w 1805249"/>
              <a:gd name="connsiteY4" fmla="*/ 2138309 h 2143180"/>
              <a:gd name="connsiteX5" fmla="*/ 560116 w 1805249"/>
              <a:gd name="connsiteY5" fmla="*/ 1911397 h 2143180"/>
              <a:gd name="connsiteX6" fmla="*/ 509316 w 1805249"/>
              <a:gd name="connsiteY6" fmla="*/ 1530397 h 2143180"/>
              <a:gd name="connsiteX7" fmla="*/ 814117 w 1805249"/>
              <a:gd name="connsiteY7" fmla="*/ 1225597 h 2143180"/>
              <a:gd name="connsiteX8" fmla="*/ 839517 w 1805249"/>
              <a:gd name="connsiteY8" fmla="*/ 971597 h 2143180"/>
              <a:gd name="connsiteX9" fmla="*/ 547417 w 1805249"/>
              <a:gd name="connsiteY9" fmla="*/ 768397 h 2143180"/>
              <a:gd name="connsiteX10" fmla="*/ 331518 w 1805249"/>
              <a:gd name="connsiteY10" fmla="*/ 476297 h 2143180"/>
              <a:gd name="connsiteX11" fmla="*/ 1318 w 1805249"/>
              <a:gd name="connsiteY11" fmla="*/ 311197 h 2143180"/>
              <a:gd name="connsiteX12" fmla="*/ 166417 w 1805249"/>
              <a:gd name="connsiteY12" fmla="*/ 323897 h 2143180"/>
              <a:gd name="connsiteX13" fmla="*/ 426396 w 1805249"/>
              <a:gd name="connsiteY13" fmla="*/ 392841 h 2143180"/>
              <a:gd name="connsiteX0" fmla="*/ 432860 w 1811713"/>
              <a:gd name="connsiteY0" fmla="*/ 391335 h 2141674"/>
              <a:gd name="connsiteX1" fmla="*/ 927817 w 1811713"/>
              <a:gd name="connsiteY1" fmla="*/ 17467 h 2141674"/>
              <a:gd name="connsiteX2" fmla="*/ 1791074 w 1811713"/>
              <a:gd name="connsiteY2" fmla="*/ 1077135 h 2141674"/>
              <a:gd name="connsiteX3" fmla="*/ 1442880 w 1811713"/>
              <a:gd name="connsiteY3" fmla="*/ 1693991 h 2141674"/>
              <a:gd name="connsiteX4" fmla="*/ 927817 w 1811713"/>
              <a:gd name="connsiteY4" fmla="*/ 2136803 h 2141674"/>
              <a:gd name="connsiteX5" fmla="*/ 566580 w 1811713"/>
              <a:gd name="connsiteY5" fmla="*/ 1909891 h 2141674"/>
              <a:gd name="connsiteX6" fmla="*/ 515780 w 1811713"/>
              <a:gd name="connsiteY6" fmla="*/ 1528891 h 2141674"/>
              <a:gd name="connsiteX7" fmla="*/ 820581 w 1811713"/>
              <a:gd name="connsiteY7" fmla="*/ 1224091 h 2141674"/>
              <a:gd name="connsiteX8" fmla="*/ 845981 w 1811713"/>
              <a:gd name="connsiteY8" fmla="*/ 970091 h 2141674"/>
              <a:gd name="connsiteX9" fmla="*/ 553881 w 1811713"/>
              <a:gd name="connsiteY9" fmla="*/ 766891 h 2141674"/>
              <a:gd name="connsiteX10" fmla="*/ 337982 w 1811713"/>
              <a:gd name="connsiteY10" fmla="*/ 474791 h 2141674"/>
              <a:gd name="connsiteX11" fmla="*/ 7782 w 1811713"/>
              <a:gd name="connsiteY11" fmla="*/ 309691 h 2141674"/>
              <a:gd name="connsiteX12" fmla="*/ 33181 w 1811713"/>
              <a:gd name="connsiteY12" fmla="*/ 42991 h 2141674"/>
              <a:gd name="connsiteX13" fmla="*/ 432860 w 1811713"/>
              <a:gd name="connsiteY13" fmla="*/ 391335 h 2141674"/>
              <a:gd name="connsiteX0" fmla="*/ 434544 w 1813397"/>
              <a:gd name="connsiteY0" fmla="*/ 463182 h 2213521"/>
              <a:gd name="connsiteX1" fmla="*/ 929501 w 1813397"/>
              <a:gd name="connsiteY1" fmla="*/ 89314 h 2213521"/>
              <a:gd name="connsiteX2" fmla="*/ 1792758 w 1813397"/>
              <a:gd name="connsiteY2" fmla="*/ 1148982 h 2213521"/>
              <a:gd name="connsiteX3" fmla="*/ 1444564 w 1813397"/>
              <a:gd name="connsiteY3" fmla="*/ 1765838 h 2213521"/>
              <a:gd name="connsiteX4" fmla="*/ 929501 w 1813397"/>
              <a:gd name="connsiteY4" fmla="*/ 2208650 h 2213521"/>
              <a:gd name="connsiteX5" fmla="*/ 568264 w 1813397"/>
              <a:gd name="connsiteY5" fmla="*/ 1981738 h 2213521"/>
              <a:gd name="connsiteX6" fmla="*/ 517464 w 1813397"/>
              <a:gd name="connsiteY6" fmla="*/ 1600738 h 2213521"/>
              <a:gd name="connsiteX7" fmla="*/ 822265 w 1813397"/>
              <a:gd name="connsiteY7" fmla="*/ 1295938 h 2213521"/>
              <a:gd name="connsiteX8" fmla="*/ 847665 w 1813397"/>
              <a:gd name="connsiteY8" fmla="*/ 1041938 h 2213521"/>
              <a:gd name="connsiteX9" fmla="*/ 555565 w 1813397"/>
              <a:gd name="connsiteY9" fmla="*/ 838738 h 2213521"/>
              <a:gd name="connsiteX10" fmla="*/ 339666 w 1813397"/>
              <a:gd name="connsiteY10" fmla="*/ 546638 h 2213521"/>
              <a:gd name="connsiteX11" fmla="*/ 9466 w 1813397"/>
              <a:gd name="connsiteY11" fmla="*/ 381538 h 2213521"/>
              <a:gd name="connsiteX12" fmla="*/ 34865 w 1813397"/>
              <a:gd name="connsiteY12" fmla="*/ 114838 h 2213521"/>
              <a:gd name="connsiteX13" fmla="*/ 314266 w 1813397"/>
              <a:gd name="connsiteY13" fmla="*/ 13238 h 2213521"/>
              <a:gd name="connsiteX14" fmla="*/ 434544 w 1813397"/>
              <a:gd name="connsiteY14" fmla="*/ 463182 h 2213521"/>
              <a:gd name="connsiteX0" fmla="*/ 434544 w 1813397"/>
              <a:gd name="connsiteY0" fmla="*/ 452554 h 2202893"/>
              <a:gd name="connsiteX1" fmla="*/ 929501 w 1813397"/>
              <a:gd name="connsiteY1" fmla="*/ 78686 h 2202893"/>
              <a:gd name="connsiteX2" fmla="*/ 1792758 w 1813397"/>
              <a:gd name="connsiteY2" fmla="*/ 1138354 h 2202893"/>
              <a:gd name="connsiteX3" fmla="*/ 1444564 w 1813397"/>
              <a:gd name="connsiteY3" fmla="*/ 1755210 h 2202893"/>
              <a:gd name="connsiteX4" fmla="*/ 929501 w 1813397"/>
              <a:gd name="connsiteY4" fmla="*/ 2198022 h 2202893"/>
              <a:gd name="connsiteX5" fmla="*/ 568264 w 1813397"/>
              <a:gd name="connsiteY5" fmla="*/ 1971110 h 2202893"/>
              <a:gd name="connsiteX6" fmla="*/ 517464 w 1813397"/>
              <a:gd name="connsiteY6" fmla="*/ 1590110 h 2202893"/>
              <a:gd name="connsiteX7" fmla="*/ 822265 w 1813397"/>
              <a:gd name="connsiteY7" fmla="*/ 1285310 h 2202893"/>
              <a:gd name="connsiteX8" fmla="*/ 847665 w 1813397"/>
              <a:gd name="connsiteY8" fmla="*/ 1031310 h 2202893"/>
              <a:gd name="connsiteX9" fmla="*/ 555565 w 1813397"/>
              <a:gd name="connsiteY9" fmla="*/ 828110 h 2202893"/>
              <a:gd name="connsiteX10" fmla="*/ 339666 w 1813397"/>
              <a:gd name="connsiteY10" fmla="*/ 536010 h 2202893"/>
              <a:gd name="connsiteX11" fmla="*/ 9466 w 1813397"/>
              <a:gd name="connsiteY11" fmla="*/ 370910 h 2202893"/>
              <a:gd name="connsiteX12" fmla="*/ 34865 w 1813397"/>
              <a:gd name="connsiteY12" fmla="*/ 104210 h 2202893"/>
              <a:gd name="connsiteX13" fmla="*/ 314266 w 1813397"/>
              <a:gd name="connsiteY13" fmla="*/ 2610 h 2202893"/>
              <a:gd name="connsiteX14" fmla="*/ 479366 w 1813397"/>
              <a:gd name="connsiteY14" fmla="*/ 142311 h 2202893"/>
              <a:gd name="connsiteX15" fmla="*/ 434544 w 1813397"/>
              <a:gd name="connsiteY15" fmla="*/ 452554 h 2202893"/>
              <a:gd name="connsiteX0" fmla="*/ 701244 w 1813397"/>
              <a:gd name="connsiteY0" fmla="*/ 465254 h 2202893"/>
              <a:gd name="connsiteX1" fmla="*/ 929501 w 1813397"/>
              <a:gd name="connsiteY1" fmla="*/ 78686 h 2202893"/>
              <a:gd name="connsiteX2" fmla="*/ 1792758 w 1813397"/>
              <a:gd name="connsiteY2" fmla="*/ 1138354 h 2202893"/>
              <a:gd name="connsiteX3" fmla="*/ 1444564 w 1813397"/>
              <a:gd name="connsiteY3" fmla="*/ 1755210 h 2202893"/>
              <a:gd name="connsiteX4" fmla="*/ 929501 w 1813397"/>
              <a:gd name="connsiteY4" fmla="*/ 2198022 h 2202893"/>
              <a:gd name="connsiteX5" fmla="*/ 568264 w 1813397"/>
              <a:gd name="connsiteY5" fmla="*/ 1971110 h 2202893"/>
              <a:gd name="connsiteX6" fmla="*/ 517464 w 1813397"/>
              <a:gd name="connsiteY6" fmla="*/ 1590110 h 2202893"/>
              <a:gd name="connsiteX7" fmla="*/ 822265 w 1813397"/>
              <a:gd name="connsiteY7" fmla="*/ 1285310 h 2202893"/>
              <a:gd name="connsiteX8" fmla="*/ 847665 w 1813397"/>
              <a:gd name="connsiteY8" fmla="*/ 1031310 h 2202893"/>
              <a:gd name="connsiteX9" fmla="*/ 555565 w 1813397"/>
              <a:gd name="connsiteY9" fmla="*/ 828110 h 2202893"/>
              <a:gd name="connsiteX10" fmla="*/ 339666 w 1813397"/>
              <a:gd name="connsiteY10" fmla="*/ 536010 h 2202893"/>
              <a:gd name="connsiteX11" fmla="*/ 9466 w 1813397"/>
              <a:gd name="connsiteY11" fmla="*/ 370910 h 2202893"/>
              <a:gd name="connsiteX12" fmla="*/ 34865 w 1813397"/>
              <a:gd name="connsiteY12" fmla="*/ 104210 h 2202893"/>
              <a:gd name="connsiteX13" fmla="*/ 314266 w 1813397"/>
              <a:gd name="connsiteY13" fmla="*/ 2610 h 2202893"/>
              <a:gd name="connsiteX14" fmla="*/ 479366 w 1813397"/>
              <a:gd name="connsiteY14" fmla="*/ 142311 h 2202893"/>
              <a:gd name="connsiteX15" fmla="*/ 701244 w 1813397"/>
              <a:gd name="connsiteY15" fmla="*/ 465254 h 2202893"/>
              <a:gd name="connsiteX0" fmla="*/ 698595 w 1810748"/>
              <a:gd name="connsiteY0" fmla="*/ 469699 h 2207338"/>
              <a:gd name="connsiteX1" fmla="*/ 926852 w 1810748"/>
              <a:gd name="connsiteY1" fmla="*/ 83131 h 2207338"/>
              <a:gd name="connsiteX2" fmla="*/ 1790109 w 1810748"/>
              <a:gd name="connsiteY2" fmla="*/ 1142799 h 2207338"/>
              <a:gd name="connsiteX3" fmla="*/ 1441915 w 1810748"/>
              <a:gd name="connsiteY3" fmla="*/ 1759655 h 2207338"/>
              <a:gd name="connsiteX4" fmla="*/ 926852 w 1810748"/>
              <a:gd name="connsiteY4" fmla="*/ 2202467 h 2207338"/>
              <a:gd name="connsiteX5" fmla="*/ 565615 w 1810748"/>
              <a:gd name="connsiteY5" fmla="*/ 1975555 h 2207338"/>
              <a:gd name="connsiteX6" fmla="*/ 514815 w 1810748"/>
              <a:gd name="connsiteY6" fmla="*/ 1594555 h 2207338"/>
              <a:gd name="connsiteX7" fmla="*/ 819616 w 1810748"/>
              <a:gd name="connsiteY7" fmla="*/ 1289755 h 2207338"/>
              <a:gd name="connsiteX8" fmla="*/ 845016 w 1810748"/>
              <a:gd name="connsiteY8" fmla="*/ 1035755 h 2207338"/>
              <a:gd name="connsiteX9" fmla="*/ 552916 w 1810748"/>
              <a:gd name="connsiteY9" fmla="*/ 832555 h 2207338"/>
              <a:gd name="connsiteX10" fmla="*/ 337017 w 1810748"/>
              <a:gd name="connsiteY10" fmla="*/ 540455 h 2207338"/>
              <a:gd name="connsiteX11" fmla="*/ 6817 w 1810748"/>
              <a:gd name="connsiteY11" fmla="*/ 375355 h 2207338"/>
              <a:gd name="connsiteX12" fmla="*/ 32216 w 1810748"/>
              <a:gd name="connsiteY12" fmla="*/ 108655 h 2207338"/>
              <a:gd name="connsiteX13" fmla="*/ 133817 w 1810748"/>
              <a:gd name="connsiteY13" fmla="*/ 19756 h 2207338"/>
              <a:gd name="connsiteX14" fmla="*/ 311617 w 1810748"/>
              <a:gd name="connsiteY14" fmla="*/ 7055 h 2207338"/>
              <a:gd name="connsiteX15" fmla="*/ 476717 w 1810748"/>
              <a:gd name="connsiteY15" fmla="*/ 146756 h 2207338"/>
              <a:gd name="connsiteX16" fmla="*/ 698595 w 1810748"/>
              <a:gd name="connsiteY16" fmla="*/ 469699 h 2207338"/>
              <a:gd name="connsiteX0" fmla="*/ 697676 w 1809829"/>
              <a:gd name="connsiteY0" fmla="*/ 469699 h 2207338"/>
              <a:gd name="connsiteX1" fmla="*/ 925933 w 1809829"/>
              <a:gd name="connsiteY1" fmla="*/ 83131 h 2207338"/>
              <a:gd name="connsiteX2" fmla="*/ 1789190 w 1809829"/>
              <a:gd name="connsiteY2" fmla="*/ 1142799 h 2207338"/>
              <a:gd name="connsiteX3" fmla="*/ 1440996 w 1809829"/>
              <a:gd name="connsiteY3" fmla="*/ 1759655 h 2207338"/>
              <a:gd name="connsiteX4" fmla="*/ 925933 w 1809829"/>
              <a:gd name="connsiteY4" fmla="*/ 2202467 h 2207338"/>
              <a:gd name="connsiteX5" fmla="*/ 564696 w 1809829"/>
              <a:gd name="connsiteY5" fmla="*/ 1975555 h 2207338"/>
              <a:gd name="connsiteX6" fmla="*/ 513896 w 1809829"/>
              <a:gd name="connsiteY6" fmla="*/ 1594555 h 2207338"/>
              <a:gd name="connsiteX7" fmla="*/ 818697 w 1809829"/>
              <a:gd name="connsiteY7" fmla="*/ 1289755 h 2207338"/>
              <a:gd name="connsiteX8" fmla="*/ 844097 w 1809829"/>
              <a:gd name="connsiteY8" fmla="*/ 1035755 h 2207338"/>
              <a:gd name="connsiteX9" fmla="*/ 551997 w 1809829"/>
              <a:gd name="connsiteY9" fmla="*/ 832555 h 2207338"/>
              <a:gd name="connsiteX10" fmla="*/ 336098 w 1809829"/>
              <a:gd name="connsiteY10" fmla="*/ 540455 h 2207338"/>
              <a:gd name="connsiteX11" fmla="*/ 132897 w 1809829"/>
              <a:gd name="connsiteY11" fmla="*/ 476956 h 2207338"/>
              <a:gd name="connsiteX12" fmla="*/ 5898 w 1809829"/>
              <a:gd name="connsiteY12" fmla="*/ 375355 h 2207338"/>
              <a:gd name="connsiteX13" fmla="*/ 31297 w 1809829"/>
              <a:gd name="connsiteY13" fmla="*/ 108655 h 2207338"/>
              <a:gd name="connsiteX14" fmla="*/ 132898 w 1809829"/>
              <a:gd name="connsiteY14" fmla="*/ 19756 h 2207338"/>
              <a:gd name="connsiteX15" fmla="*/ 310698 w 1809829"/>
              <a:gd name="connsiteY15" fmla="*/ 7055 h 2207338"/>
              <a:gd name="connsiteX16" fmla="*/ 475798 w 1809829"/>
              <a:gd name="connsiteY16" fmla="*/ 146756 h 2207338"/>
              <a:gd name="connsiteX17" fmla="*/ 697676 w 1809829"/>
              <a:gd name="connsiteY17" fmla="*/ 469699 h 2207338"/>
              <a:gd name="connsiteX0" fmla="*/ 697676 w 1809829"/>
              <a:gd name="connsiteY0" fmla="*/ 469699 h 2207338"/>
              <a:gd name="connsiteX1" fmla="*/ 1052933 w 1809829"/>
              <a:gd name="connsiteY1" fmla="*/ 451431 h 2207338"/>
              <a:gd name="connsiteX2" fmla="*/ 1789190 w 1809829"/>
              <a:gd name="connsiteY2" fmla="*/ 1142799 h 2207338"/>
              <a:gd name="connsiteX3" fmla="*/ 1440996 w 1809829"/>
              <a:gd name="connsiteY3" fmla="*/ 1759655 h 2207338"/>
              <a:gd name="connsiteX4" fmla="*/ 925933 w 1809829"/>
              <a:gd name="connsiteY4" fmla="*/ 2202467 h 2207338"/>
              <a:gd name="connsiteX5" fmla="*/ 564696 w 1809829"/>
              <a:gd name="connsiteY5" fmla="*/ 1975555 h 2207338"/>
              <a:gd name="connsiteX6" fmla="*/ 513896 w 1809829"/>
              <a:gd name="connsiteY6" fmla="*/ 1594555 h 2207338"/>
              <a:gd name="connsiteX7" fmla="*/ 818697 w 1809829"/>
              <a:gd name="connsiteY7" fmla="*/ 1289755 h 2207338"/>
              <a:gd name="connsiteX8" fmla="*/ 844097 w 1809829"/>
              <a:gd name="connsiteY8" fmla="*/ 1035755 h 2207338"/>
              <a:gd name="connsiteX9" fmla="*/ 551997 w 1809829"/>
              <a:gd name="connsiteY9" fmla="*/ 832555 h 2207338"/>
              <a:gd name="connsiteX10" fmla="*/ 336098 w 1809829"/>
              <a:gd name="connsiteY10" fmla="*/ 540455 h 2207338"/>
              <a:gd name="connsiteX11" fmla="*/ 132897 w 1809829"/>
              <a:gd name="connsiteY11" fmla="*/ 476956 h 2207338"/>
              <a:gd name="connsiteX12" fmla="*/ 5898 w 1809829"/>
              <a:gd name="connsiteY12" fmla="*/ 375355 h 2207338"/>
              <a:gd name="connsiteX13" fmla="*/ 31297 w 1809829"/>
              <a:gd name="connsiteY13" fmla="*/ 108655 h 2207338"/>
              <a:gd name="connsiteX14" fmla="*/ 132898 w 1809829"/>
              <a:gd name="connsiteY14" fmla="*/ 19756 h 2207338"/>
              <a:gd name="connsiteX15" fmla="*/ 310698 w 1809829"/>
              <a:gd name="connsiteY15" fmla="*/ 7055 h 2207338"/>
              <a:gd name="connsiteX16" fmla="*/ 475798 w 1809829"/>
              <a:gd name="connsiteY16" fmla="*/ 146756 h 2207338"/>
              <a:gd name="connsiteX17" fmla="*/ 697676 w 1809829"/>
              <a:gd name="connsiteY17" fmla="*/ 469699 h 2207338"/>
              <a:gd name="connsiteX0" fmla="*/ 748476 w 1809829"/>
              <a:gd name="connsiteY0" fmla="*/ 380799 h 2207338"/>
              <a:gd name="connsiteX1" fmla="*/ 1052933 w 1809829"/>
              <a:gd name="connsiteY1" fmla="*/ 451431 h 2207338"/>
              <a:gd name="connsiteX2" fmla="*/ 1789190 w 1809829"/>
              <a:gd name="connsiteY2" fmla="*/ 1142799 h 2207338"/>
              <a:gd name="connsiteX3" fmla="*/ 1440996 w 1809829"/>
              <a:gd name="connsiteY3" fmla="*/ 1759655 h 2207338"/>
              <a:gd name="connsiteX4" fmla="*/ 925933 w 1809829"/>
              <a:gd name="connsiteY4" fmla="*/ 2202467 h 2207338"/>
              <a:gd name="connsiteX5" fmla="*/ 564696 w 1809829"/>
              <a:gd name="connsiteY5" fmla="*/ 1975555 h 2207338"/>
              <a:gd name="connsiteX6" fmla="*/ 513896 w 1809829"/>
              <a:gd name="connsiteY6" fmla="*/ 1594555 h 2207338"/>
              <a:gd name="connsiteX7" fmla="*/ 818697 w 1809829"/>
              <a:gd name="connsiteY7" fmla="*/ 1289755 h 2207338"/>
              <a:gd name="connsiteX8" fmla="*/ 844097 w 1809829"/>
              <a:gd name="connsiteY8" fmla="*/ 1035755 h 2207338"/>
              <a:gd name="connsiteX9" fmla="*/ 551997 w 1809829"/>
              <a:gd name="connsiteY9" fmla="*/ 832555 h 2207338"/>
              <a:gd name="connsiteX10" fmla="*/ 336098 w 1809829"/>
              <a:gd name="connsiteY10" fmla="*/ 540455 h 2207338"/>
              <a:gd name="connsiteX11" fmla="*/ 132897 w 1809829"/>
              <a:gd name="connsiteY11" fmla="*/ 476956 h 2207338"/>
              <a:gd name="connsiteX12" fmla="*/ 5898 w 1809829"/>
              <a:gd name="connsiteY12" fmla="*/ 375355 h 2207338"/>
              <a:gd name="connsiteX13" fmla="*/ 31297 w 1809829"/>
              <a:gd name="connsiteY13" fmla="*/ 108655 h 2207338"/>
              <a:gd name="connsiteX14" fmla="*/ 132898 w 1809829"/>
              <a:gd name="connsiteY14" fmla="*/ 19756 h 2207338"/>
              <a:gd name="connsiteX15" fmla="*/ 310698 w 1809829"/>
              <a:gd name="connsiteY15" fmla="*/ 7055 h 2207338"/>
              <a:gd name="connsiteX16" fmla="*/ 475798 w 1809829"/>
              <a:gd name="connsiteY16" fmla="*/ 146756 h 2207338"/>
              <a:gd name="connsiteX17" fmla="*/ 748476 w 1809829"/>
              <a:gd name="connsiteY17" fmla="*/ 380799 h 2207338"/>
              <a:gd name="connsiteX0" fmla="*/ 748476 w 1809829"/>
              <a:gd name="connsiteY0" fmla="*/ 380799 h 2207338"/>
              <a:gd name="connsiteX1" fmla="*/ 1047297 w 1809829"/>
              <a:gd name="connsiteY1" fmla="*/ 451556 h 2207338"/>
              <a:gd name="connsiteX2" fmla="*/ 1052933 w 1809829"/>
              <a:gd name="connsiteY2" fmla="*/ 4514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818697 w 1809829"/>
              <a:gd name="connsiteY8" fmla="*/ 1289755 h 2207338"/>
              <a:gd name="connsiteX9" fmla="*/ 844097 w 1809829"/>
              <a:gd name="connsiteY9" fmla="*/ 1035755 h 2207338"/>
              <a:gd name="connsiteX10" fmla="*/ 551997 w 1809829"/>
              <a:gd name="connsiteY10" fmla="*/ 832555 h 2207338"/>
              <a:gd name="connsiteX11" fmla="*/ 336098 w 1809829"/>
              <a:gd name="connsiteY11" fmla="*/ 540455 h 2207338"/>
              <a:gd name="connsiteX12" fmla="*/ 132897 w 1809829"/>
              <a:gd name="connsiteY12" fmla="*/ 476956 h 2207338"/>
              <a:gd name="connsiteX13" fmla="*/ 5898 w 1809829"/>
              <a:gd name="connsiteY13" fmla="*/ 375355 h 2207338"/>
              <a:gd name="connsiteX14" fmla="*/ 31297 w 1809829"/>
              <a:gd name="connsiteY14" fmla="*/ 108655 h 2207338"/>
              <a:gd name="connsiteX15" fmla="*/ 132898 w 1809829"/>
              <a:gd name="connsiteY15" fmla="*/ 19756 h 2207338"/>
              <a:gd name="connsiteX16" fmla="*/ 310698 w 1809829"/>
              <a:gd name="connsiteY16" fmla="*/ 7055 h 2207338"/>
              <a:gd name="connsiteX17" fmla="*/ 475798 w 1809829"/>
              <a:gd name="connsiteY17" fmla="*/ 146756 h 2207338"/>
              <a:gd name="connsiteX18" fmla="*/ 748476 w 1809829"/>
              <a:gd name="connsiteY18" fmla="*/ 380799 h 2207338"/>
              <a:gd name="connsiteX0" fmla="*/ 748476 w 1809829"/>
              <a:gd name="connsiteY0" fmla="*/ 380799 h 2207338"/>
              <a:gd name="connsiteX1" fmla="*/ 1047297 w 1809829"/>
              <a:gd name="connsiteY1" fmla="*/ 451556 h 2207338"/>
              <a:gd name="connsiteX2" fmla="*/ 1357733 w 1809829"/>
              <a:gd name="connsiteY2" fmla="*/ 6800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818697 w 1809829"/>
              <a:gd name="connsiteY8" fmla="*/ 1289755 h 2207338"/>
              <a:gd name="connsiteX9" fmla="*/ 844097 w 1809829"/>
              <a:gd name="connsiteY9" fmla="*/ 1035755 h 2207338"/>
              <a:gd name="connsiteX10" fmla="*/ 551997 w 1809829"/>
              <a:gd name="connsiteY10" fmla="*/ 832555 h 2207338"/>
              <a:gd name="connsiteX11" fmla="*/ 336098 w 1809829"/>
              <a:gd name="connsiteY11" fmla="*/ 540455 h 2207338"/>
              <a:gd name="connsiteX12" fmla="*/ 132897 w 1809829"/>
              <a:gd name="connsiteY12" fmla="*/ 476956 h 2207338"/>
              <a:gd name="connsiteX13" fmla="*/ 5898 w 1809829"/>
              <a:gd name="connsiteY13" fmla="*/ 375355 h 2207338"/>
              <a:gd name="connsiteX14" fmla="*/ 31297 w 1809829"/>
              <a:gd name="connsiteY14" fmla="*/ 108655 h 2207338"/>
              <a:gd name="connsiteX15" fmla="*/ 132898 w 1809829"/>
              <a:gd name="connsiteY15" fmla="*/ 19756 h 2207338"/>
              <a:gd name="connsiteX16" fmla="*/ 310698 w 1809829"/>
              <a:gd name="connsiteY16" fmla="*/ 7055 h 2207338"/>
              <a:gd name="connsiteX17" fmla="*/ 475798 w 1809829"/>
              <a:gd name="connsiteY17" fmla="*/ 146756 h 2207338"/>
              <a:gd name="connsiteX18" fmla="*/ 748476 w 1809829"/>
              <a:gd name="connsiteY18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57733 w 1809829"/>
              <a:gd name="connsiteY2" fmla="*/ 6800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818697 w 1809829"/>
              <a:gd name="connsiteY8" fmla="*/ 1289755 h 2207338"/>
              <a:gd name="connsiteX9" fmla="*/ 844097 w 1809829"/>
              <a:gd name="connsiteY9" fmla="*/ 1035755 h 2207338"/>
              <a:gd name="connsiteX10" fmla="*/ 551997 w 1809829"/>
              <a:gd name="connsiteY10" fmla="*/ 832555 h 2207338"/>
              <a:gd name="connsiteX11" fmla="*/ 336098 w 1809829"/>
              <a:gd name="connsiteY11" fmla="*/ 540455 h 2207338"/>
              <a:gd name="connsiteX12" fmla="*/ 132897 w 1809829"/>
              <a:gd name="connsiteY12" fmla="*/ 476956 h 2207338"/>
              <a:gd name="connsiteX13" fmla="*/ 5898 w 1809829"/>
              <a:gd name="connsiteY13" fmla="*/ 375355 h 2207338"/>
              <a:gd name="connsiteX14" fmla="*/ 31297 w 1809829"/>
              <a:gd name="connsiteY14" fmla="*/ 108655 h 2207338"/>
              <a:gd name="connsiteX15" fmla="*/ 132898 w 1809829"/>
              <a:gd name="connsiteY15" fmla="*/ 19756 h 2207338"/>
              <a:gd name="connsiteX16" fmla="*/ 310698 w 1809829"/>
              <a:gd name="connsiteY16" fmla="*/ 7055 h 2207338"/>
              <a:gd name="connsiteX17" fmla="*/ 475798 w 1809829"/>
              <a:gd name="connsiteY17" fmla="*/ 146756 h 2207338"/>
              <a:gd name="connsiteX18" fmla="*/ 748476 w 1809829"/>
              <a:gd name="connsiteY18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19633 w 1809829"/>
              <a:gd name="connsiteY2" fmla="*/ 7562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818697 w 1809829"/>
              <a:gd name="connsiteY8" fmla="*/ 1289755 h 2207338"/>
              <a:gd name="connsiteX9" fmla="*/ 844097 w 1809829"/>
              <a:gd name="connsiteY9" fmla="*/ 1035755 h 2207338"/>
              <a:gd name="connsiteX10" fmla="*/ 551997 w 1809829"/>
              <a:gd name="connsiteY10" fmla="*/ 832555 h 2207338"/>
              <a:gd name="connsiteX11" fmla="*/ 336098 w 1809829"/>
              <a:gd name="connsiteY11" fmla="*/ 540455 h 2207338"/>
              <a:gd name="connsiteX12" fmla="*/ 132897 w 1809829"/>
              <a:gd name="connsiteY12" fmla="*/ 476956 h 2207338"/>
              <a:gd name="connsiteX13" fmla="*/ 5898 w 1809829"/>
              <a:gd name="connsiteY13" fmla="*/ 375355 h 2207338"/>
              <a:gd name="connsiteX14" fmla="*/ 31297 w 1809829"/>
              <a:gd name="connsiteY14" fmla="*/ 108655 h 2207338"/>
              <a:gd name="connsiteX15" fmla="*/ 132898 w 1809829"/>
              <a:gd name="connsiteY15" fmla="*/ 19756 h 2207338"/>
              <a:gd name="connsiteX16" fmla="*/ 310698 w 1809829"/>
              <a:gd name="connsiteY16" fmla="*/ 7055 h 2207338"/>
              <a:gd name="connsiteX17" fmla="*/ 475798 w 1809829"/>
              <a:gd name="connsiteY17" fmla="*/ 146756 h 2207338"/>
              <a:gd name="connsiteX18" fmla="*/ 748476 w 1809829"/>
              <a:gd name="connsiteY18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818697 w 1809829"/>
              <a:gd name="connsiteY8" fmla="*/ 1289755 h 2207338"/>
              <a:gd name="connsiteX9" fmla="*/ 844097 w 1809829"/>
              <a:gd name="connsiteY9" fmla="*/ 1035755 h 2207338"/>
              <a:gd name="connsiteX10" fmla="*/ 551997 w 1809829"/>
              <a:gd name="connsiteY10" fmla="*/ 832555 h 2207338"/>
              <a:gd name="connsiteX11" fmla="*/ 336098 w 1809829"/>
              <a:gd name="connsiteY11" fmla="*/ 540455 h 2207338"/>
              <a:gd name="connsiteX12" fmla="*/ 132897 w 1809829"/>
              <a:gd name="connsiteY12" fmla="*/ 476956 h 2207338"/>
              <a:gd name="connsiteX13" fmla="*/ 5898 w 1809829"/>
              <a:gd name="connsiteY13" fmla="*/ 375355 h 2207338"/>
              <a:gd name="connsiteX14" fmla="*/ 31297 w 1809829"/>
              <a:gd name="connsiteY14" fmla="*/ 108655 h 2207338"/>
              <a:gd name="connsiteX15" fmla="*/ 132898 w 1809829"/>
              <a:gd name="connsiteY15" fmla="*/ 19756 h 2207338"/>
              <a:gd name="connsiteX16" fmla="*/ 310698 w 1809829"/>
              <a:gd name="connsiteY16" fmla="*/ 7055 h 2207338"/>
              <a:gd name="connsiteX17" fmla="*/ 475798 w 1809829"/>
              <a:gd name="connsiteY17" fmla="*/ 146756 h 2207338"/>
              <a:gd name="connsiteX18" fmla="*/ 748476 w 1809829"/>
              <a:gd name="connsiteY18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336098 w 1809829"/>
              <a:gd name="connsiteY12" fmla="*/ 540455 h 2207338"/>
              <a:gd name="connsiteX13" fmla="*/ 132897 w 1809829"/>
              <a:gd name="connsiteY13" fmla="*/ 476956 h 2207338"/>
              <a:gd name="connsiteX14" fmla="*/ 5898 w 1809829"/>
              <a:gd name="connsiteY14" fmla="*/ 375355 h 2207338"/>
              <a:gd name="connsiteX15" fmla="*/ 31297 w 1809829"/>
              <a:gd name="connsiteY15" fmla="*/ 108655 h 2207338"/>
              <a:gd name="connsiteX16" fmla="*/ 132898 w 1809829"/>
              <a:gd name="connsiteY16" fmla="*/ 19756 h 2207338"/>
              <a:gd name="connsiteX17" fmla="*/ 310698 w 1809829"/>
              <a:gd name="connsiteY17" fmla="*/ 7055 h 2207338"/>
              <a:gd name="connsiteX18" fmla="*/ 475798 w 1809829"/>
              <a:gd name="connsiteY18" fmla="*/ 146756 h 2207338"/>
              <a:gd name="connsiteX19" fmla="*/ 748476 w 1809829"/>
              <a:gd name="connsiteY19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336098 w 1809829"/>
              <a:gd name="connsiteY12" fmla="*/ 540455 h 2207338"/>
              <a:gd name="connsiteX13" fmla="*/ 132897 w 1809829"/>
              <a:gd name="connsiteY13" fmla="*/ 476956 h 2207338"/>
              <a:gd name="connsiteX14" fmla="*/ 5898 w 1809829"/>
              <a:gd name="connsiteY14" fmla="*/ 375355 h 2207338"/>
              <a:gd name="connsiteX15" fmla="*/ 31297 w 1809829"/>
              <a:gd name="connsiteY15" fmla="*/ 108655 h 2207338"/>
              <a:gd name="connsiteX16" fmla="*/ 132898 w 1809829"/>
              <a:gd name="connsiteY16" fmla="*/ 19756 h 2207338"/>
              <a:gd name="connsiteX17" fmla="*/ 310698 w 1809829"/>
              <a:gd name="connsiteY17" fmla="*/ 7055 h 2207338"/>
              <a:gd name="connsiteX18" fmla="*/ 539298 w 1809829"/>
              <a:gd name="connsiteY18" fmla="*/ 184856 h 2207338"/>
              <a:gd name="connsiteX19" fmla="*/ 748476 w 1809829"/>
              <a:gd name="connsiteY19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437698 w 1809829"/>
              <a:gd name="connsiteY12" fmla="*/ 603955 h 2207338"/>
              <a:gd name="connsiteX13" fmla="*/ 132897 w 1809829"/>
              <a:gd name="connsiteY13" fmla="*/ 476956 h 2207338"/>
              <a:gd name="connsiteX14" fmla="*/ 5898 w 1809829"/>
              <a:gd name="connsiteY14" fmla="*/ 375355 h 2207338"/>
              <a:gd name="connsiteX15" fmla="*/ 31297 w 1809829"/>
              <a:gd name="connsiteY15" fmla="*/ 108655 h 2207338"/>
              <a:gd name="connsiteX16" fmla="*/ 132898 w 1809829"/>
              <a:gd name="connsiteY16" fmla="*/ 19756 h 2207338"/>
              <a:gd name="connsiteX17" fmla="*/ 310698 w 1809829"/>
              <a:gd name="connsiteY17" fmla="*/ 7055 h 2207338"/>
              <a:gd name="connsiteX18" fmla="*/ 539298 w 1809829"/>
              <a:gd name="connsiteY18" fmla="*/ 184856 h 2207338"/>
              <a:gd name="connsiteX19" fmla="*/ 748476 w 1809829"/>
              <a:gd name="connsiteY19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437698 w 1809829"/>
              <a:gd name="connsiteY12" fmla="*/ 603955 h 2207338"/>
              <a:gd name="connsiteX13" fmla="*/ 285297 w 1809829"/>
              <a:gd name="connsiteY13" fmla="*/ 667456 h 2207338"/>
              <a:gd name="connsiteX14" fmla="*/ 132897 w 1809829"/>
              <a:gd name="connsiteY14" fmla="*/ 476956 h 2207338"/>
              <a:gd name="connsiteX15" fmla="*/ 5898 w 1809829"/>
              <a:gd name="connsiteY15" fmla="*/ 375355 h 2207338"/>
              <a:gd name="connsiteX16" fmla="*/ 31297 w 1809829"/>
              <a:gd name="connsiteY16" fmla="*/ 108655 h 2207338"/>
              <a:gd name="connsiteX17" fmla="*/ 132898 w 1809829"/>
              <a:gd name="connsiteY17" fmla="*/ 19756 h 2207338"/>
              <a:gd name="connsiteX18" fmla="*/ 310698 w 1809829"/>
              <a:gd name="connsiteY18" fmla="*/ 7055 h 2207338"/>
              <a:gd name="connsiteX19" fmla="*/ 539298 w 1809829"/>
              <a:gd name="connsiteY19" fmla="*/ 184856 h 2207338"/>
              <a:gd name="connsiteX20" fmla="*/ 748476 w 1809829"/>
              <a:gd name="connsiteY20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551998 w 1809829"/>
              <a:gd name="connsiteY12" fmla="*/ 857955 h 2207338"/>
              <a:gd name="connsiteX13" fmla="*/ 285297 w 1809829"/>
              <a:gd name="connsiteY13" fmla="*/ 667456 h 2207338"/>
              <a:gd name="connsiteX14" fmla="*/ 132897 w 1809829"/>
              <a:gd name="connsiteY14" fmla="*/ 476956 h 2207338"/>
              <a:gd name="connsiteX15" fmla="*/ 5898 w 1809829"/>
              <a:gd name="connsiteY15" fmla="*/ 375355 h 2207338"/>
              <a:gd name="connsiteX16" fmla="*/ 31297 w 1809829"/>
              <a:gd name="connsiteY16" fmla="*/ 108655 h 2207338"/>
              <a:gd name="connsiteX17" fmla="*/ 132898 w 1809829"/>
              <a:gd name="connsiteY17" fmla="*/ 19756 h 2207338"/>
              <a:gd name="connsiteX18" fmla="*/ 310698 w 1809829"/>
              <a:gd name="connsiteY18" fmla="*/ 7055 h 2207338"/>
              <a:gd name="connsiteX19" fmla="*/ 539298 w 1809829"/>
              <a:gd name="connsiteY19" fmla="*/ 184856 h 2207338"/>
              <a:gd name="connsiteX20" fmla="*/ 748476 w 1809829"/>
              <a:gd name="connsiteY20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551998 w 1809829"/>
              <a:gd name="connsiteY12" fmla="*/ 857955 h 2207338"/>
              <a:gd name="connsiteX13" fmla="*/ 285297 w 1809829"/>
              <a:gd name="connsiteY13" fmla="*/ 667456 h 2207338"/>
              <a:gd name="connsiteX14" fmla="*/ 132897 w 1809829"/>
              <a:gd name="connsiteY14" fmla="*/ 540456 h 2207338"/>
              <a:gd name="connsiteX15" fmla="*/ 5898 w 1809829"/>
              <a:gd name="connsiteY15" fmla="*/ 375355 h 2207338"/>
              <a:gd name="connsiteX16" fmla="*/ 31297 w 1809829"/>
              <a:gd name="connsiteY16" fmla="*/ 108655 h 2207338"/>
              <a:gd name="connsiteX17" fmla="*/ 132898 w 1809829"/>
              <a:gd name="connsiteY17" fmla="*/ 19756 h 2207338"/>
              <a:gd name="connsiteX18" fmla="*/ 310698 w 1809829"/>
              <a:gd name="connsiteY18" fmla="*/ 7055 h 2207338"/>
              <a:gd name="connsiteX19" fmla="*/ 539298 w 1809829"/>
              <a:gd name="connsiteY19" fmla="*/ 184856 h 2207338"/>
              <a:gd name="connsiteX20" fmla="*/ 748476 w 1809829"/>
              <a:gd name="connsiteY20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551998 w 1809829"/>
              <a:gd name="connsiteY12" fmla="*/ 857955 h 2207338"/>
              <a:gd name="connsiteX13" fmla="*/ 285297 w 1809829"/>
              <a:gd name="connsiteY13" fmla="*/ 667456 h 2207338"/>
              <a:gd name="connsiteX14" fmla="*/ 132897 w 1809829"/>
              <a:gd name="connsiteY14" fmla="*/ 540456 h 2207338"/>
              <a:gd name="connsiteX15" fmla="*/ 5898 w 1809829"/>
              <a:gd name="connsiteY15" fmla="*/ 375355 h 2207338"/>
              <a:gd name="connsiteX16" fmla="*/ 31297 w 1809829"/>
              <a:gd name="connsiteY16" fmla="*/ 108655 h 2207338"/>
              <a:gd name="connsiteX17" fmla="*/ 132898 w 1809829"/>
              <a:gd name="connsiteY17" fmla="*/ 19756 h 2207338"/>
              <a:gd name="connsiteX18" fmla="*/ 310698 w 1809829"/>
              <a:gd name="connsiteY18" fmla="*/ 7055 h 2207338"/>
              <a:gd name="connsiteX19" fmla="*/ 742498 w 1809829"/>
              <a:gd name="connsiteY19" fmla="*/ 375356 h 2207338"/>
              <a:gd name="connsiteX20" fmla="*/ 748476 w 1809829"/>
              <a:gd name="connsiteY20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564698 w 1809829"/>
              <a:gd name="connsiteY12" fmla="*/ 857955 h 2207338"/>
              <a:gd name="connsiteX13" fmla="*/ 285297 w 1809829"/>
              <a:gd name="connsiteY13" fmla="*/ 667456 h 2207338"/>
              <a:gd name="connsiteX14" fmla="*/ 132897 w 1809829"/>
              <a:gd name="connsiteY14" fmla="*/ 540456 h 2207338"/>
              <a:gd name="connsiteX15" fmla="*/ 5898 w 1809829"/>
              <a:gd name="connsiteY15" fmla="*/ 375355 h 2207338"/>
              <a:gd name="connsiteX16" fmla="*/ 31297 w 1809829"/>
              <a:gd name="connsiteY16" fmla="*/ 108655 h 2207338"/>
              <a:gd name="connsiteX17" fmla="*/ 132898 w 1809829"/>
              <a:gd name="connsiteY17" fmla="*/ 19756 h 2207338"/>
              <a:gd name="connsiteX18" fmla="*/ 310698 w 1809829"/>
              <a:gd name="connsiteY18" fmla="*/ 7055 h 2207338"/>
              <a:gd name="connsiteX19" fmla="*/ 742498 w 1809829"/>
              <a:gd name="connsiteY19" fmla="*/ 375356 h 2207338"/>
              <a:gd name="connsiteX20" fmla="*/ 748476 w 1809829"/>
              <a:gd name="connsiteY20" fmla="*/ 380799 h 2207338"/>
              <a:gd name="connsiteX0" fmla="*/ 748476 w 1809829"/>
              <a:gd name="connsiteY0" fmla="*/ 380799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285297 w 1809829"/>
              <a:gd name="connsiteY12" fmla="*/ 667456 h 2207338"/>
              <a:gd name="connsiteX13" fmla="*/ 132897 w 1809829"/>
              <a:gd name="connsiteY13" fmla="*/ 540456 h 2207338"/>
              <a:gd name="connsiteX14" fmla="*/ 5898 w 1809829"/>
              <a:gd name="connsiteY14" fmla="*/ 375355 h 2207338"/>
              <a:gd name="connsiteX15" fmla="*/ 31297 w 1809829"/>
              <a:gd name="connsiteY15" fmla="*/ 108655 h 2207338"/>
              <a:gd name="connsiteX16" fmla="*/ 132898 w 1809829"/>
              <a:gd name="connsiteY16" fmla="*/ 19756 h 2207338"/>
              <a:gd name="connsiteX17" fmla="*/ 310698 w 1809829"/>
              <a:gd name="connsiteY17" fmla="*/ 7055 h 2207338"/>
              <a:gd name="connsiteX18" fmla="*/ 742498 w 1809829"/>
              <a:gd name="connsiteY18" fmla="*/ 375356 h 2207338"/>
              <a:gd name="connsiteX19" fmla="*/ 748476 w 1809829"/>
              <a:gd name="connsiteY19" fmla="*/ 380799 h 2207338"/>
              <a:gd name="connsiteX0" fmla="*/ 742498 w 1809829"/>
              <a:gd name="connsiteY0" fmla="*/ 375356 h 2207338"/>
              <a:gd name="connsiteX1" fmla="*/ 1123497 w 1809829"/>
              <a:gd name="connsiteY1" fmla="*/ 565856 h 2207338"/>
              <a:gd name="connsiteX2" fmla="*/ 1332333 w 1809829"/>
              <a:gd name="connsiteY2" fmla="*/ 718131 h 2207338"/>
              <a:gd name="connsiteX3" fmla="*/ 1789190 w 1809829"/>
              <a:gd name="connsiteY3" fmla="*/ 1142799 h 2207338"/>
              <a:gd name="connsiteX4" fmla="*/ 1440996 w 1809829"/>
              <a:gd name="connsiteY4" fmla="*/ 1759655 h 2207338"/>
              <a:gd name="connsiteX5" fmla="*/ 925933 w 1809829"/>
              <a:gd name="connsiteY5" fmla="*/ 2202467 h 2207338"/>
              <a:gd name="connsiteX6" fmla="*/ 564696 w 1809829"/>
              <a:gd name="connsiteY6" fmla="*/ 1975555 h 2207338"/>
              <a:gd name="connsiteX7" fmla="*/ 513896 w 1809829"/>
              <a:gd name="connsiteY7" fmla="*/ 1594555 h 2207338"/>
              <a:gd name="connsiteX8" fmla="*/ 678997 w 1809829"/>
              <a:gd name="connsiteY8" fmla="*/ 1404056 h 2207338"/>
              <a:gd name="connsiteX9" fmla="*/ 818697 w 1809829"/>
              <a:gd name="connsiteY9" fmla="*/ 1289755 h 2207338"/>
              <a:gd name="connsiteX10" fmla="*/ 844097 w 1809829"/>
              <a:gd name="connsiteY10" fmla="*/ 1035755 h 2207338"/>
              <a:gd name="connsiteX11" fmla="*/ 551997 w 1809829"/>
              <a:gd name="connsiteY11" fmla="*/ 832555 h 2207338"/>
              <a:gd name="connsiteX12" fmla="*/ 285297 w 1809829"/>
              <a:gd name="connsiteY12" fmla="*/ 667456 h 2207338"/>
              <a:gd name="connsiteX13" fmla="*/ 132897 w 1809829"/>
              <a:gd name="connsiteY13" fmla="*/ 540456 h 2207338"/>
              <a:gd name="connsiteX14" fmla="*/ 5898 w 1809829"/>
              <a:gd name="connsiteY14" fmla="*/ 375355 h 2207338"/>
              <a:gd name="connsiteX15" fmla="*/ 31297 w 1809829"/>
              <a:gd name="connsiteY15" fmla="*/ 108655 h 2207338"/>
              <a:gd name="connsiteX16" fmla="*/ 132898 w 1809829"/>
              <a:gd name="connsiteY16" fmla="*/ 19756 h 2207338"/>
              <a:gd name="connsiteX17" fmla="*/ 310698 w 1809829"/>
              <a:gd name="connsiteY17" fmla="*/ 7055 h 2207338"/>
              <a:gd name="connsiteX18" fmla="*/ 742498 w 1809829"/>
              <a:gd name="connsiteY18" fmla="*/ 375356 h 220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9829" h="2207338">
                <a:moveTo>
                  <a:pt x="742498" y="375356"/>
                </a:moveTo>
                <a:cubicBezTo>
                  <a:pt x="877965" y="468490"/>
                  <a:pt x="1025191" y="508727"/>
                  <a:pt x="1123497" y="565856"/>
                </a:cubicBezTo>
                <a:cubicBezTo>
                  <a:pt x="1221803" y="622985"/>
                  <a:pt x="1221384" y="621974"/>
                  <a:pt x="1332333" y="718131"/>
                </a:cubicBezTo>
                <a:cubicBezTo>
                  <a:pt x="1443282" y="814288"/>
                  <a:pt x="1686413" y="846445"/>
                  <a:pt x="1789190" y="1142799"/>
                </a:cubicBezTo>
                <a:cubicBezTo>
                  <a:pt x="1891967" y="1439153"/>
                  <a:pt x="1584872" y="1583044"/>
                  <a:pt x="1440996" y="1759655"/>
                </a:cubicBezTo>
                <a:cubicBezTo>
                  <a:pt x="1297120" y="1936266"/>
                  <a:pt x="1071983" y="2166484"/>
                  <a:pt x="925933" y="2202467"/>
                </a:cubicBezTo>
                <a:cubicBezTo>
                  <a:pt x="779883" y="2238450"/>
                  <a:pt x="675702" y="2066290"/>
                  <a:pt x="564696" y="1975555"/>
                </a:cubicBezTo>
                <a:cubicBezTo>
                  <a:pt x="453690" y="1884820"/>
                  <a:pt x="494846" y="1689805"/>
                  <a:pt x="513896" y="1594555"/>
                </a:cubicBezTo>
                <a:cubicBezTo>
                  <a:pt x="532946" y="1499305"/>
                  <a:pt x="628197" y="1454856"/>
                  <a:pt x="678997" y="1404056"/>
                </a:cubicBezTo>
                <a:cubicBezTo>
                  <a:pt x="729797" y="1353256"/>
                  <a:pt x="791180" y="1351138"/>
                  <a:pt x="818697" y="1289755"/>
                </a:cubicBezTo>
                <a:cubicBezTo>
                  <a:pt x="846214" y="1228372"/>
                  <a:pt x="901247" y="1080205"/>
                  <a:pt x="844097" y="1035755"/>
                </a:cubicBezTo>
                <a:cubicBezTo>
                  <a:pt x="786947" y="991305"/>
                  <a:pt x="645130" y="893938"/>
                  <a:pt x="551997" y="832555"/>
                </a:cubicBezTo>
                <a:cubicBezTo>
                  <a:pt x="458864" y="771172"/>
                  <a:pt x="355147" y="716139"/>
                  <a:pt x="285297" y="667456"/>
                </a:cubicBezTo>
                <a:cubicBezTo>
                  <a:pt x="215447" y="618773"/>
                  <a:pt x="183697" y="565856"/>
                  <a:pt x="132897" y="540456"/>
                </a:cubicBezTo>
                <a:cubicBezTo>
                  <a:pt x="82097" y="515056"/>
                  <a:pt x="20715" y="430388"/>
                  <a:pt x="5898" y="375355"/>
                </a:cubicBezTo>
                <a:cubicBezTo>
                  <a:pt x="-8919" y="320322"/>
                  <a:pt x="5897" y="161572"/>
                  <a:pt x="31297" y="108655"/>
                </a:cubicBezTo>
                <a:cubicBezTo>
                  <a:pt x="56697" y="55738"/>
                  <a:pt x="86331" y="36689"/>
                  <a:pt x="132898" y="19756"/>
                </a:cubicBezTo>
                <a:cubicBezTo>
                  <a:pt x="179465" y="2823"/>
                  <a:pt x="257781" y="-7762"/>
                  <a:pt x="310698" y="7055"/>
                </a:cubicBezTo>
                <a:cubicBezTo>
                  <a:pt x="363615" y="21872"/>
                  <a:pt x="607032" y="282223"/>
                  <a:pt x="742498" y="37535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911387" y="1976067"/>
            <a:ext cx="2125109" cy="1015663"/>
          </a:xfr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 defTabSz="914400"/>
            <a:r>
              <a:rPr lang="es-EC" sz="2000" b="1" dirty="0" smtClean="0">
                <a:solidFill>
                  <a:schemeClr val="tx1"/>
                </a:solidFill>
              </a:rPr>
              <a:t>EXTERMINACIÓN DE LOS RECURSOS NATURALES </a:t>
            </a:r>
            <a:endParaRPr lang="es-EC" sz="2000" b="1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76427" y="-27384"/>
            <a:ext cx="7660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3.- 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ÁMBITOS Y RESPONSABILIDAD DE LAS MUNICIPALIDADES ECUATORIANAS PARA EL </a:t>
            </a:r>
            <a:endParaRPr lang="es-E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DESARROLLO  SOSTENIBLE</a:t>
            </a:r>
            <a:endParaRPr lang="es-E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7544" y="1988841"/>
            <a:ext cx="235869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PLANES CON VISIONES DE DESARROLLO DONDE PRIMA</a:t>
            </a:r>
            <a:endParaRPr lang="es-EC" dirty="0"/>
          </a:p>
        </p:txBody>
      </p:sp>
      <p:sp>
        <p:nvSpPr>
          <p:cNvPr id="19" name="18 Rectángulo"/>
          <p:cNvSpPr/>
          <p:nvPr/>
        </p:nvSpPr>
        <p:spPr>
          <a:xfrm>
            <a:off x="179512" y="1340768"/>
            <a:ext cx="30603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EC" b="1" dirty="0" smtClean="0"/>
              <a:t>LA PLANIFICACIÓN ACTUAL</a:t>
            </a:r>
            <a:endParaRPr lang="es-EC" b="1" dirty="0"/>
          </a:p>
        </p:txBody>
      </p:sp>
      <p:sp>
        <p:nvSpPr>
          <p:cNvPr id="20" name="19 Flecha abajo"/>
          <p:cNvSpPr/>
          <p:nvPr/>
        </p:nvSpPr>
        <p:spPr>
          <a:xfrm rot="16200000">
            <a:off x="2449960" y="2238674"/>
            <a:ext cx="1355378" cy="423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3491880" y="2048075"/>
            <a:ext cx="2934201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C" sz="1400" b="1" dirty="0" smtClean="0"/>
              <a:t>INTERÉS PARTICULAR </a:t>
            </a:r>
            <a:r>
              <a:rPr lang="es-EC" sz="1400" b="1" dirty="0"/>
              <a:t>Y EL DE </a:t>
            </a:r>
            <a:r>
              <a:rPr lang="es-EC" sz="1400" b="1" dirty="0" smtClean="0"/>
              <a:t>GRUPO</a:t>
            </a:r>
          </a:p>
          <a:p>
            <a:pPr algn="ctr"/>
            <a:endParaRPr lang="es-EC" sz="1400" b="1" dirty="0"/>
          </a:p>
          <a:p>
            <a:pPr algn="ctr"/>
            <a:r>
              <a:rPr lang="es-EC" sz="1400" b="1" dirty="0" smtClean="0"/>
              <a:t>INTERÉS GENERAL</a:t>
            </a:r>
            <a:endParaRPr lang="es-EC" sz="1400" b="1" dirty="0"/>
          </a:p>
        </p:txBody>
      </p:sp>
      <p:cxnSp>
        <p:nvCxnSpPr>
          <p:cNvPr id="24" name="23 Conector recto"/>
          <p:cNvCxnSpPr>
            <a:stCxn id="22" idx="1"/>
            <a:endCxn id="22" idx="3"/>
          </p:cNvCxnSpPr>
          <p:nvPr/>
        </p:nvCxnSpPr>
        <p:spPr>
          <a:xfrm>
            <a:off x="3491880" y="2417407"/>
            <a:ext cx="29342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6516216" y="2186574"/>
            <a:ext cx="3385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/>
              <a:t>=</a:t>
            </a:r>
            <a:endParaRPr lang="es-EC" sz="2400" b="1" dirty="0"/>
          </a:p>
        </p:txBody>
      </p:sp>
      <p:sp>
        <p:nvSpPr>
          <p:cNvPr id="4" name="3 Elipse"/>
          <p:cNvSpPr/>
          <p:nvPr/>
        </p:nvSpPr>
        <p:spPr>
          <a:xfrm>
            <a:off x="4701621" y="3182443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21" name="20 Elipse"/>
          <p:cNvSpPr/>
          <p:nvPr/>
        </p:nvSpPr>
        <p:spPr>
          <a:xfrm>
            <a:off x="3909718" y="3617629"/>
            <a:ext cx="563232" cy="5697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</a:t>
            </a:r>
            <a:endParaRPr lang="es-EC" dirty="0"/>
          </a:p>
        </p:txBody>
      </p:sp>
      <p:sp>
        <p:nvSpPr>
          <p:cNvPr id="23" name="22 Elipse"/>
          <p:cNvSpPr/>
          <p:nvPr/>
        </p:nvSpPr>
        <p:spPr>
          <a:xfrm>
            <a:off x="5821288" y="3767336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25" name="24 Elipse"/>
          <p:cNvSpPr/>
          <p:nvPr/>
        </p:nvSpPr>
        <p:spPr>
          <a:xfrm>
            <a:off x="3433490" y="4268812"/>
            <a:ext cx="563232" cy="5697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</a:t>
            </a:r>
            <a:endParaRPr lang="es-EC" dirty="0"/>
          </a:p>
        </p:txBody>
      </p:sp>
      <p:sp>
        <p:nvSpPr>
          <p:cNvPr id="27" name="26 Elipse"/>
          <p:cNvSpPr/>
          <p:nvPr/>
        </p:nvSpPr>
        <p:spPr>
          <a:xfrm>
            <a:off x="3715670" y="5166592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28" name="27 Elipse"/>
          <p:cNvSpPr/>
          <p:nvPr/>
        </p:nvSpPr>
        <p:spPr>
          <a:xfrm>
            <a:off x="4958980" y="4127376"/>
            <a:ext cx="325906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29" name="28 Elipse"/>
          <p:cNvSpPr/>
          <p:nvPr/>
        </p:nvSpPr>
        <p:spPr>
          <a:xfrm>
            <a:off x="5584554" y="4562004"/>
            <a:ext cx="325906" cy="360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30" name="29 Elipse"/>
          <p:cNvSpPr/>
          <p:nvPr/>
        </p:nvSpPr>
        <p:spPr>
          <a:xfrm>
            <a:off x="4643230" y="5526632"/>
            <a:ext cx="720080" cy="7200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31" name="30 Elipse"/>
          <p:cNvSpPr/>
          <p:nvPr/>
        </p:nvSpPr>
        <p:spPr>
          <a:xfrm>
            <a:off x="4562534" y="4637150"/>
            <a:ext cx="563232" cy="5697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</a:t>
            </a:r>
            <a:endParaRPr lang="es-EC" dirty="0"/>
          </a:p>
        </p:txBody>
      </p:sp>
      <p:sp>
        <p:nvSpPr>
          <p:cNvPr id="32" name="31 Elipse"/>
          <p:cNvSpPr/>
          <p:nvPr/>
        </p:nvSpPr>
        <p:spPr>
          <a:xfrm>
            <a:off x="5952984" y="4940561"/>
            <a:ext cx="563232" cy="5697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s-EC" dirty="0"/>
          </a:p>
        </p:txBody>
      </p:sp>
      <p:sp>
        <p:nvSpPr>
          <p:cNvPr id="33" name="32 Elipse"/>
          <p:cNvSpPr/>
          <p:nvPr/>
        </p:nvSpPr>
        <p:spPr>
          <a:xfrm>
            <a:off x="5465891" y="5506766"/>
            <a:ext cx="563232" cy="5697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</a:t>
            </a:r>
          </a:p>
        </p:txBody>
      </p:sp>
      <p:sp>
        <p:nvSpPr>
          <p:cNvPr id="34" name="33 Elipse"/>
          <p:cNvSpPr/>
          <p:nvPr/>
        </p:nvSpPr>
        <p:spPr>
          <a:xfrm>
            <a:off x="5253609" y="5069830"/>
            <a:ext cx="293858" cy="2742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</a:t>
            </a:r>
          </a:p>
        </p:txBody>
      </p:sp>
      <p:sp>
        <p:nvSpPr>
          <p:cNvPr id="35" name="34 Elipse"/>
          <p:cNvSpPr/>
          <p:nvPr/>
        </p:nvSpPr>
        <p:spPr>
          <a:xfrm>
            <a:off x="4248623" y="4350308"/>
            <a:ext cx="293858" cy="2742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</a:t>
            </a: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2028691" y="4350308"/>
            <a:ext cx="11391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028691" y="4077072"/>
            <a:ext cx="110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TERRITORIO</a:t>
            </a:r>
            <a:endParaRPr lang="es-EC" sz="1400" b="1" dirty="0"/>
          </a:p>
        </p:txBody>
      </p:sp>
      <p:cxnSp>
        <p:nvCxnSpPr>
          <p:cNvPr id="41" name="40 Conector recto de flecha"/>
          <p:cNvCxnSpPr/>
          <p:nvPr/>
        </p:nvCxnSpPr>
        <p:spPr>
          <a:xfrm rot="20041192">
            <a:off x="2482292" y="5544651"/>
            <a:ext cx="11391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 rot="20041192">
            <a:off x="2483101" y="5299184"/>
            <a:ext cx="876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CIUDAD</a:t>
            </a:r>
            <a:endParaRPr lang="es-EC" sz="14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382514" y="6217567"/>
            <a:ext cx="218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MODELO DE DESARROLLO</a:t>
            </a:r>
            <a:endParaRPr lang="es-EC" sz="1400" b="1" dirty="0"/>
          </a:p>
        </p:txBody>
      </p:sp>
      <p:cxnSp>
        <p:nvCxnSpPr>
          <p:cNvPr id="46" name="45 Conector recto de flecha"/>
          <p:cNvCxnSpPr/>
          <p:nvPr/>
        </p:nvCxnSpPr>
        <p:spPr>
          <a:xfrm>
            <a:off x="3051868" y="3284984"/>
            <a:ext cx="4256436" cy="279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7339632" y="5761551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AMBIENTE</a:t>
            </a:r>
          </a:p>
          <a:p>
            <a:r>
              <a:rPr lang="es-EC" sz="1100" b="1" dirty="0" smtClean="0"/>
              <a:t>RIESGOS</a:t>
            </a:r>
          </a:p>
          <a:p>
            <a:r>
              <a:rPr lang="es-EC" sz="1100" b="1" dirty="0"/>
              <a:t>P</a:t>
            </a:r>
            <a:r>
              <a:rPr lang="es-EC" sz="1100" b="1" dirty="0" smtClean="0"/>
              <a:t>ATRIMONIO</a:t>
            </a:r>
            <a:endParaRPr lang="es-EC" sz="1100" b="1" dirty="0"/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5253609" y="3429000"/>
            <a:ext cx="183867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7020272" y="331140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LIBRE MERCADO</a:t>
            </a:r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2556881" y="3212976"/>
            <a:ext cx="183867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1054175" y="3082171"/>
            <a:ext cx="1573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b="1" dirty="0" smtClean="0"/>
              <a:t>DERECHO A LA CIUDAD</a:t>
            </a:r>
          </a:p>
          <a:p>
            <a:r>
              <a:rPr lang="es-EC" sz="1100" b="1" dirty="0" smtClean="0"/>
              <a:t>                     TERRITORIO </a:t>
            </a:r>
          </a:p>
        </p:txBody>
      </p:sp>
      <p:sp>
        <p:nvSpPr>
          <p:cNvPr id="53" name="52 Elipse"/>
          <p:cNvSpPr/>
          <p:nvPr/>
        </p:nvSpPr>
        <p:spPr>
          <a:xfrm>
            <a:off x="4139952" y="4810969"/>
            <a:ext cx="255600" cy="25886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685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38946" y="3212976"/>
            <a:ext cx="2968958" cy="252028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000" b="1" dirty="0" smtClean="0">
                <a:solidFill>
                  <a:schemeClr val="bg1"/>
                </a:solidFill>
              </a:rPr>
              <a:t>LEY </a:t>
            </a:r>
            <a:r>
              <a:rPr lang="es-EC" sz="2000" b="1" dirty="0" smtClean="0">
                <a:solidFill>
                  <a:schemeClr val="bg1"/>
                </a:solidFill>
              </a:rPr>
              <a:t>ORGÁNICA DE </a:t>
            </a:r>
            <a:r>
              <a:rPr lang="es-EC" sz="2000" b="1" dirty="0">
                <a:solidFill>
                  <a:schemeClr val="bg1"/>
                </a:solidFill>
              </a:rPr>
              <a:t>USO </a:t>
            </a:r>
            <a:r>
              <a:rPr lang="es-EC" sz="2000" b="1" dirty="0" smtClean="0">
                <a:solidFill>
                  <a:schemeClr val="bg1"/>
                </a:solidFill>
              </a:rPr>
              <a:t>Y GESTIÓN DEL SUELO</a:t>
            </a:r>
            <a:r>
              <a:rPr lang="es-EC" sz="20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b="1" dirty="0" smtClean="0">
                <a:solidFill>
                  <a:schemeClr val="bg1"/>
                </a:solidFill>
              </a:rPr>
              <a:t>COOTAD.</a:t>
            </a:r>
            <a:endParaRPr lang="es-EC" sz="20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bg1"/>
                </a:solidFill>
              </a:rPr>
              <a:t>E</a:t>
            </a:r>
            <a:r>
              <a:rPr lang="es-EC" sz="2000" b="1" dirty="0" smtClean="0">
                <a:solidFill>
                  <a:schemeClr val="bg1"/>
                </a:solidFill>
              </a:rPr>
              <a:t>L ORDENAMIENTO TERRITORIAL.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b="1" dirty="0" smtClean="0">
                <a:solidFill>
                  <a:schemeClr val="bg1"/>
                </a:solidFill>
              </a:rPr>
              <a:t>ORDENANZAS </a:t>
            </a:r>
            <a:r>
              <a:rPr lang="es-EC" sz="2000" b="1" dirty="0" smtClean="0">
                <a:solidFill>
                  <a:schemeClr val="bg1"/>
                </a:solidFill>
              </a:rPr>
              <a:t>.</a:t>
            </a:r>
            <a:endParaRPr lang="es-EC" sz="2000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000" b="1" dirty="0" smtClean="0">
                <a:solidFill>
                  <a:schemeClr val="bg1"/>
                </a:solidFill>
              </a:rPr>
              <a:t>OTRAS NORMAS </a:t>
            </a:r>
            <a:r>
              <a:rPr lang="es-EC" sz="2000" b="1" dirty="0" smtClean="0">
                <a:solidFill>
                  <a:schemeClr val="bg1"/>
                </a:solidFill>
              </a:rPr>
              <a:t>.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44008" y="4881354"/>
            <a:ext cx="4194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</a:rPr>
              <a:t>MEDIDAS DE PREVENCIÓN, PARA EVITAR  EMERGENCIAS Y DESASTRES. 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4067944" y="4941168"/>
            <a:ext cx="384272" cy="48463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91525" y="1356346"/>
            <a:ext cx="1810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PDOT</a:t>
            </a:r>
            <a:endParaRPr lang="es-EC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38487" y="2648626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PUGS</a:t>
            </a:r>
            <a:endParaRPr lang="es-EC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1547664" y="1988840"/>
            <a:ext cx="2712416" cy="11214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Flecha izquierda y derecha"/>
          <p:cNvSpPr/>
          <p:nvPr/>
        </p:nvSpPr>
        <p:spPr>
          <a:xfrm rot="2830647">
            <a:off x="6156176" y="2464151"/>
            <a:ext cx="882311" cy="38878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 redondeado"/>
          <p:cNvSpPr/>
          <p:nvPr/>
        </p:nvSpPr>
        <p:spPr>
          <a:xfrm>
            <a:off x="4260080" y="1356346"/>
            <a:ext cx="4776416" cy="26487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051496" y="2483604"/>
            <a:ext cx="229636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 b="1"/>
            </a:lvl1pPr>
          </a:lstStyle>
          <a:p>
            <a:r>
              <a:rPr lang="es-EC" dirty="0"/>
              <a:t>GESTIÓN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30512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1657</Words>
  <Application>Microsoft Office PowerPoint</Application>
  <PresentationFormat>Presentación en pantalla (4:3)</PresentationFormat>
  <Paragraphs>258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Romulo Sanchez</dc:creator>
  <cp:lastModifiedBy>Fabian Vega</cp:lastModifiedBy>
  <cp:revision>236</cp:revision>
  <dcterms:created xsi:type="dcterms:W3CDTF">2018-04-13T03:48:48Z</dcterms:created>
  <dcterms:modified xsi:type="dcterms:W3CDTF">2018-10-02T13:45:02Z</dcterms:modified>
</cp:coreProperties>
</file>